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6.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2" r:id="rId5"/>
    <p:sldMasterId id="2147483725" r:id="rId6"/>
    <p:sldMasterId id="2147483749" r:id="rId7"/>
    <p:sldMasterId id="2147483765" r:id="rId8"/>
    <p:sldMasterId id="2147483791" r:id="rId9"/>
    <p:sldMasterId id="2147483810" r:id="rId10"/>
    <p:sldMasterId id="2147483834" r:id="rId11"/>
    <p:sldMasterId id="2147483850" r:id="rId12"/>
    <p:sldMasterId id="2147483875" r:id="rId13"/>
  </p:sldMasterIdLst>
  <p:notesMasterIdLst>
    <p:notesMasterId r:id="rId84"/>
  </p:notesMasterIdLst>
  <p:sldIdLst>
    <p:sldId id="257" r:id="rId14"/>
    <p:sldId id="396" r:id="rId15"/>
    <p:sldId id="392" r:id="rId16"/>
    <p:sldId id="360" r:id="rId17"/>
    <p:sldId id="362" r:id="rId18"/>
    <p:sldId id="404" r:id="rId19"/>
    <p:sldId id="405" r:id="rId20"/>
    <p:sldId id="455" r:id="rId21"/>
    <p:sldId id="456" r:id="rId22"/>
    <p:sldId id="366" r:id="rId23"/>
    <p:sldId id="371" r:id="rId24"/>
    <p:sldId id="372" r:id="rId25"/>
    <p:sldId id="395" r:id="rId26"/>
    <p:sldId id="473" r:id="rId27"/>
    <p:sldId id="373" r:id="rId28"/>
    <p:sldId id="414" r:id="rId29"/>
    <p:sldId id="376" r:id="rId30"/>
    <p:sldId id="417" r:id="rId31"/>
    <p:sldId id="419" r:id="rId32"/>
    <p:sldId id="452" r:id="rId33"/>
    <p:sldId id="429" r:id="rId34"/>
    <p:sldId id="453" r:id="rId35"/>
    <p:sldId id="377" r:id="rId36"/>
    <p:sldId id="415" r:id="rId37"/>
    <p:sldId id="382" r:id="rId38"/>
    <p:sldId id="383" r:id="rId39"/>
    <p:sldId id="384" r:id="rId40"/>
    <p:sldId id="416" r:id="rId41"/>
    <p:sldId id="379" r:id="rId42"/>
    <p:sldId id="380" r:id="rId43"/>
    <p:sldId id="474" r:id="rId44"/>
    <p:sldId id="420" r:id="rId45"/>
    <p:sldId id="434" r:id="rId46"/>
    <p:sldId id="421" r:id="rId47"/>
    <p:sldId id="435" r:id="rId48"/>
    <p:sldId id="436" r:id="rId49"/>
    <p:sldId id="437" r:id="rId50"/>
    <p:sldId id="422" r:id="rId51"/>
    <p:sldId id="457" r:id="rId52"/>
    <p:sldId id="475" r:id="rId53"/>
    <p:sldId id="438" r:id="rId54"/>
    <p:sldId id="430" r:id="rId55"/>
    <p:sldId id="424" r:id="rId56"/>
    <p:sldId id="426" r:id="rId57"/>
    <p:sldId id="431" r:id="rId58"/>
    <p:sldId id="454" r:id="rId59"/>
    <p:sldId id="432" r:id="rId60"/>
    <p:sldId id="439" r:id="rId61"/>
    <p:sldId id="441" r:id="rId62"/>
    <p:sldId id="449" r:id="rId63"/>
    <p:sldId id="476" r:id="rId64"/>
    <p:sldId id="459" r:id="rId65"/>
    <p:sldId id="458" r:id="rId66"/>
    <p:sldId id="460" r:id="rId67"/>
    <p:sldId id="461" r:id="rId68"/>
    <p:sldId id="462" r:id="rId69"/>
    <p:sldId id="463" r:id="rId70"/>
    <p:sldId id="464" r:id="rId71"/>
    <p:sldId id="465" r:id="rId72"/>
    <p:sldId id="466" r:id="rId73"/>
    <p:sldId id="467" r:id="rId74"/>
    <p:sldId id="468" r:id="rId75"/>
    <p:sldId id="450" r:id="rId76"/>
    <p:sldId id="477" r:id="rId77"/>
    <p:sldId id="451" r:id="rId78"/>
    <p:sldId id="347" r:id="rId79"/>
    <p:sldId id="472" r:id="rId80"/>
    <p:sldId id="471" r:id="rId81"/>
    <p:sldId id="469" r:id="rId82"/>
    <p:sldId id="470" r:id="rId8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66"/>
    <a:srgbClr val="46D0D0"/>
    <a:srgbClr val="CECEEF"/>
    <a:srgbClr val="D1D1F0"/>
    <a:srgbClr val="008000"/>
    <a:srgbClr val="FFFFFF"/>
    <a:srgbClr val="262673"/>
    <a:srgbClr val="465F79"/>
    <a:srgbClr val="FDBE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95820" autoAdjust="0"/>
  </p:normalViewPr>
  <p:slideViewPr>
    <p:cSldViewPr snapToGrid="0">
      <p:cViewPr varScale="1">
        <p:scale>
          <a:sx n="92" d="100"/>
          <a:sy n="92" d="100"/>
        </p:scale>
        <p:origin x="134"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11.png"/></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5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152.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153.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154.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1.wmf"/></Relationships>
</file>

<file path=ppt/drawings/_rels/vmlDrawing155.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1.wmf"/></Relationships>
</file>

<file path=ppt/drawings/_rels/vmlDrawing156.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57.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68.w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59.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60.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11.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E04B87-088B-4B52-8CFA-6613643C9B55}" type="datetimeFigureOut">
              <a:rPr lang="zh-TW" altLang="en-US" smtClean="0"/>
              <a:t>2025/3/26</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AC2C5-0424-4C54-A0D9-1F8CFBD836FE}" type="slidenum">
              <a:rPr lang="zh-TW" altLang="en-US" smtClean="0"/>
              <a:t>‹#›</a:t>
            </a:fld>
            <a:endParaRPr lang="zh-TW" altLang="en-US"/>
          </a:p>
        </p:txBody>
      </p:sp>
    </p:spTree>
    <p:extLst>
      <p:ext uri="{BB962C8B-B14F-4D97-AF65-F5344CB8AC3E}">
        <p14:creationId xmlns:p14="http://schemas.microsoft.com/office/powerpoint/2010/main" val="241563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2400" dirty="0" smtClean="0">
                <a:latin typeface="+mj-ea"/>
                <a:ea typeface="+mj-ea"/>
              </a:rPr>
              <a:t>各位口委大家好，我是吳燁昆。我今天要報告的主題是用於</a:t>
            </a:r>
            <a:r>
              <a:rPr lang="en-US" altLang="zh-TW" sz="2400" dirty="0" smtClean="0">
                <a:latin typeface="+mj-ea"/>
                <a:ea typeface="+mj-ea"/>
              </a:rPr>
              <a:t>5</a:t>
            </a:r>
            <a:r>
              <a:rPr lang="en-US" altLang="zh-CN" sz="2400" kern="1200" dirty="0" smtClean="0">
                <a:solidFill>
                  <a:schemeClr val="tx1"/>
                </a:solidFill>
                <a:effectLst/>
                <a:latin typeface="+mj-ea"/>
                <a:ea typeface="+mj-ea"/>
                <a:cs typeface="+mn-cs"/>
              </a:rPr>
              <a:t>0 </a:t>
            </a:r>
            <a:r>
              <a:rPr lang="en-US" altLang="zh-CN" sz="2400" kern="1200" dirty="0" err="1" smtClean="0">
                <a:solidFill>
                  <a:schemeClr val="tx1"/>
                </a:solidFill>
                <a:effectLst/>
                <a:latin typeface="+mj-ea"/>
                <a:ea typeface="+mj-ea"/>
                <a:cs typeface="+mn-cs"/>
              </a:rPr>
              <a:t>Gbit</a:t>
            </a:r>
            <a:r>
              <a:rPr lang="en-US" altLang="zh-CN" sz="2400" kern="1200" dirty="0" smtClean="0">
                <a:solidFill>
                  <a:schemeClr val="tx1"/>
                </a:solidFill>
                <a:effectLst/>
                <a:latin typeface="+mj-ea"/>
                <a:ea typeface="+mj-ea"/>
                <a:cs typeface="+mn-cs"/>
              </a:rPr>
              <a:t>/sec </a:t>
            </a:r>
            <a:r>
              <a:rPr lang="zh-TW" altLang="zh-CN" sz="2400" kern="1200" dirty="0" smtClean="0">
                <a:solidFill>
                  <a:schemeClr val="tx1"/>
                </a:solidFill>
                <a:effectLst/>
                <a:latin typeface="+mj-ea"/>
                <a:ea typeface="+mj-ea"/>
                <a:cs typeface="+mn-cs"/>
              </a:rPr>
              <a:t>被動式光纖網路的超高速累增崩潰光電二極體之開發</a:t>
            </a:r>
            <a:endParaRPr lang="zh-TW" altLang="en-US" sz="2400" dirty="0">
              <a:latin typeface="+mj-ea"/>
              <a:ea typeface="+mj-ea"/>
            </a:endParaRPr>
          </a:p>
        </p:txBody>
      </p:sp>
      <p:sp>
        <p:nvSpPr>
          <p:cNvPr id="4" name="Slide Number Placeholder 3"/>
          <p:cNvSpPr>
            <a:spLocks noGrp="1"/>
          </p:cNvSpPr>
          <p:nvPr>
            <p:ph type="sldNum" sz="quarter" idx="10"/>
          </p:nvPr>
        </p:nvSpPr>
        <p:spPr/>
        <p:txBody>
          <a:bodyPr/>
          <a:lstStyle/>
          <a:p>
            <a:fld id="{DB6DF9DE-7476-4E5D-B2DB-D4220084CB73}" type="slidenum">
              <a:rPr lang="zh-TW" altLang="en-US" smtClean="0"/>
              <a:t>1</a:t>
            </a:fld>
            <a:endParaRPr lang="zh-TW" altLang="en-US"/>
          </a:p>
        </p:txBody>
      </p:sp>
    </p:spTree>
    <p:extLst>
      <p:ext uri="{BB962C8B-B14F-4D97-AF65-F5344CB8AC3E}">
        <p14:creationId xmlns:p14="http://schemas.microsoft.com/office/powerpoint/2010/main" val="1905978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(1)</a:t>
            </a:r>
          </a:p>
          <a:p>
            <a:r>
              <a:rPr lang="zh-TW" altLang="en-US" sz="1200" b="0" i="0" kern="1200" dirty="0" smtClean="0">
                <a:solidFill>
                  <a:schemeClr val="tx1"/>
                </a:solidFill>
                <a:effectLst/>
                <a:latin typeface="+mn-lt"/>
                <a:ea typeface="+mn-ea"/>
                <a:cs typeface="+mn-cs"/>
              </a:rPr>
              <a:t>此外，隨著</a:t>
            </a:r>
            <a:r>
              <a:rPr lang="en-US" altLang="zh-TW" sz="1200" b="0" i="0" kern="1200" dirty="0" smtClean="0">
                <a:solidFill>
                  <a:schemeClr val="tx1"/>
                </a:solidFill>
                <a:effectLst/>
                <a:latin typeface="+mn-lt"/>
                <a:ea typeface="+mn-ea"/>
                <a:cs typeface="+mn-cs"/>
              </a:rPr>
              <a:t>5G</a:t>
            </a:r>
            <a:r>
              <a:rPr lang="zh-TW" altLang="en-US" sz="1200" b="0" i="0" kern="1200" dirty="0" smtClean="0">
                <a:solidFill>
                  <a:schemeClr val="tx1"/>
                </a:solidFill>
                <a:effectLst/>
                <a:latin typeface="+mn-lt"/>
                <a:ea typeface="+mn-ea"/>
                <a:cs typeface="+mn-cs"/>
              </a:rPr>
              <a:t>網路的全面普及，新的</a:t>
            </a:r>
            <a:r>
              <a:rPr lang="en-US" altLang="zh-TW" sz="1200" b="0" i="0" kern="1200" dirty="0" smtClean="0">
                <a:solidFill>
                  <a:schemeClr val="tx1"/>
                </a:solidFill>
                <a:effectLst/>
                <a:latin typeface="+mn-lt"/>
                <a:ea typeface="+mn-ea"/>
                <a:cs typeface="+mn-cs"/>
              </a:rPr>
              <a:t>5G</a:t>
            </a:r>
            <a:r>
              <a:rPr lang="zh-TW" altLang="en-US" sz="1200" b="0" i="0" kern="1200" dirty="0" smtClean="0">
                <a:solidFill>
                  <a:schemeClr val="tx1"/>
                </a:solidFill>
                <a:effectLst/>
                <a:latin typeface="+mn-lt"/>
                <a:ea typeface="+mn-ea"/>
                <a:cs typeface="+mn-cs"/>
              </a:rPr>
              <a:t>小型基地台的可行性也會隨之增加。相比於</a:t>
            </a:r>
            <a:r>
              <a:rPr lang="en-US" altLang="zh-TW" sz="1200" b="0" i="0" kern="1200" dirty="0" smtClean="0">
                <a:solidFill>
                  <a:schemeClr val="tx1"/>
                </a:solidFill>
                <a:effectLst/>
                <a:latin typeface="+mn-lt"/>
                <a:ea typeface="+mn-ea"/>
                <a:cs typeface="+mn-cs"/>
              </a:rPr>
              <a:t>AE</a:t>
            </a:r>
            <a:r>
              <a:rPr lang="zh-TW" altLang="en-US" sz="1200" b="0" i="0" kern="1200" dirty="0" smtClean="0">
                <a:solidFill>
                  <a:schemeClr val="tx1"/>
                </a:solidFill>
                <a:effectLst/>
                <a:latin typeface="+mn-lt"/>
                <a:ea typeface="+mn-ea"/>
                <a:cs typeface="+mn-cs"/>
              </a:rPr>
              <a:t>乙太網系統解决方案，基于</a:t>
            </a:r>
            <a:r>
              <a:rPr lang="en-US" altLang="zh-TW" sz="1200" b="0" i="0" kern="1200" dirty="0" smtClean="0">
                <a:solidFill>
                  <a:schemeClr val="tx1"/>
                </a:solidFill>
                <a:effectLst/>
                <a:latin typeface="+mn-lt"/>
                <a:ea typeface="+mn-ea"/>
                <a:cs typeface="+mn-cs"/>
              </a:rPr>
              <a:t>PON</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5G</a:t>
            </a:r>
            <a:r>
              <a:rPr lang="zh-TW" altLang="en-US" sz="1200" b="0" i="0" kern="1200" dirty="0" smtClean="0">
                <a:solidFill>
                  <a:schemeClr val="tx1"/>
                </a:solidFill>
                <a:effectLst/>
                <a:latin typeface="+mn-lt"/>
                <a:ea typeface="+mn-ea"/>
                <a:cs typeface="+mn-cs"/>
              </a:rPr>
              <a:t>網路可以明顯減少光纖網路的佈建使用。因此，固定網路和</a:t>
            </a:r>
            <a:r>
              <a:rPr lang="en-US" altLang="zh-TW" sz="1200" b="0" i="0" kern="1200" dirty="0" smtClean="0">
                <a:solidFill>
                  <a:schemeClr val="tx1"/>
                </a:solidFill>
                <a:effectLst/>
                <a:latin typeface="+mn-lt"/>
                <a:ea typeface="+mn-ea"/>
                <a:cs typeface="+mn-cs"/>
              </a:rPr>
              <a:t>5G</a:t>
            </a:r>
            <a:r>
              <a:rPr lang="zh-TW" altLang="en-US" sz="1200" b="0" i="0" kern="1200" dirty="0" smtClean="0">
                <a:solidFill>
                  <a:schemeClr val="tx1"/>
                </a:solidFill>
                <a:effectLst/>
                <a:latin typeface="+mn-lt"/>
                <a:ea typeface="+mn-ea"/>
                <a:cs typeface="+mn-cs"/>
              </a:rPr>
              <a:t>行動網路可能都需要實現超越</a:t>
            </a:r>
            <a:r>
              <a:rPr lang="en-US" altLang="zh-TW" sz="1200" b="0" i="0" kern="1200" dirty="0" smtClean="0">
                <a:solidFill>
                  <a:schemeClr val="tx1"/>
                </a:solidFill>
                <a:effectLst/>
                <a:latin typeface="+mn-lt"/>
                <a:ea typeface="+mn-ea"/>
                <a:cs typeface="+mn-cs"/>
              </a:rPr>
              <a:t>10G</a:t>
            </a:r>
            <a:r>
              <a:rPr lang="zh-TW" altLang="en-US" sz="1200" b="0" i="0" kern="1200" dirty="0" smtClean="0">
                <a:solidFill>
                  <a:schemeClr val="tx1"/>
                </a:solidFill>
                <a:effectLst/>
                <a:latin typeface="+mn-lt"/>
                <a:ea typeface="+mn-ea"/>
                <a:cs typeface="+mn-cs"/>
              </a:rPr>
              <a:t>存取網路技術。</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而與乙太網系統相似，被動光學網絡（</a:t>
            </a:r>
            <a:r>
              <a:rPr lang="en-US" altLang="zh-TW" sz="1200" b="0" i="0" kern="1200" dirty="0" smtClean="0">
                <a:solidFill>
                  <a:schemeClr val="tx1"/>
                </a:solidFill>
                <a:effectLst/>
                <a:latin typeface="+mn-lt"/>
                <a:ea typeface="+mn-ea"/>
                <a:cs typeface="+mn-cs"/>
              </a:rPr>
              <a:t>PON</a:t>
            </a:r>
            <a:r>
              <a:rPr lang="zh-TW" altLang="en-US" sz="1200" b="0" i="0" kern="1200" dirty="0" smtClean="0">
                <a:solidFill>
                  <a:schemeClr val="tx1"/>
                </a:solidFill>
                <a:effectLst/>
                <a:latin typeface="+mn-lt"/>
                <a:ea typeface="+mn-ea"/>
                <a:cs typeface="+mn-cs"/>
              </a:rPr>
              <a:t>）中的光存去網絡的頻寬需求已經提升。為了滿足流量需求持續增長的要求，</a:t>
            </a:r>
            <a:r>
              <a:rPr lang="en-US" altLang="zh-TW" sz="1200" b="0" i="0" kern="1200" dirty="0" smtClean="0">
                <a:solidFill>
                  <a:schemeClr val="tx1"/>
                </a:solidFill>
                <a:effectLst/>
                <a:latin typeface="+mn-lt"/>
                <a:ea typeface="+mn-ea"/>
                <a:cs typeface="+mn-cs"/>
              </a:rPr>
              <a:t>ITU-T</a:t>
            </a:r>
            <a:r>
              <a:rPr lang="zh-TW" altLang="en-US" sz="1200" b="0" i="0" kern="1200" dirty="0" smtClean="0">
                <a:solidFill>
                  <a:schemeClr val="tx1"/>
                </a:solidFill>
                <a:effectLst/>
                <a:latin typeface="+mn-lt"/>
                <a:ea typeface="+mn-ea"/>
                <a:cs typeface="+mn-cs"/>
              </a:rPr>
              <a:t>一直在致力於制定單波長</a:t>
            </a:r>
            <a:r>
              <a:rPr lang="en-US" altLang="zh-TW" sz="1200" b="0" i="0" kern="1200" dirty="0" smtClean="0">
                <a:solidFill>
                  <a:schemeClr val="tx1"/>
                </a:solidFill>
                <a:effectLst/>
                <a:latin typeface="+mn-lt"/>
                <a:ea typeface="+mn-ea"/>
                <a:cs typeface="+mn-cs"/>
              </a:rPr>
              <a:t>50G-PON</a:t>
            </a:r>
            <a:r>
              <a:rPr lang="zh-TW" altLang="en-US" sz="1200" b="0" i="0" kern="1200" dirty="0" smtClean="0">
                <a:solidFill>
                  <a:schemeClr val="tx1"/>
                </a:solidFill>
                <a:effectLst/>
                <a:latin typeface="+mn-lt"/>
                <a:ea typeface="+mn-ea"/>
                <a:cs typeface="+mn-cs"/>
              </a:rPr>
              <a:t>標準。用來說明了基於</a:t>
            </a:r>
            <a:r>
              <a:rPr lang="en-US" altLang="zh-TW" sz="1200" b="0" i="0" kern="1200" dirty="0" smtClean="0">
                <a:solidFill>
                  <a:schemeClr val="tx1"/>
                </a:solidFill>
                <a:effectLst/>
                <a:latin typeface="+mn-lt"/>
                <a:ea typeface="+mn-ea"/>
                <a:cs typeface="+mn-cs"/>
              </a:rPr>
              <a:t>PON</a:t>
            </a:r>
            <a:r>
              <a:rPr lang="zh-TW" altLang="en-US" sz="1200" b="0" i="0" kern="1200" dirty="0" smtClean="0">
                <a:solidFill>
                  <a:schemeClr val="tx1"/>
                </a:solidFill>
                <a:effectLst/>
                <a:latin typeface="+mn-lt"/>
                <a:ea typeface="+mn-ea"/>
                <a:cs typeface="+mn-cs"/>
              </a:rPr>
              <a:t>技術的即將到來的</a:t>
            </a:r>
            <a:r>
              <a:rPr lang="en-US" altLang="zh-TW" sz="1200" b="0" i="0" kern="1200" dirty="0" smtClean="0">
                <a:solidFill>
                  <a:schemeClr val="tx1"/>
                </a:solidFill>
                <a:effectLst/>
                <a:latin typeface="+mn-lt"/>
                <a:ea typeface="+mn-ea"/>
                <a:cs typeface="+mn-cs"/>
              </a:rPr>
              <a:t>5G</a:t>
            </a:r>
            <a:r>
              <a:rPr lang="zh-TW" altLang="en-US" sz="1200" b="0" i="0" kern="1200" dirty="0" smtClean="0">
                <a:solidFill>
                  <a:schemeClr val="tx1"/>
                </a:solidFill>
                <a:effectLst/>
                <a:latin typeface="+mn-lt"/>
                <a:ea typeface="+mn-ea"/>
                <a:cs typeface="+mn-cs"/>
              </a:rPr>
              <a:t>移動前傳（</a:t>
            </a:r>
            <a:r>
              <a:rPr lang="en-US" altLang="zh-TW" sz="1200" b="0" i="0" kern="1200" dirty="0" smtClean="0">
                <a:solidFill>
                  <a:schemeClr val="tx1"/>
                </a:solidFill>
                <a:effectLst/>
                <a:latin typeface="+mn-lt"/>
                <a:ea typeface="+mn-ea"/>
                <a:cs typeface="+mn-cs"/>
              </a:rPr>
              <a:t>MFH</a:t>
            </a:r>
            <a:r>
              <a:rPr lang="zh-TW" altLang="en-US" sz="1200" b="0" i="0" kern="1200" dirty="0" smtClean="0">
                <a:solidFill>
                  <a:schemeClr val="tx1"/>
                </a:solidFill>
                <a:effectLst/>
                <a:latin typeface="+mn-lt"/>
                <a:ea typeface="+mn-ea"/>
                <a:cs typeface="+mn-cs"/>
              </a:rPr>
              <a:t>）和後傳（</a:t>
            </a:r>
            <a:r>
              <a:rPr lang="en-US" altLang="zh-TW" sz="1200" b="0" i="0" kern="1200" dirty="0" smtClean="0">
                <a:solidFill>
                  <a:schemeClr val="tx1"/>
                </a:solidFill>
                <a:effectLst/>
                <a:latin typeface="+mn-lt"/>
                <a:ea typeface="+mn-ea"/>
                <a:cs typeface="+mn-cs"/>
              </a:rPr>
              <a:t>MBF</a:t>
            </a:r>
            <a:r>
              <a:rPr lang="zh-TW" altLang="en-US" sz="1200" b="0" i="0" kern="1200" dirty="0" smtClean="0">
                <a:solidFill>
                  <a:schemeClr val="tx1"/>
                </a:solidFill>
                <a:effectLst/>
                <a:latin typeface="+mn-lt"/>
                <a:ea typeface="+mn-ea"/>
                <a:cs typeface="+mn-cs"/>
              </a:rPr>
              <a:t>）網絡的頻寬需求。</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(2)</a:t>
            </a:r>
          </a:p>
          <a:p>
            <a:r>
              <a:rPr lang="zh-TW" altLang="en-US" sz="1200" b="0" i="0" kern="1200" dirty="0" smtClean="0">
                <a:solidFill>
                  <a:schemeClr val="tx1"/>
                </a:solidFill>
                <a:effectLst/>
                <a:latin typeface="+mn-lt"/>
                <a:ea typeface="+mn-ea"/>
                <a:cs typeface="+mn-cs"/>
              </a:rPr>
              <a:t>單個區域的最大數據速率可達到</a:t>
            </a:r>
            <a:r>
              <a:rPr lang="en-US" altLang="zh-TW" sz="1200" b="0" i="0" kern="1200" dirty="0" smtClean="0">
                <a:solidFill>
                  <a:schemeClr val="tx1"/>
                </a:solidFill>
                <a:effectLst/>
                <a:latin typeface="+mn-lt"/>
                <a:ea typeface="+mn-ea"/>
                <a:cs typeface="+mn-cs"/>
              </a:rPr>
              <a:t>60 Gb/s</a:t>
            </a:r>
            <a:r>
              <a:rPr lang="zh-TW" altLang="en-US" sz="1200" b="0" i="0" kern="1200" dirty="0" smtClean="0">
                <a:solidFill>
                  <a:schemeClr val="tx1"/>
                </a:solidFill>
                <a:effectLst/>
                <a:latin typeface="+mn-lt"/>
                <a:ea typeface="+mn-ea"/>
                <a:cs typeface="+mn-cs"/>
              </a:rPr>
              <a:t>。</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(3)</a:t>
            </a:r>
          </a:p>
          <a:p>
            <a:r>
              <a:rPr lang="zh-TW" altLang="en-US" sz="1200" b="0" i="0" kern="1200" dirty="0" smtClean="0">
                <a:solidFill>
                  <a:schemeClr val="tx1"/>
                </a:solidFill>
                <a:effectLst/>
                <a:latin typeface="+mn-lt"/>
                <a:ea typeface="+mn-ea"/>
                <a:cs typeface="+mn-cs"/>
              </a:rPr>
              <a:t>因此，每個小基地台的數據速率將增加到</a:t>
            </a:r>
            <a:r>
              <a:rPr lang="en-US" altLang="zh-TW" sz="1200" b="0" i="0" kern="1200" dirty="0" smtClean="0">
                <a:solidFill>
                  <a:schemeClr val="tx1"/>
                </a:solidFill>
                <a:effectLst/>
                <a:latin typeface="+mn-lt"/>
                <a:ea typeface="+mn-ea"/>
                <a:cs typeface="+mn-cs"/>
              </a:rPr>
              <a:t>100 Gb/s</a:t>
            </a:r>
          </a:p>
          <a:p>
            <a:r>
              <a:rPr lang="en-US" altLang="zh-TW" sz="1200" b="0" i="0" kern="1200" dirty="0" smtClean="0">
                <a:solidFill>
                  <a:schemeClr val="tx1"/>
                </a:solidFill>
                <a:effectLst/>
                <a:latin typeface="+mn-lt"/>
                <a:ea typeface="+mn-ea"/>
                <a:cs typeface="+mn-cs"/>
              </a:rPr>
              <a:t>10G PON</a:t>
            </a:r>
            <a:r>
              <a:rPr lang="zh-TW" altLang="en-US" sz="1200" b="0" i="0" kern="1200" dirty="0" smtClean="0">
                <a:solidFill>
                  <a:schemeClr val="tx1"/>
                </a:solidFill>
                <a:effectLst/>
                <a:latin typeface="+mn-lt"/>
                <a:ea typeface="+mn-ea"/>
                <a:cs typeface="+mn-cs"/>
              </a:rPr>
              <a:t>的後續演進需要大幅增加頻寬，兼容現有的</a:t>
            </a:r>
            <a:r>
              <a:rPr lang="en-US" altLang="zh-TW" sz="1200" b="0" i="0" kern="1200" dirty="0" smtClean="0">
                <a:solidFill>
                  <a:schemeClr val="tx1"/>
                </a:solidFill>
                <a:effectLst/>
                <a:latin typeface="+mn-lt"/>
                <a:ea typeface="+mn-ea"/>
                <a:cs typeface="+mn-cs"/>
              </a:rPr>
              <a:t>ODN</a:t>
            </a:r>
            <a:r>
              <a:rPr lang="zh-TW" altLang="en-US" sz="1200" b="0" i="0" kern="1200" dirty="0" smtClean="0">
                <a:solidFill>
                  <a:schemeClr val="tx1"/>
                </a:solidFill>
                <a:effectLst/>
                <a:latin typeface="+mn-lt"/>
                <a:ea typeface="+mn-ea"/>
                <a:cs typeface="+mn-cs"/>
              </a:rPr>
              <a:t>，並實現平滑演進。作為</a:t>
            </a:r>
            <a:r>
              <a:rPr lang="en-US" altLang="zh-TW" sz="1200" b="0" i="0" kern="1200" dirty="0" smtClean="0">
                <a:solidFill>
                  <a:schemeClr val="tx1"/>
                </a:solidFill>
                <a:effectLst/>
                <a:latin typeface="+mn-lt"/>
                <a:ea typeface="+mn-ea"/>
                <a:cs typeface="+mn-cs"/>
              </a:rPr>
              <a:t>10G PON</a:t>
            </a:r>
            <a:r>
              <a:rPr lang="zh-TW" altLang="en-US" sz="1200" b="0" i="0" kern="1200" dirty="0" smtClean="0">
                <a:solidFill>
                  <a:schemeClr val="tx1"/>
                </a:solidFill>
                <a:effectLst/>
                <a:latin typeface="+mn-lt"/>
                <a:ea typeface="+mn-ea"/>
                <a:cs typeface="+mn-cs"/>
              </a:rPr>
              <a:t>的後續標準 </a:t>
            </a:r>
            <a:r>
              <a:rPr lang="en-US" altLang="zh-TW" sz="1200" b="0" i="0" kern="1200" dirty="0" smtClean="0">
                <a:solidFill>
                  <a:schemeClr val="tx1"/>
                </a:solidFill>
                <a:effectLst/>
                <a:latin typeface="+mn-lt"/>
                <a:ea typeface="+mn-ea"/>
                <a:cs typeface="+mn-cs"/>
              </a:rPr>
              <a:t>50G-PON</a:t>
            </a:r>
            <a:r>
              <a:rPr lang="zh-TW" altLang="en-US" sz="1200" b="0" i="0" kern="1200" dirty="0" smtClean="0">
                <a:solidFill>
                  <a:schemeClr val="tx1"/>
                </a:solidFill>
                <a:effectLst/>
                <a:latin typeface="+mn-lt"/>
                <a:ea typeface="+mn-ea"/>
                <a:cs typeface="+mn-cs"/>
              </a:rPr>
              <a:t>通信。它提供比</a:t>
            </a:r>
            <a:r>
              <a:rPr lang="en-US" altLang="zh-TW" sz="1200" b="0" i="0" kern="1200" dirty="0" smtClean="0">
                <a:solidFill>
                  <a:schemeClr val="tx1"/>
                </a:solidFill>
                <a:effectLst/>
                <a:latin typeface="+mn-lt"/>
                <a:ea typeface="+mn-ea"/>
                <a:cs typeface="+mn-cs"/>
              </a:rPr>
              <a:t>10G PON</a:t>
            </a:r>
            <a:r>
              <a:rPr lang="zh-TW" altLang="en-US" sz="1200" b="0" i="0" kern="1200" dirty="0" smtClean="0">
                <a:solidFill>
                  <a:schemeClr val="tx1"/>
                </a:solidFill>
                <a:effectLst/>
                <a:latin typeface="+mn-lt"/>
                <a:ea typeface="+mn-ea"/>
                <a:cs typeface="+mn-cs"/>
              </a:rPr>
              <a:t>快</a:t>
            </a:r>
            <a:r>
              <a:rPr lang="en-US" altLang="zh-TW" sz="1200" b="0" i="0" kern="1200" dirty="0" smtClean="0">
                <a:solidFill>
                  <a:schemeClr val="tx1"/>
                </a:solidFill>
                <a:effectLst/>
                <a:latin typeface="+mn-lt"/>
                <a:ea typeface="+mn-ea"/>
                <a:cs typeface="+mn-cs"/>
              </a:rPr>
              <a:t>5</a:t>
            </a:r>
            <a:r>
              <a:rPr lang="zh-TW" altLang="en-US" sz="1200" b="0" i="0" kern="1200" dirty="0" smtClean="0">
                <a:solidFill>
                  <a:schemeClr val="tx1"/>
                </a:solidFill>
                <a:effectLst/>
                <a:latin typeface="+mn-lt"/>
                <a:ea typeface="+mn-ea"/>
                <a:cs typeface="+mn-cs"/>
              </a:rPr>
              <a:t>倍的頻寬，並支持在單一波長上的</a:t>
            </a:r>
            <a:r>
              <a:rPr lang="en-US" altLang="zh-TW" sz="1200" b="0" i="0" kern="1200" dirty="0" smtClean="0">
                <a:solidFill>
                  <a:schemeClr val="tx1"/>
                </a:solidFill>
                <a:effectLst/>
                <a:latin typeface="+mn-lt"/>
                <a:ea typeface="+mn-ea"/>
                <a:cs typeface="+mn-cs"/>
              </a:rPr>
              <a:t>50 </a:t>
            </a:r>
            <a:r>
              <a:rPr lang="en-US" altLang="zh-TW" sz="1200" b="0" i="0" kern="1200" dirty="0" err="1" smtClean="0">
                <a:solidFill>
                  <a:schemeClr val="tx1"/>
                </a:solidFill>
                <a:effectLst/>
                <a:latin typeface="+mn-lt"/>
                <a:ea typeface="+mn-ea"/>
                <a:cs typeface="+mn-cs"/>
              </a:rPr>
              <a:t>Gbps</a:t>
            </a:r>
            <a:r>
              <a:rPr lang="zh-TW" altLang="en-US" sz="1200" b="0" i="0" kern="1200" dirty="0" smtClean="0">
                <a:solidFill>
                  <a:schemeClr val="tx1"/>
                </a:solidFill>
                <a:effectLst/>
                <a:latin typeface="+mn-lt"/>
                <a:ea typeface="+mn-ea"/>
                <a:cs typeface="+mn-cs"/>
              </a:rPr>
              <a:t>上下行通路。其繼續採用</a:t>
            </a:r>
            <a:r>
              <a:rPr lang="en-US" altLang="zh-TW" sz="1200" b="0" i="0" kern="1200" dirty="0" smtClean="0">
                <a:solidFill>
                  <a:schemeClr val="tx1"/>
                </a:solidFill>
                <a:effectLst/>
                <a:latin typeface="+mn-lt"/>
                <a:ea typeface="+mn-ea"/>
                <a:cs typeface="+mn-cs"/>
              </a:rPr>
              <a:t>TDM PON</a:t>
            </a:r>
            <a:r>
              <a:rPr lang="zh-TW" altLang="en-US" sz="1200" b="0" i="0" kern="1200" dirty="0" smtClean="0">
                <a:solidFill>
                  <a:schemeClr val="tx1"/>
                </a:solidFill>
                <a:effectLst/>
                <a:latin typeface="+mn-lt"/>
                <a:ea typeface="+mn-ea"/>
                <a:cs typeface="+mn-cs"/>
              </a:rPr>
              <a:t>方法，可以與</a:t>
            </a:r>
            <a:r>
              <a:rPr lang="en-US" altLang="zh-TW" sz="1200" b="0" i="0" kern="1200" dirty="0" smtClean="0">
                <a:solidFill>
                  <a:schemeClr val="tx1"/>
                </a:solidFill>
                <a:effectLst/>
                <a:latin typeface="+mn-lt"/>
                <a:ea typeface="+mn-ea"/>
                <a:cs typeface="+mn-cs"/>
              </a:rPr>
              <a:t>10G PON</a:t>
            </a:r>
            <a:r>
              <a:rPr lang="zh-TW" altLang="en-US" sz="1200" b="0" i="0" kern="1200" dirty="0" smtClean="0">
                <a:solidFill>
                  <a:schemeClr val="tx1"/>
                </a:solidFill>
                <a:effectLst/>
                <a:latin typeface="+mn-lt"/>
                <a:ea typeface="+mn-ea"/>
                <a:cs typeface="+mn-cs"/>
              </a:rPr>
              <a:t>和已佈局的</a:t>
            </a:r>
            <a:r>
              <a:rPr lang="en-US" altLang="zh-TW" sz="1200" b="0" i="0" kern="1200" dirty="0" smtClean="0">
                <a:solidFill>
                  <a:schemeClr val="tx1"/>
                </a:solidFill>
                <a:effectLst/>
                <a:latin typeface="+mn-lt"/>
                <a:ea typeface="+mn-ea"/>
                <a:cs typeface="+mn-cs"/>
              </a:rPr>
              <a:t>ODN</a:t>
            </a:r>
            <a:r>
              <a:rPr lang="zh-TW" altLang="en-US" sz="1200" b="0" i="0" kern="1200" dirty="0" smtClean="0">
                <a:solidFill>
                  <a:schemeClr val="tx1"/>
                </a:solidFill>
                <a:effectLst/>
                <a:latin typeface="+mn-lt"/>
                <a:ea typeface="+mn-ea"/>
                <a:cs typeface="+mn-cs"/>
              </a:rPr>
              <a:t>基礎設施共存。</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(4)</a:t>
            </a:r>
          </a:p>
          <a:p>
            <a:r>
              <a:rPr lang="zh-TW" altLang="en-US" sz="1200" b="0" i="0" kern="1200" dirty="0" smtClean="0">
                <a:solidFill>
                  <a:schemeClr val="tx1"/>
                </a:solidFill>
                <a:effectLst/>
                <a:latin typeface="+mn-lt"/>
                <a:ea typeface="+mn-ea"/>
                <a:cs typeface="+mn-cs"/>
              </a:rPr>
              <a:t>而為了達成需求目前以</a:t>
            </a:r>
            <a:r>
              <a:rPr lang="en-US" altLang="zh-TW" sz="1200" b="0" i="0" kern="1200" dirty="0" smtClean="0">
                <a:solidFill>
                  <a:schemeClr val="tx1"/>
                </a:solidFill>
                <a:effectLst/>
                <a:latin typeface="+mn-lt"/>
                <a:ea typeface="+mn-ea"/>
                <a:cs typeface="+mn-cs"/>
              </a:rPr>
              <a:t>APD</a:t>
            </a:r>
            <a:r>
              <a:rPr lang="zh-TW" altLang="en-US" sz="1200" b="0" i="0" kern="1200" dirty="0" smtClean="0">
                <a:solidFill>
                  <a:schemeClr val="tx1"/>
                </a:solidFill>
                <a:effectLst/>
                <a:latin typeface="+mn-lt"/>
                <a:ea typeface="+mn-ea"/>
                <a:cs typeface="+mn-cs"/>
              </a:rPr>
              <a:t>作為接受的首選 其原因將在後面做說明</a:t>
            </a:r>
            <a:endParaRPr lang="zh-TW" altLang="en-US" dirty="0"/>
          </a:p>
        </p:txBody>
      </p:sp>
      <p:sp>
        <p:nvSpPr>
          <p:cNvPr id="4" name="Slide Number Placeholder 3"/>
          <p:cNvSpPr>
            <a:spLocks noGrp="1"/>
          </p:cNvSpPr>
          <p:nvPr>
            <p:ph type="sldNum" sz="quarter" idx="10"/>
          </p:nvPr>
        </p:nvSpPr>
        <p:spPr/>
        <p:txBody>
          <a:bodyPr/>
          <a:lstStyle/>
          <a:p>
            <a:fld id="{CDFAC2C5-0424-4C54-A0D9-1F8CFBD836FE}" type="slidenum">
              <a:rPr lang="zh-TW" altLang="en-US" smtClean="0"/>
              <a:t>10</a:t>
            </a:fld>
            <a:endParaRPr lang="zh-TW" altLang="en-US"/>
          </a:p>
        </p:txBody>
      </p:sp>
    </p:spTree>
    <p:extLst>
      <p:ext uri="{BB962C8B-B14F-4D97-AF65-F5344CB8AC3E}">
        <p14:creationId xmlns:p14="http://schemas.microsoft.com/office/powerpoint/2010/main" val="282185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BM 接收器通常基於 APD </a:t>
            </a:r>
            <a:endParaRPr lang="en-US" altLang="zh-TW" dirty="0" smtClean="0"/>
          </a:p>
          <a:p>
            <a:r>
              <a:rPr lang="zh-TW" altLang="zh-CN" dirty="0" smtClean="0"/>
              <a:t>• 在低光功率下，SNR </a:t>
            </a:r>
            <a:r>
              <a:rPr lang="zh-TW" altLang="en-US" dirty="0" smtClean="0"/>
              <a:t>訊號噪音比</a:t>
            </a:r>
            <a:r>
              <a:rPr lang="zh-TW" altLang="zh-CN" dirty="0" smtClean="0"/>
              <a:t>優於 PIN-PD</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BM</a:t>
            </a:r>
            <a:r>
              <a:rPr lang="zh-TW"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Burst Mode</a:t>
            </a:r>
            <a:r>
              <a:rPr lang="zh-TW" altLang="zh-CN" sz="1200" kern="1200" dirty="0" smtClean="0">
                <a:solidFill>
                  <a:schemeClr val="tx1"/>
                </a:solidFill>
                <a:effectLst/>
                <a:latin typeface="+mn-lt"/>
                <a:ea typeface="+mn-ea"/>
                <a:cs typeface="+mn-cs"/>
              </a:rPr>
              <a:t>）接收器是一種在光通訊系统中常用的接收器類型，特别設計用於處理突發模式傳輸的光訊號。这種類型的接收器通常基於</a:t>
            </a:r>
            <a:r>
              <a:rPr lang="en-US" altLang="zh-CN" sz="1200" kern="1200" dirty="0" smtClean="0">
                <a:solidFill>
                  <a:schemeClr val="tx1"/>
                </a:solidFill>
                <a:effectLst/>
                <a:latin typeface="+mn-lt"/>
                <a:ea typeface="+mn-ea"/>
                <a:cs typeface="+mn-cs"/>
              </a:rPr>
              <a:t>APDs</a:t>
            </a:r>
            <a:r>
              <a:rPr lang="zh-TW"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Avalanche Photodiodes</a:t>
            </a:r>
            <a:r>
              <a:rPr lang="zh-TW" altLang="zh-CN" sz="1200" kern="1200" dirty="0" smtClean="0">
                <a:solidFill>
                  <a:schemeClr val="tx1"/>
                </a:solidFill>
                <a:effectLst/>
                <a:latin typeface="+mn-lt"/>
                <a:ea typeface="+mn-ea"/>
                <a:cs typeface="+mn-cs"/>
              </a:rPr>
              <a:t>）技術。</a:t>
            </a:r>
            <a:endParaRPr lang="zh-CN" altLang="zh-CN" sz="1200" kern="1200" dirty="0" smtClean="0">
              <a:solidFill>
                <a:schemeClr val="tx1"/>
              </a:solidFill>
              <a:effectLst/>
              <a:latin typeface="+mn-lt"/>
              <a:ea typeface="+mn-ea"/>
              <a:cs typeface="+mn-cs"/>
            </a:endParaRPr>
          </a:p>
          <a:p>
            <a:r>
              <a:rPr lang="zh-TW" altLang="zh-CN" sz="1200" kern="1200" dirty="0" smtClean="0">
                <a:solidFill>
                  <a:schemeClr val="tx1"/>
                </a:solidFill>
                <a:effectLst/>
                <a:latin typeface="+mn-lt"/>
                <a:ea typeface="+mn-ea"/>
                <a:cs typeface="+mn-cs"/>
              </a:rPr>
              <a:t>將突發模式（</a:t>
            </a:r>
            <a:r>
              <a:rPr lang="en-US" altLang="zh-CN" sz="1200" kern="1200" dirty="0" smtClean="0">
                <a:solidFill>
                  <a:schemeClr val="tx1"/>
                </a:solidFill>
                <a:effectLst/>
                <a:latin typeface="+mn-lt"/>
                <a:ea typeface="+mn-ea"/>
                <a:cs typeface="+mn-cs"/>
              </a:rPr>
              <a:t>BM</a:t>
            </a:r>
            <a:r>
              <a:rPr lang="zh-TW" altLang="zh-CN" sz="1200" kern="1200" dirty="0" smtClean="0">
                <a:solidFill>
                  <a:schemeClr val="tx1"/>
                </a:solidFill>
                <a:effectLst/>
                <a:latin typeface="+mn-lt"/>
                <a:ea typeface="+mn-ea"/>
                <a:cs typeface="+mn-cs"/>
              </a:rPr>
              <a:t>）轉阻放大器（</a:t>
            </a:r>
            <a:r>
              <a:rPr lang="en-US" altLang="zh-CN" sz="1200" kern="1200" dirty="0" smtClean="0">
                <a:solidFill>
                  <a:schemeClr val="tx1"/>
                </a:solidFill>
                <a:effectLst/>
                <a:latin typeface="+mn-lt"/>
                <a:ea typeface="+mn-ea"/>
                <a:cs typeface="+mn-cs"/>
              </a:rPr>
              <a:t>TIA</a:t>
            </a:r>
            <a:r>
              <a:rPr lang="zh-TW" altLang="zh-CN" sz="1200" kern="1200" dirty="0" smtClean="0">
                <a:solidFill>
                  <a:schemeClr val="tx1"/>
                </a:solidFill>
                <a:effectLst/>
                <a:latin typeface="+mn-lt"/>
                <a:ea typeface="+mn-ea"/>
                <a:cs typeface="+mn-cs"/>
              </a:rPr>
              <a:t>），與商用</a:t>
            </a:r>
            <a:r>
              <a:rPr lang="en-US" altLang="zh-CN" sz="1200" kern="1200" dirty="0" smtClean="0">
                <a:solidFill>
                  <a:schemeClr val="tx1"/>
                </a:solidFill>
                <a:effectLst/>
                <a:latin typeface="+mn-lt"/>
                <a:ea typeface="+mn-ea"/>
                <a:cs typeface="+mn-cs"/>
              </a:rPr>
              <a:t>25G-APD</a:t>
            </a:r>
            <a:r>
              <a:rPr lang="zh-TW" altLang="zh-CN" sz="1200" kern="1200" dirty="0" smtClean="0">
                <a:solidFill>
                  <a:schemeClr val="tx1"/>
                </a:solidFill>
                <a:effectLst/>
                <a:latin typeface="+mn-lt"/>
                <a:ea typeface="+mn-ea"/>
                <a:cs typeface="+mn-cs"/>
              </a:rPr>
              <a:t>結合，實現了</a:t>
            </a:r>
            <a:r>
              <a:rPr lang="en-US" altLang="zh-CN" sz="1200" kern="1200" dirty="0" smtClean="0">
                <a:solidFill>
                  <a:schemeClr val="tx1"/>
                </a:solidFill>
                <a:effectLst/>
                <a:latin typeface="+mn-lt"/>
                <a:ea typeface="+mn-ea"/>
                <a:cs typeface="+mn-cs"/>
              </a:rPr>
              <a:t>50 </a:t>
            </a:r>
            <a:r>
              <a:rPr lang="en-US" altLang="zh-CN" sz="1200" kern="1200" dirty="0" err="1" smtClean="0">
                <a:solidFill>
                  <a:schemeClr val="tx1"/>
                </a:solidFill>
                <a:effectLst/>
                <a:latin typeface="+mn-lt"/>
                <a:ea typeface="+mn-ea"/>
                <a:cs typeface="+mn-cs"/>
              </a:rPr>
              <a:t>Gbit</a:t>
            </a:r>
            <a:r>
              <a:rPr lang="en-US" altLang="zh-CN" sz="1200" kern="1200" dirty="0" smtClean="0">
                <a:solidFill>
                  <a:schemeClr val="tx1"/>
                </a:solidFill>
                <a:effectLst/>
                <a:latin typeface="+mn-lt"/>
                <a:ea typeface="+mn-ea"/>
                <a:cs typeface="+mn-cs"/>
              </a:rPr>
              <a:t>/s</a:t>
            </a:r>
            <a:r>
              <a:rPr lang="zh-TW" altLang="zh-CN" sz="1200" kern="1200" dirty="0" smtClean="0">
                <a:solidFill>
                  <a:schemeClr val="tx1"/>
                </a:solidFill>
                <a:effectLst/>
                <a:latin typeface="+mn-lt"/>
                <a:ea typeface="+mn-ea"/>
                <a:cs typeface="+mn-cs"/>
              </a:rPr>
              <a:t>操作，其靈敏度達到</a:t>
            </a:r>
            <a:r>
              <a:rPr lang="en-US" altLang="zh-CN" sz="1200" kern="1200" dirty="0" smtClean="0">
                <a:solidFill>
                  <a:schemeClr val="tx1"/>
                </a:solidFill>
                <a:effectLst/>
                <a:latin typeface="+mn-lt"/>
                <a:ea typeface="+mn-ea"/>
                <a:cs typeface="+mn-cs"/>
              </a:rPr>
              <a:t>-23.7 </a:t>
            </a:r>
            <a:r>
              <a:rPr lang="en-US" altLang="zh-CN" sz="1200" kern="1200" dirty="0" err="1" smtClean="0">
                <a:solidFill>
                  <a:schemeClr val="tx1"/>
                </a:solidFill>
                <a:effectLst/>
                <a:latin typeface="+mn-lt"/>
                <a:ea typeface="+mn-ea"/>
                <a:cs typeface="+mn-cs"/>
              </a:rPr>
              <a:t>dBm</a:t>
            </a:r>
            <a:r>
              <a:rPr lang="zh-TW" altLang="zh-CN" sz="1200" kern="1200" dirty="0" smtClean="0">
                <a:solidFill>
                  <a:schemeClr val="tx1"/>
                </a:solidFill>
                <a:effectLst/>
                <a:latin typeface="+mn-lt"/>
                <a:ea typeface="+mn-ea"/>
                <a:cs typeface="+mn-cs"/>
              </a:rPr>
              <a:t>光調製幅度（</a:t>
            </a:r>
            <a:r>
              <a:rPr lang="en-US" altLang="zh-CN" sz="1200" kern="1200" dirty="0" smtClean="0">
                <a:solidFill>
                  <a:schemeClr val="tx1"/>
                </a:solidFill>
                <a:effectLst/>
                <a:latin typeface="+mn-lt"/>
                <a:ea typeface="+mn-ea"/>
                <a:cs typeface="+mn-cs"/>
              </a:rPr>
              <a:t>OMA</a:t>
            </a:r>
            <a:r>
              <a:rPr lang="zh-TW" altLang="zh-CN" sz="1200" kern="1200" dirty="0" smtClean="0">
                <a:solidFill>
                  <a:schemeClr val="tx1"/>
                </a:solidFill>
                <a:effectLst/>
                <a:latin typeface="+mn-lt"/>
                <a:ea typeface="+mn-ea"/>
                <a:cs typeface="+mn-cs"/>
              </a:rPr>
              <a:t>），動態範圍超過</a:t>
            </a:r>
            <a:r>
              <a:rPr lang="en-US" altLang="zh-CN" sz="1200" kern="1200" dirty="0" smtClean="0">
                <a:solidFill>
                  <a:schemeClr val="tx1"/>
                </a:solidFill>
                <a:effectLst/>
                <a:latin typeface="+mn-lt"/>
                <a:ea typeface="+mn-ea"/>
                <a:cs typeface="+mn-cs"/>
              </a:rPr>
              <a:t>21.7 dB</a:t>
            </a:r>
            <a:r>
              <a:rPr lang="zh-TW" altLang="zh-CN" sz="1200" kern="1200" dirty="0" smtClean="0">
                <a:solidFill>
                  <a:schemeClr val="tx1"/>
                </a:solidFill>
                <a:effectLst/>
                <a:latin typeface="+mn-lt"/>
                <a:ea typeface="+mn-ea"/>
                <a:cs typeface="+mn-cs"/>
              </a:rPr>
              <a:t>，從結果顯示其靈敏度與動態範圍</a:t>
            </a:r>
            <a:r>
              <a:rPr lang="en-US" altLang="zh-CN" sz="1200" kern="1200" dirty="0" smtClean="0">
                <a:solidFill>
                  <a:schemeClr val="tx1"/>
                </a:solidFill>
                <a:effectLst/>
                <a:latin typeface="+mn-lt"/>
                <a:ea typeface="+mn-ea"/>
                <a:cs typeface="+mn-cs"/>
              </a:rPr>
              <a:t>(&gt;20dB)</a:t>
            </a:r>
            <a:r>
              <a:rPr lang="zh-TW" altLang="zh-CN" sz="1200" kern="1200" dirty="0" smtClean="0">
                <a:solidFill>
                  <a:schemeClr val="tx1"/>
                </a:solidFill>
                <a:effectLst/>
                <a:latin typeface="+mn-lt"/>
                <a:ea typeface="+mn-ea"/>
                <a:cs typeface="+mn-cs"/>
              </a:rPr>
              <a:t>接近典型的</a:t>
            </a:r>
            <a:r>
              <a:rPr lang="en-US" altLang="zh-CN" sz="1200" kern="1200" dirty="0" smtClean="0">
                <a:solidFill>
                  <a:schemeClr val="tx1"/>
                </a:solidFill>
                <a:effectLst/>
                <a:latin typeface="+mn-lt"/>
                <a:ea typeface="+mn-ea"/>
                <a:cs typeface="+mn-cs"/>
              </a:rPr>
              <a:t>PON</a:t>
            </a:r>
            <a:r>
              <a:rPr lang="zh-TW" altLang="zh-CN" sz="1200" kern="1200" dirty="0" smtClean="0">
                <a:solidFill>
                  <a:schemeClr val="tx1"/>
                </a:solidFill>
                <a:effectLst/>
                <a:latin typeface="+mn-lt"/>
                <a:ea typeface="+mn-ea"/>
                <a:cs typeface="+mn-cs"/>
              </a:rPr>
              <a:t>靈敏度和動態範圍要求，</a:t>
            </a:r>
            <a:r>
              <a:rPr lang="zh-TW" altLang="en-US" sz="1200" kern="1200" dirty="0" smtClean="0">
                <a:solidFill>
                  <a:schemeClr val="tx1"/>
                </a:solidFill>
                <a:effectLst/>
                <a:latin typeface="+mn-lt"/>
                <a:ea typeface="+mn-ea"/>
                <a:cs typeface="+mn-cs"/>
              </a:rPr>
              <a:t>而</a:t>
            </a:r>
            <a:r>
              <a:rPr lang="zh-TW" altLang="zh-CN" sz="1200" kern="1200" dirty="0" smtClean="0">
                <a:solidFill>
                  <a:schemeClr val="tx1"/>
                </a:solidFill>
                <a:effectLst/>
                <a:latin typeface="+mn-lt"/>
                <a:ea typeface="+mn-ea"/>
                <a:cs typeface="+mn-cs"/>
              </a:rPr>
              <a:t>我們在低功率輸入</a:t>
            </a:r>
            <a:r>
              <a:rPr lang="en-US" altLang="zh-TW" sz="1200" kern="1200" dirty="0" smtClean="0">
                <a:solidFill>
                  <a:schemeClr val="tx1"/>
                </a:solidFill>
                <a:effectLst/>
                <a:latin typeface="+mn-lt"/>
                <a:ea typeface="+mn-ea"/>
                <a:cs typeface="+mn-cs"/>
              </a:rPr>
              <a:t>3</a:t>
            </a:r>
            <a:r>
              <a:rPr lang="en-US" altLang="zh-CN" sz="1200" kern="1200" dirty="0" smtClean="0">
                <a:solidFill>
                  <a:schemeClr val="tx1"/>
                </a:solidFill>
                <a:effectLst/>
                <a:latin typeface="+mn-lt"/>
                <a:ea typeface="+mn-ea"/>
                <a:cs typeface="+mn-cs"/>
              </a:rPr>
              <a:t> dB</a:t>
            </a:r>
            <a:r>
              <a:rPr lang="zh-TW" altLang="zh-CN" sz="1200" kern="1200" dirty="0" smtClean="0">
                <a:solidFill>
                  <a:schemeClr val="tx1"/>
                </a:solidFill>
                <a:effectLst/>
                <a:latin typeface="+mn-lt"/>
                <a:ea typeface="+mn-ea"/>
                <a:cs typeface="+mn-cs"/>
              </a:rPr>
              <a:t>頻寬訊號上實現了</a:t>
            </a:r>
            <a:r>
              <a:rPr lang="en-US" altLang="zh-TW" sz="1200" kern="1200" dirty="0" smtClean="0">
                <a:solidFill>
                  <a:schemeClr val="tx1"/>
                </a:solidFill>
                <a:effectLst/>
                <a:latin typeface="+mn-lt"/>
                <a:ea typeface="+mn-ea"/>
                <a:cs typeface="+mn-cs"/>
              </a:rPr>
              <a:t>7</a:t>
            </a:r>
            <a:r>
              <a:rPr lang="en-US" altLang="zh-CN" sz="1200" kern="1200" dirty="0" smtClean="0">
                <a:solidFill>
                  <a:schemeClr val="tx1"/>
                </a:solidFill>
                <a:effectLst/>
                <a:latin typeface="+mn-lt"/>
                <a:ea typeface="+mn-ea"/>
                <a:cs typeface="+mn-cs"/>
              </a:rPr>
              <a:t>. GHz</a:t>
            </a:r>
            <a:r>
              <a:rPr lang="zh-TW" altLang="en-US" sz="1200" kern="1200" dirty="0" smtClean="0">
                <a:solidFill>
                  <a:schemeClr val="tx1"/>
                </a:solidFill>
                <a:effectLst/>
                <a:latin typeface="+mn-lt"/>
                <a:ea typeface="+mn-ea"/>
                <a:cs typeface="+mn-cs"/>
              </a:rPr>
              <a:t>在，顯然</a:t>
            </a:r>
            <a:r>
              <a:rPr lang="zh-TW" altLang="zh-CN" sz="1200" kern="1200" dirty="0" smtClean="0">
                <a:solidFill>
                  <a:schemeClr val="tx1"/>
                </a:solidFill>
                <a:effectLst/>
                <a:latin typeface="+mn-lt"/>
                <a:ea typeface="+mn-ea"/>
                <a:cs typeface="+mn-cs"/>
              </a:rPr>
              <a:t>在頻率響應方面我們仍然面臨巨大挑戰</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11</a:t>
            </a:fld>
            <a:endParaRPr lang="zh-TW" altLang="en-US"/>
          </a:p>
        </p:txBody>
      </p:sp>
    </p:spTree>
    <p:extLst>
      <p:ext uri="{BB962C8B-B14F-4D97-AF65-F5344CB8AC3E}">
        <p14:creationId xmlns:p14="http://schemas.microsoft.com/office/powerpoint/2010/main" val="193592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最後將這兩種解決方案放在一起做比較 除了原始的靈敏度外，還提出了一種在接收器前預先</a:t>
            </a:r>
            <a:r>
              <a:rPr lang="zh-TW" altLang="zh-CN" sz="1200" kern="1200" dirty="0" smtClean="0">
                <a:solidFill>
                  <a:schemeClr val="tx1"/>
                </a:solidFill>
                <a:effectLst/>
                <a:latin typeface="+mn-lt"/>
                <a:ea typeface="+mn-ea"/>
                <a:cs typeface="+mn-cs"/>
              </a:rPr>
              <a:t>通過更先進的等化器或其他調制格式（如</a:t>
            </a:r>
            <a:r>
              <a:rPr lang="en-US" altLang="zh-CN" sz="1200" kern="1200" dirty="0" smtClean="0">
                <a:solidFill>
                  <a:schemeClr val="tx1"/>
                </a:solidFill>
                <a:effectLst/>
                <a:latin typeface="+mn-lt"/>
                <a:ea typeface="+mn-ea"/>
                <a:cs typeface="+mn-cs"/>
              </a:rPr>
              <a:t>PAM4</a:t>
            </a:r>
            <a:r>
              <a:rPr lang="zh-TW" altLang="zh-CN" sz="1200" kern="1200" dirty="0" smtClean="0">
                <a:solidFill>
                  <a:schemeClr val="tx1"/>
                </a:solidFill>
                <a:effectLst/>
                <a:latin typeface="+mn-lt"/>
                <a:ea typeface="+mn-ea"/>
                <a:cs typeface="+mn-cs"/>
              </a:rPr>
              <a:t>）來</a:t>
            </a:r>
            <a:r>
              <a:rPr lang="zh-TW" altLang="en-US" sz="1200" b="0" i="0" kern="1200" dirty="0" smtClean="0">
                <a:solidFill>
                  <a:schemeClr val="tx1"/>
                </a:solidFill>
                <a:effectLst/>
                <a:latin typeface="+mn-lt"/>
                <a:ea typeface="+mn-ea"/>
                <a:cs typeface="+mn-cs"/>
              </a:rPr>
              <a:t>降低通訊系統傳輸的錯誤率要作通道估測，經由估測的結果對通道響應做補償進而降低傳送錯誤率，能使的這兩種接收器在靈敏度上有更好得表現</a:t>
            </a:r>
            <a:r>
              <a:rPr lang="en-US" altLang="zh-TW" sz="1200" b="0" i="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使用</a:t>
            </a:r>
            <a:r>
              <a:rPr lang="zh-TW" altLang="en-US" sz="1200" kern="1200" dirty="0" smtClean="0">
                <a:solidFill>
                  <a:schemeClr val="tx1"/>
                </a:solidFill>
                <a:effectLst/>
                <a:latin typeface="+mn-lt"/>
                <a:ea typeface="+mn-ea"/>
                <a:cs typeface="+mn-cs"/>
              </a:rPr>
              <a:t>的是</a:t>
            </a:r>
            <a:r>
              <a:rPr lang="en-US" altLang="zh-CN" sz="1200" kern="1200" dirty="0" smtClean="0">
                <a:solidFill>
                  <a:schemeClr val="tx1"/>
                </a:solidFill>
                <a:effectLst/>
                <a:latin typeface="+mn-lt"/>
                <a:ea typeface="+mn-ea"/>
                <a:cs typeface="+mn-cs"/>
              </a:rPr>
              <a:t>13</a:t>
            </a:r>
            <a:r>
              <a:rPr lang="zh-TW" altLang="zh-CN" sz="1200" kern="1200" dirty="0" smtClean="0">
                <a:solidFill>
                  <a:schemeClr val="tx1"/>
                </a:solidFill>
                <a:effectLst/>
                <a:latin typeface="+mn-lt"/>
                <a:ea typeface="+mn-ea"/>
                <a:cs typeface="+mn-cs"/>
              </a:rPr>
              <a:t>抽頭前向等化器（</a:t>
            </a:r>
            <a:r>
              <a:rPr lang="en-US" altLang="zh-CN" sz="1200" kern="1200" dirty="0" smtClean="0">
                <a:solidFill>
                  <a:schemeClr val="tx1"/>
                </a:solidFill>
                <a:effectLst/>
                <a:latin typeface="+mn-lt"/>
                <a:ea typeface="+mn-ea"/>
                <a:cs typeface="+mn-cs"/>
              </a:rPr>
              <a:t>FFE</a:t>
            </a:r>
            <a:r>
              <a:rPr lang="zh-TW" altLang="zh-CN"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和</a:t>
            </a:r>
            <a:r>
              <a:rPr lang="en-US" altLang="zh-TW" dirty="0" smtClean="0"/>
              <a:t>1</a:t>
            </a:r>
            <a:r>
              <a:rPr lang="zh-TW" altLang="en-US" dirty="0" smtClean="0"/>
              <a:t>抽頭判決反饋等化器</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，將最後結果放在一起比較會發現，</a:t>
            </a:r>
            <a:endParaRPr lang="en-US" altLang="zh-TW"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CN" sz="1200" kern="1200" dirty="0" smtClean="0">
                <a:solidFill>
                  <a:schemeClr val="tx1"/>
                </a:solidFill>
                <a:effectLst/>
                <a:latin typeface="+mn-lt"/>
                <a:ea typeface="+mn-ea"/>
                <a:cs typeface="+mn-cs"/>
              </a:rPr>
              <a:t>使用了</a:t>
            </a:r>
            <a:r>
              <a:rPr lang="en-US" altLang="zh-CN" sz="1200" kern="1200" dirty="0" smtClean="0">
                <a:solidFill>
                  <a:schemeClr val="tx1"/>
                </a:solidFill>
                <a:effectLst/>
                <a:latin typeface="+mn-lt"/>
                <a:ea typeface="+mn-ea"/>
                <a:cs typeface="+mn-cs"/>
              </a:rPr>
              <a:t>SOA</a:t>
            </a:r>
            <a:r>
              <a:rPr lang="zh-TW" altLang="zh-CN" sz="1200" kern="1200" dirty="0" smtClean="0">
                <a:solidFill>
                  <a:schemeClr val="tx1"/>
                </a:solidFill>
                <a:effectLst/>
                <a:latin typeface="+mn-lt"/>
                <a:ea typeface="+mn-ea"/>
                <a:cs typeface="+mn-cs"/>
              </a:rPr>
              <a:t>的</a:t>
            </a:r>
            <a:r>
              <a:rPr lang="en-US" altLang="zh-CN" sz="1200" kern="1200" dirty="0" smtClean="0">
                <a:solidFill>
                  <a:schemeClr val="tx1"/>
                </a:solidFill>
                <a:effectLst/>
                <a:latin typeface="+mn-lt"/>
                <a:ea typeface="+mn-ea"/>
                <a:cs typeface="+mn-cs"/>
              </a:rPr>
              <a:t>PD</a:t>
            </a:r>
            <a:r>
              <a:rPr lang="zh-TW" altLang="zh-CN" sz="1200" kern="1200" dirty="0" smtClean="0">
                <a:solidFill>
                  <a:schemeClr val="tx1"/>
                </a:solidFill>
                <a:effectLst/>
                <a:latin typeface="+mn-lt"/>
                <a:ea typeface="+mn-ea"/>
                <a:cs typeface="+mn-cs"/>
              </a:rPr>
              <a:t>其頻寬與靈敏度與</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相比並沒有顯著的增加，</a:t>
            </a:r>
            <a:endParaRPr lang="en-US" altLang="zh-TW"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CN" sz="1200" kern="1200" dirty="0" smtClean="0">
                <a:solidFill>
                  <a:schemeClr val="tx1"/>
                </a:solidFill>
                <a:effectLst/>
                <a:latin typeface="+mn-lt"/>
                <a:ea typeface="+mn-ea"/>
                <a:cs typeface="+mn-cs"/>
              </a:rPr>
              <a:t>但使用</a:t>
            </a:r>
            <a:r>
              <a:rPr lang="en-US" altLang="zh-CN" sz="1200" kern="1200" dirty="0" smtClean="0">
                <a:solidFill>
                  <a:schemeClr val="tx1"/>
                </a:solidFill>
                <a:effectLst/>
                <a:latin typeface="+mn-lt"/>
                <a:ea typeface="+mn-ea"/>
                <a:cs typeface="+mn-cs"/>
              </a:rPr>
              <a:t>SOA</a:t>
            </a:r>
            <a:r>
              <a:rPr lang="zh-TW" altLang="zh-CN" sz="1200" kern="1200" dirty="0" smtClean="0">
                <a:solidFill>
                  <a:schemeClr val="tx1"/>
                </a:solidFill>
                <a:effectLst/>
                <a:latin typeface="+mn-lt"/>
                <a:ea typeface="+mn-ea"/>
                <a:cs typeface="+mn-cs"/>
              </a:rPr>
              <a:t>卻會造成接收端的偏壓电流和功耗顯著增加，根據此結果我們還是傾向於使用</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於</a:t>
            </a:r>
            <a:r>
              <a:rPr lang="en-US" altLang="zh-CN" sz="1200" kern="1200" dirty="0" smtClean="0">
                <a:solidFill>
                  <a:schemeClr val="tx1"/>
                </a:solidFill>
                <a:effectLst/>
                <a:latin typeface="+mn-lt"/>
                <a:ea typeface="+mn-ea"/>
                <a:cs typeface="+mn-cs"/>
              </a:rPr>
              <a:t>BM</a:t>
            </a:r>
            <a:r>
              <a:rPr lang="zh-TW" altLang="zh-CN" sz="1200" kern="1200" dirty="0" smtClean="0">
                <a:solidFill>
                  <a:schemeClr val="tx1"/>
                </a:solidFill>
                <a:effectLst/>
                <a:latin typeface="+mn-lt"/>
                <a:ea typeface="+mn-ea"/>
                <a:cs typeface="+mn-cs"/>
              </a:rPr>
              <a:t>接收器中。</a:t>
            </a:r>
            <a:endParaRPr lang="zh-CN" altLang="zh-CN" sz="120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外加一個</a:t>
            </a:r>
            <a:r>
              <a:rPr lang="en-US" altLang="zh-CN" sz="1200" b="0" i="0" kern="1200" dirty="0" smtClean="0">
                <a:solidFill>
                  <a:schemeClr val="tx1"/>
                </a:solidFill>
                <a:effectLst/>
                <a:latin typeface="+mn-lt"/>
                <a:ea typeface="+mn-ea"/>
                <a:cs typeface="+mn-cs"/>
              </a:rPr>
              <a:t>SOA</a:t>
            </a:r>
            <a:r>
              <a:rPr lang="zh-CN" altLang="en-US" sz="1200" b="0" i="0" kern="1200" dirty="0" smtClean="0">
                <a:solidFill>
                  <a:schemeClr val="tx1"/>
                </a:solidFill>
                <a:effectLst/>
                <a:latin typeface="+mn-lt"/>
                <a:ea typeface="+mn-ea"/>
                <a:cs typeface="+mn-cs"/>
              </a:rPr>
              <a:t>會使用到大量的電流使的</a:t>
            </a:r>
            <a:r>
              <a:rPr lang="en-US" altLang="zh-CN" sz="1200" b="0" i="0" kern="1200" dirty="0" smtClean="0">
                <a:solidFill>
                  <a:schemeClr val="tx1"/>
                </a:solidFill>
                <a:effectLst/>
                <a:latin typeface="+mn-lt"/>
                <a:ea typeface="+mn-ea"/>
                <a:cs typeface="+mn-cs"/>
              </a:rPr>
              <a:t>receiver </a:t>
            </a:r>
            <a:r>
              <a:rPr lang="zh-CN" altLang="en-US" sz="1200" b="0" i="0" kern="1200" dirty="0" smtClean="0">
                <a:solidFill>
                  <a:schemeClr val="tx1"/>
                </a:solidFill>
                <a:effectLst/>
                <a:latin typeface="+mn-lt"/>
                <a:ea typeface="+mn-ea"/>
                <a:cs typeface="+mn-cs"/>
              </a:rPr>
              <a:t>的功耗暴增</a:t>
            </a:r>
            <a:r>
              <a:rPr lang="en-US" altLang="zh-CN" sz="1200" b="0" i="0" kern="1200" dirty="0" smtClean="0">
                <a:solidFill>
                  <a:schemeClr val="tx1"/>
                </a:solidFill>
                <a:effectLst/>
                <a:latin typeface="+mn-lt"/>
                <a:ea typeface="+mn-ea"/>
                <a:cs typeface="+mn-cs"/>
              </a:rPr>
              <a:t/>
            </a:r>
            <a:br>
              <a:rPr lang="en-US" altLang="zh-CN" sz="1200" b="0" i="0" kern="1200" dirty="0" smtClean="0">
                <a:solidFill>
                  <a:schemeClr val="tx1"/>
                </a:solidFill>
                <a:effectLst/>
                <a:latin typeface="+mn-lt"/>
                <a:ea typeface="+mn-ea"/>
                <a:cs typeface="+mn-cs"/>
              </a:rPr>
            </a:b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13</a:t>
            </a:fld>
            <a:endParaRPr lang="zh-TW" altLang="en-US"/>
          </a:p>
        </p:txBody>
      </p:sp>
    </p:spTree>
    <p:extLst>
      <p:ext uri="{BB962C8B-B14F-4D97-AF65-F5344CB8AC3E}">
        <p14:creationId xmlns:p14="http://schemas.microsoft.com/office/powerpoint/2010/main" val="3899624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14</a:t>
            </a:fld>
            <a:endParaRPr lang="en-US" altLang="zh-TW" sz="1200" b="0" dirty="0" smtClean="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286000" y="514350"/>
            <a:ext cx="4572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itchFamily="34" charset="0"/>
              </a:rPr>
              <a:t>接下來展示我們結構的設計，</a:t>
            </a:r>
            <a:endParaRPr lang="zh-TW" altLang="zh-TW" dirty="0" smtClean="0">
              <a:latin typeface="Arial" pitchFamily="34" charset="0"/>
            </a:endParaRPr>
          </a:p>
        </p:txBody>
      </p:sp>
    </p:spTree>
    <p:extLst>
      <p:ext uri="{BB962C8B-B14F-4D97-AF65-F5344CB8AC3E}">
        <p14:creationId xmlns:p14="http://schemas.microsoft.com/office/powerpoint/2010/main" val="730587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Electric Field Confinement in APDs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Optimization of M-layer thickness for High Speed APDs</a:t>
            </a:r>
            <a:endParaRPr kumimoji="1" lang="en-IN" altLang="zh-TW" sz="1200" b="1" dirty="0" smtClean="0">
              <a:solidFill>
                <a:srgbClr val="FF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15</a:t>
            </a:fld>
            <a:endParaRPr lang="zh-TW" altLang="en-US"/>
          </a:p>
        </p:txBody>
      </p:sp>
    </p:spTree>
    <p:extLst>
      <p:ext uri="{BB962C8B-B14F-4D97-AF65-F5344CB8AC3E}">
        <p14:creationId xmlns:p14="http://schemas.microsoft.com/office/powerpoint/2010/main" val="4064481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Electric Field Confinement in APDs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Optimization of M-layer thickness for High Speed APDs</a:t>
            </a:r>
            <a:endParaRPr kumimoji="1" lang="en-IN" altLang="zh-TW" sz="1200" b="1" dirty="0" smtClean="0">
              <a:solidFill>
                <a:srgbClr val="FF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16</a:t>
            </a:fld>
            <a:endParaRPr lang="zh-TW" altLang="en-US"/>
          </a:p>
        </p:txBody>
      </p:sp>
    </p:spTree>
    <p:extLst>
      <p:ext uri="{BB962C8B-B14F-4D97-AF65-F5344CB8AC3E}">
        <p14:creationId xmlns:p14="http://schemas.microsoft.com/office/powerpoint/2010/main" val="2144046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i="0" kern="1200" dirty="0" smtClean="0">
                <a:solidFill>
                  <a:schemeClr val="tx1"/>
                </a:solidFill>
                <a:effectLst/>
                <a:latin typeface="+mn-lt"/>
                <a:ea typeface="+mn-ea"/>
                <a:cs typeface="+mn-cs"/>
              </a:rPr>
              <a:t>这里比较了</a:t>
            </a:r>
            <a:r>
              <a:rPr lang="en-US" altLang="zh-CN" sz="1200" b="0" i="0" kern="1200" dirty="0" err="1" smtClean="0">
                <a:solidFill>
                  <a:schemeClr val="tx1"/>
                </a:solidFill>
                <a:effectLst/>
                <a:latin typeface="+mn-lt"/>
                <a:ea typeface="+mn-ea"/>
                <a:cs typeface="+mn-cs"/>
              </a:rPr>
              <a:t>InP</a:t>
            </a:r>
            <a:r>
              <a:rPr lang="zh-CN" altLang="en-US" sz="1200" b="0" i="0" kern="1200" dirty="0" smtClean="0">
                <a:solidFill>
                  <a:schemeClr val="tx1"/>
                </a:solidFill>
                <a:effectLst/>
                <a:latin typeface="+mn-lt"/>
                <a:ea typeface="+mn-ea"/>
                <a:cs typeface="+mn-cs"/>
              </a:rPr>
              <a:t>和</a:t>
            </a:r>
            <a:r>
              <a:rPr lang="en-US" altLang="zh-CN" sz="1200" b="0" i="0" kern="1200" dirty="0" err="1" smtClean="0">
                <a:solidFill>
                  <a:schemeClr val="tx1"/>
                </a:solidFill>
                <a:effectLst/>
                <a:latin typeface="+mn-lt"/>
                <a:ea typeface="+mn-ea"/>
                <a:cs typeface="+mn-cs"/>
              </a:rPr>
              <a:t>InAlAs</a:t>
            </a:r>
            <a:r>
              <a:rPr lang="zh-TW" altLang="en-US" sz="1200" b="0" i="0" kern="1200" dirty="0" smtClean="0">
                <a:solidFill>
                  <a:schemeClr val="tx1"/>
                </a:solidFill>
                <a:effectLst/>
                <a:latin typeface="+mn-lt"/>
                <a:ea typeface="+mn-ea"/>
                <a:cs typeface="+mn-cs"/>
              </a:rPr>
              <a:t>和</a:t>
            </a:r>
            <a:r>
              <a:rPr lang="en-US" altLang="zh-TW" sz="1200" b="0" i="0" kern="1200" dirty="0" smtClean="0">
                <a:solidFill>
                  <a:schemeClr val="tx1"/>
                </a:solidFill>
                <a:effectLst/>
                <a:latin typeface="+mn-lt"/>
                <a:ea typeface="+mn-ea"/>
                <a:cs typeface="+mn-cs"/>
              </a:rPr>
              <a:t>Si</a:t>
            </a:r>
            <a:r>
              <a:rPr lang="zh-CN" altLang="en-US" sz="1200" b="0" i="0" kern="1200" dirty="0" smtClean="0">
                <a:solidFill>
                  <a:schemeClr val="tx1"/>
                </a:solidFill>
                <a:effectLst/>
                <a:latin typeface="+mn-lt"/>
                <a:ea typeface="+mn-ea"/>
                <a:cs typeface="+mn-cs"/>
              </a:rPr>
              <a:t>材料的电离系数，其中</a:t>
            </a:r>
            <a:r>
              <a:rPr lang="en-US" altLang="zh-CN" sz="1200" b="0" i="0" kern="1200" dirty="0" smtClean="0">
                <a:solidFill>
                  <a:schemeClr val="tx1"/>
                </a:solidFill>
                <a:effectLst/>
                <a:latin typeface="+mn-lt"/>
                <a:ea typeface="+mn-ea"/>
                <a:cs typeface="+mn-cs"/>
              </a:rPr>
              <a:t>α</a:t>
            </a:r>
            <a:r>
              <a:rPr lang="zh-CN" altLang="en-US" sz="1200" b="0" i="0" kern="1200" dirty="0" smtClean="0">
                <a:solidFill>
                  <a:schemeClr val="tx1"/>
                </a:solidFill>
                <a:effectLst/>
                <a:latin typeface="+mn-lt"/>
                <a:ea typeface="+mn-ea"/>
                <a:cs typeface="+mn-cs"/>
              </a:rPr>
              <a:t>是电子的电离系数，</a:t>
            </a:r>
            <a:r>
              <a:rPr lang="en-US" altLang="zh-CN" sz="1200" b="0" i="0" kern="1200" dirty="0" smtClean="0">
                <a:solidFill>
                  <a:schemeClr val="tx1"/>
                </a:solidFill>
                <a:effectLst/>
                <a:latin typeface="+mn-lt"/>
                <a:ea typeface="+mn-ea"/>
                <a:cs typeface="+mn-cs"/>
              </a:rPr>
              <a:t>β</a:t>
            </a:r>
            <a:r>
              <a:rPr lang="zh-CN" altLang="en-US" sz="1200" b="0" i="0" kern="1200" dirty="0" smtClean="0">
                <a:solidFill>
                  <a:schemeClr val="tx1"/>
                </a:solidFill>
                <a:effectLst/>
                <a:latin typeface="+mn-lt"/>
                <a:ea typeface="+mn-ea"/>
                <a:cs typeface="+mn-cs"/>
              </a:rPr>
              <a:t>是空穴的电离系数。根据公式</a:t>
            </a:r>
            <a:r>
              <a:rPr lang="en-US" altLang="zh-CN" sz="1200" b="0" i="0" kern="1200" dirty="0" smtClean="0">
                <a:solidFill>
                  <a:schemeClr val="tx1"/>
                </a:solidFill>
                <a:effectLst/>
                <a:latin typeface="+mn-lt"/>
                <a:ea typeface="+mn-ea"/>
                <a:cs typeface="+mn-cs"/>
              </a:rPr>
              <a:t>(1) [15]</a:t>
            </a:r>
            <a:r>
              <a:rPr lang="zh-CN" altLang="en-US" sz="1200" b="0" i="0" kern="1200" dirty="0" smtClean="0">
                <a:solidFill>
                  <a:schemeClr val="tx1"/>
                </a:solidFill>
                <a:effectLst/>
                <a:latin typeface="+mn-lt"/>
                <a:ea typeface="+mn-ea"/>
                <a:cs typeface="+mn-cs"/>
              </a:rPr>
              <a:t>，我们可以知道</a:t>
            </a:r>
            <a:r>
              <a:rPr lang="en-US" altLang="zh-CN" sz="1200" b="0" i="0" kern="1200" dirty="0" err="1" smtClean="0">
                <a:solidFill>
                  <a:schemeClr val="tx1"/>
                </a:solidFill>
                <a:effectLst/>
                <a:latin typeface="+mn-lt"/>
                <a:ea typeface="+mn-ea"/>
                <a:cs typeface="+mn-cs"/>
              </a:rPr>
              <a:t>InP</a:t>
            </a:r>
            <a:r>
              <a:rPr lang="zh-CN" altLang="en-US" sz="1200" b="0" i="0" kern="1200" dirty="0" smtClean="0">
                <a:solidFill>
                  <a:schemeClr val="tx1"/>
                </a:solidFill>
                <a:effectLst/>
                <a:latin typeface="+mn-lt"/>
                <a:ea typeface="+mn-ea"/>
                <a:cs typeface="+mn-cs"/>
              </a:rPr>
              <a:t>材料更容易被空穴电离（</a:t>
            </a:r>
            <a:r>
              <a:rPr lang="en-US" altLang="zh-CN" sz="1200" b="0" i="0" kern="1200" dirty="0" smtClean="0">
                <a:solidFill>
                  <a:schemeClr val="tx1"/>
                </a:solidFill>
                <a:effectLst/>
                <a:latin typeface="+mn-lt"/>
                <a:ea typeface="+mn-ea"/>
                <a:cs typeface="+mn-cs"/>
              </a:rPr>
              <a:t>β&gt;α</a:t>
            </a:r>
            <a:r>
              <a:rPr lang="zh-CN" altLang="en-US" sz="1200" b="0" i="0" kern="1200" dirty="0" smtClean="0">
                <a:solidFill>
                  <a:schemeClr val="tx1"/>
                </a:solidFill>
                <a:effectLst/>
                <a:latin typeface="+mn-lt"/>
                <a:ea typeface="+mn-ea"/>
                <a:cs typeface="+mn-cs"/>
              </a:rPr>
              <a:t>），而</a:t>
            </a:r>
            <a:r>
              <a:rPr lang="en-US" altLang="zh-CN" sz="1200" b="0" i="0" kern="1200" dirty="0" err="1" smtClean="0">
                <a:solidFill>
                  <a:schemeClr val="tx1"/>
                </a:solidFill>
                <a:effectLst/>
                <a:latin typeface="+mn-lt"/>
                <a:ea typeface="+mn-ea"/>
                <a:cs typeface="+mn-cs"/>
              </a:rPr>
              <a:t>InAlAs</a:t>
            </a:r>
            <a:r>
              <a:rPr lang="zh-CN" altLang="en-US" sz="1200" b="0" i="0" kern="1200" dirty="0" smtClean="0">
                <a:solidFill>
                  <a:schemeClr val="tx1"/>
                </a:solidFill>
                <a:effectLst/>
                <a:latin typeface="+mn-lt"/>
                <a:ea typeface="+mn-ea"/>
                <a:cs typeface="+mn-cs"/>
              </a:rPr>
              <a:t>材料更容易被电子电离（</a:t>
            </a:r>
            <a:r>
              <a:rPr lang="en-US" altLang="zh-CN" sz="1200" b="0" i="0" kern="1200" dirty="0" smtClean="0">
                <a:solidFill>
                  <a:schemeClr val="tx1"/>
                </a:solidFill>
                <a:effectLst/>
                <a:latin typeface="+mn-lt"/>
                <a:ea typeface="+mn-ea"/>
                <a:cs typeface="+mn-cs"/>
              </a:rPr>
              <a:t>α&gt;β</a:t>
            </a:r>
            <a:r>
              <a:rPr lang="zh-CN" altLang="en-US" sz="1200" b="0" i="0" kern="1200" dirty="0" smtClean="0">
                <a:solidFill>
                  <a:schemeClr val="tx1"/>
                </a:solidFill>
                <a:effectLst/>
                <a:latin typeface="+mn-lt"/>
                <a:ea typeface="+mn-ea"/>
                <a:cs typeface="+mn-cs"/>
              </a:rPr>
              <a:t>），因为我们知道电子的速度远高于空穴。因此，选择</a:t>
            </a:r>
            <a:r>
              <a:rPr lang="en-US" altLang="zh-CN" sz="1200" b="0" i="0" kern="1200" dirty="0" err="1" smtClean="0">
                <a:solidFill>
                  <a:schemeClr val="tx1"/>
                </a:solidFill>
                <a:effectLst/>
                <a:latin typeface="+mn-lt"/>
                <a:ea typeface="+mn-ea"/>
                <a:cs typeface="+mn-cs"/>
              </a:rPr>
              <a:t>InAlAs</a:t>
            </a:r>
            <a:r>
              <a:rPr lang="zh-CN" altLang="en-US" sz="1200" b="0" i="0" kern="1200" dirty="0" smtClean="0">
                <a:solidFill>
                  <a:schemeClr val="tx1"/>
                </a:solidFill>
                <a:effectLst/>
                <a:latin typeface="+mn-lt"/>
                <a:ea typeface="+mn-ea"/>
                <a:cs typeface="+mn-cs"/>
              </a:rPr>
              <a:t>作为雪崩层的材料可以获得更好的性能。</a:t>
            </a:r>
            <a:r>
              <a:rPr lang="en-US" altLang="zh-CN" sz="1200" b="0" i="0" kern="1200" dirty="0" err="1" smtClean="0">
                <a:solidFill>
                  <a:schemeClr val="tx1"/>
                </a:solidFill>
                <a:effectLst/>
                <a:latin typeface="+mn-lt"/>
                <a:ea typeface="+mn-ea"/>
                <a:cs typeface="+mn-cs"/>
              </a:rPr>
              <a:t>InAlAs</a:t>
            </a:r>
            <a:endParaRPr lang="en-US" altLang="zh-CN"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zh-CN" dirty="0" smtClean="0"/>
              <a:t>作為倍增層的材料，矽是比 InAlAs 更好的選擇。</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17</a:t>
            </a:fld>
            <a:endParaRPr lang="zh-TW" altLang="en-US"/>
          </a:p>
        </p:txBody>
      </p:sp>
    </p:spTree>
    <p:extLst>
      <p:ext uri="{BB962C8B-B14F-4D97-AF65-F5344CB8AC3E}">
        <p14:creationId xmlns:p14="http://schemas.microsoft.com/office/powerpoint/2010/main" val="773670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RCE (Resonant Cavity Enhanced) Si-Ge APD </a:t>
            </a:r>
            <a:r>
              <a:rPr lang="zh-TW" altLang="en-US" sz="1200" b="0" i="0" kern="1200" dirty="0" smtClean="0">
                <a:solidFill>
                  <a:schemeClr val="tx1"/>
                </a:solidFill>
                <a:effectLst/>
                <a:latin typeface="+mn-lt"/>
                <a:ea typeface="+mn-ea"/>
                <a:cs typeface="+mn-cs"/>
              </a:rPr>
              <a:t>是指利用腔共振增強技術來提高 </a:t>
            </a:r>
            <a:r>
              <a:rPr lang="en-US" altLang="zh-TW" sz="1200" b="0" i="0" kern="1200" dirty="0" smtClean="0">
                <a:solidFill>
                  <a:schemeClr val="tx1"/>
                </a:solidFill>
                <a:effectLst/>
                <a:latin typeface="+mn-lt"/>
                <a:ea typeface="+mn-ea"/>
                <a:cs typeface="+mn-cs"/>
              </a:rPr>
              <a:t>Si-Ge (</a:t>
            </a:r>
            <a:r>
              <a:rPr lang="zh-TW" altLang="en-US" sz="1200" b="0" i="0" kern="1200" dirty="0" smtClean="0">
                <a:solidFill>
                  <a:schemeClr val="tx1"/>
                </a:solidFill>
                <a:effectLst/>
                <a:latin typeface="+mn-lt"/>
                <a:ea typeface="+mn-ea"/>
                <a:cs typeface="+mn-cs"/>
              </a:rPr>
              <a:t>矽鍺</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電子雪崩光電二極管（</a:t>
            </a:r>
            <a:r>
              <a:rPr lang="en-US" altLang="zh-TW" sz="1200" b="0" i="0" kern="1200" dirty="0" smtClean="0">
                <a:solidFill>
                  <a:schemeClr val="tx1"/>
                </a:solidFill>
                <a:effectLst/>
                <a:latin typeface="+mn-lt"/>
                <a:ea typeface="+mn-ea"/>
                <a:cs typeface="+mn-cs"/>
              </a:rPr>
              <a:t>APD</a:t>
            </a:r>
            <a:r>
              <a:rPr lang="zh-TW" altLang="en-US" sz="1200" b="0" i="0" kern="1200" dirty="0" smtClean="0">
                <a:solidFill>
                  <a:schemeClr val="tx1"/>
                </a:solidFill>
                <a:effectLst/>
                <a:latin typeface="+mn-lt"/>
                <a:ea typeface="+mn-ea"/>
                <a:cs typeface="+mn-cs"/>
              </a:rPr>
              <a:t>）的性能的器件。這種器件利用腔共振的原理，通過將 </a:t>
            </a:r>
            <a:r>
              <a:rPr lang="en-US" altLang="zh-TW" sz="1200" b="0" i="0" kern="1200" dirty="0" smtClean="0">
                <a:solidFill>
                  <a:schemeClr val="tx1"/>
                </a:solidFill>
                <a:effectLst/>
                <a:latin typeface="+mn-lt"/>
                <a:ea typeface="+mn-ea"/>
                <a:cs typeface="+mn-cs"/>
              </a:rPr>
              <a:t>APD </a:t>
            </a:r>
            <a:r>
              <a:rPr lang="zh-TW" altLang="en-US" sz="1200" b="0" i="0" kern="1200" dirty="0" smtClean="0">
                <a:solidFill>
                  <a:schemeClr val="tx1"/>
                </a:solidFill>
                <a:effectLst/>
                <a:latin typeface="+mn-lt"/>
                <a:ea typeface="+mn-ea"/>
                <a:cs typeface="+mn-cs"/>
              </a:rPr>
              <a:t>放置在一個光學腔中來增強光子的捕獲和增益。</a:t>
            </a:r>
          </a:p>
          <a:p>
            <a:r>
              <a:rPr lang="en-US" altLang="zh-TW" sz="1200" b="0" i="0" kern="1200" dirty="0" smtClean="0">
                <a:solidFill>
                  <a:schemeClr val="tx1"/>
                </a:solidFill>
                <a:effectLst/>
                <a:latin typeface="+mn-lt"/>
                <a:ea typeface="+mn-ea"/>
                <a:cs typeface="+mn-cs"/>
              </a:rPr>
              <a:t>RCE </a:t>
            </a:r>
            <a:r>
              <a:rPr lang="zh-TW" altLang="en-US" sz="1200" b="0" i="0" kern="1200" dirty="0" smtClean="0">
                <a:solidFill>
                  <a:schemeClr val="tx1"/>
                </a:solidFill>
                <a:effectLst/>
                <a:latin typeface="+mn-lt"/>
                <a:ea typeface="+mn-ea"/>
                <a:cs typeface="+mn-cs"/>
              </a:rPr>
              <a:t>技術的核心是在 </a:t>
            </a:r>
            <a:r>
              <a:rPr lang="en-US" altLang="zh-TW" sz="1200" b="0" i="0" kern="1200" dirty="0" smtClean="0">
                <a:solidFill>
                  <a:schemeClr val="tx1"/>
                </a:solidFill>
                <a:effectLst/>
                <a:latin typeface="+mn-lt"/>
                <a:ea typeface="+mn-ea"/>
                <a:cs typeface="+mn-cs"/>
              </a:rPr>
              <a:t>APD </a:t>
            </a:r>
            <a:r>
              <a:rPr lang="zh-TW" altLang="en-US" sz="1200" b="0" i="0" kern="1200" dirty="0" smtClean="0">
                <a:solidFill>
                  <a:schemeClr val="tx1"/>
                </a:solidFill>
                <a:effectLst/>
                <a:latin typeface="+mn-lt"/>
                <a:ea typeface="+mn-ea"/>
                <a:cs typeface="+mn-cs"/>
              </a:rPr>
              <a:t>的光學腔中引入分佈布拉格反射鏡（</a:t>
            </a:r>
            <a:r>
              <a:rPr lang="en-US" altLang="zh-TW" sz="1200" b="0" i="0" kern="1200" dirty="0" smtClean="0">
                <a:solidFill>
                  <a:schemeClr val="tx1"/>
                </a:solidFill>
                <a:effectLst/>
                <a:latin typeface="+mn-lt"/>
                <a:ea typeface="+mn-ea"/>
                <a:cs typeface="+mn-cs"/>
              </a:rPr>
              <a:t>DBR</a:t>
            </a:r>
            <a:r>
              <a:rPr lang="zh-TW" altLang="en-US" sz="1200" b="0" i="0" kern="1200" dirty="0" smtClean="0">
                <a:solidFill>
                  <a:schemeClr val="tx1"/>
                </a:solidFill>
                <a:effectLst/>
                <a:latin typeface="+mn-lt"/>
                <a:ea typeface="+mn-ea"/>
                <a:cs typeface="+mn-cs"/>
              </a:rPr>
              <a:t>），通常在底部和</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或頂部。這些 </a:t>
            </a:r>
            <a:r>
              <a:rPr lang="en-US" altLang="zh-TW" sz="1200" b="0" i="0" kern="1200" dirty="0" smtClean="0">
                <a:solidFill>
                  <a:schemeClr val="tx1"/>
                </a:solidFill>
                <a:effectLst/>
                <a:latin typeface="+mn-lt"/>
                <a:ea typeface="+mn-ea"/>
                <a:cs typeface="+mn-cs"/>
              </a:rPr>
              <a:t>DBR </a:t>
            </a:r>
            <a:r>
              <a:rPr lang="zh-TW" altLang="en-US" sz="1200" b="0" i="0" kern="1200" dirty="0" smtClean="0">
                <a:solidFill>
                  <a:schemeClr val="tx1"/>
                </a:solidFill>
                <a:effectLst/>
                <a:latin typeface="+mn-lt"/>
                <a:ea typeface="+mn-ea"/>
                <a:cs typeface="+mn-cs"/>
              </a:rPr>
              <a:t>結構可以通過反射光子來增加光子在光學腔中的穿透時間，從而增加光子與載子之間的相互作用機會。這樣，光子被有效地囚禁在 </a:t>
            </a:r>
            <a:r>
              <a:rPr lang="en-US" altLang="zh-TW" sz="1200" b="0" i="0" kern="1200" dirty="0" smtClean="0">
                <a:solidFill>
                  <a:schemeClr val="tx1"/>
                </a:solidFill>
                <a:effectLst/>
                <a:latin typeface="+mn-lt"/>
                <a:ea typeface="+mn-ea"/>
                <a:cs typeface="+mn-cs"/>
              </a:rPr>
              <a:t>APD </a:t>
            </a:r>
            <a:r>
              <a:rPr lang="zh-TW" altLang="en-US" sz="1200" b="0" i="0" kern="1200" dirty="0" smtClean="0">
                <a:solidFill>
                  <a:schemeClr val="tx1"/>
                </a:solidFill>
                <a:effectLst/>
                <a:latin typeface="+mn-lt"/>
                <a:ea typeface="+mn-ea"/>
                <a:cs typeface="+mn-cs"/>
              </a:rPr>
              <a:t>的活性區域中，從而增加了光子被捕獲並引發電子雪崩的機會，從而提高了器件的增益和靈敏度。</a:t>
            </a:r>
            <a:endParaRPr lang="zh-TW" altLang="en-US"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18</a:t>
            </a:fld>
            <a:endParaRPr lang="zh-TW" altLang="en-US"/>
          </a:p>
        </p:txBody>
      </p:sp>
    </p:spTree>
    <p:extLst>
      <p:ext uri="{BB962C8B-B14F-4D97-AF65-F5344CB8AC3E}">
        <p14:creationId xmlns:p14="http://schemas.microsoft.com/office/powerpoint/2010/main" val="385801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速度和響應度表現似乎都優於 </a:t>
            </a:r>
            <a:r>
              <a:rPr lang="en-US" altLang="zh-TW" dirty="0" smtClean="0"/>
              <a:t>III-V APD</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19</a:t>
            </a:fld>
            <a:endParaRPr lang="zh-TW" altLang="en-US"/>
          </a:p>
        </p:txBody>
      </p:sp>
    </p:spTree>
    <p:extLst>
      <p:ext uri="{BB962C8B-B14F-4D97-AF65-F5344CB8AC3E}">
        <p14:creationId xmlns:p14="http://schemas.microsoft.com/office/powerpoint/2010/main" val="3005118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20</a:t>
            </a:fld>
            <a:endParaRPr lang="zh-TW" altLang="en-US"/>
          </a:p>
        </p:txBody>
      </p:sp>
    </p:spTree>
    <p:extLst>
      <p:ext uri="{BB962C8B-B14F-4D97-AF65-F5344CB8AC3E}">
        <p14:creationId xmlns:p14="http://schemas.microsoft.com/office/powerpoint/2010/main" val="354549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首先，要感謝中央大學電機系及微光電實驗室</a:t>
            </a:r>
            <a:endParaRPr lang="en-US" altLang="zh-TW" dirty="0" smtClean="0"/>
          </a:p>
          <a:p>
            <a:r>
              <a:rPr lang="zh-TW" altLang="en-US" dirty="0" smtClean="0"/>
              <a:t>也要感謝合作公司</a:t>
            </a:r>
            <a:endParaRPr lang="en-US" altLang="zh-TW" dirty="0" smtClean="0"/>
          </a:p>
          <a:p>
            <a:r>
              <a:rPr lang="zh-TW" altLang="en-US" dirty="0" smtClean="0"/>
              <a:t>以及我們實驗室憶起努力的組員們</a:t>
            </a:r>
            <a:endParaRPr lang="zh-TW" altLang="en-US" dirty="0"/>
          </a:p>
        </p:txBody>
      </p:sp>
      <p:sp>
        <p:nvSpPr>
          <p:cNvPr id="4" name="投影片編號版面配置區 3"/>
          <p:cNvSpPr>
            <a:spLocks noGrp="1"/>
          </p:cNvSpPr>
          <p:nvPr>
            <p:ph type="sldNum" sz="quarter" idx="10"/>
          </p:nvPr>
        </p:nvSpPr>
        <p:spPr/>
        <p:txBody>
          <a:bodyPr/>
          <a:lstStyle/>
          <a:p>
            <a:pPr>
              <a:defRPr/>
            </a:pPr>
            <a:fld id="{9FA166F6-3DA3-47B2-B9A8-525EF33F0106}" type="slidenum">
              <a:rPr lang="en-US" altLang="zh-TW" smtClean="0"/>
              <a:pPr>
                <a:defRPr/>
              </a:pPr>
              <a:t>2</a:t>
            </a:fld>
            <a:endParaRPr lang="en-US" altLang="zh-TW" dirty="0"/>
          </a:p>
        </p:txBody>
      </p:sp>
    </p:spTree>
    <p:extLst>
      <p:ext uri="{BB962C8B-B14F-4D97-AF65-F5344CB8AC3E}">
        <p14:creationId xmlns:p14="http://schemas.microsoft.com/office/powerpoint/2010/main" val="27916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Ge的截止波長只能達到1530 nm</a:t>
            </a:r>
            <a:endParaRPr lang="en-US" altLang="zh-TW" dirty="0" smtClean="0"/>
          </a:p>
          <a:p>
            <a:r>
              <a:rPr lang="zh-TW" altLang="zh-CN" dirty="0" smtClean="0"/>
              <a:t>由於採用懸掛結構，可靠性較差。</a:t>
            </a:r>
            <a:endParaRPr lang="en-US" altLang="zh-TW" dirty="0" smtClean="0"/>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21</a:t>
            </a:fld>
            <a:endParaRPr lang="zh-TW" altLang="en-US"/>
          </a:p>
        </p:txBody>
      </p:sp>
    </p:spTree>
    <p:extLst>
      <p:ext uri="{BB962C8B-B14F-4D97-AF65-F5344CB8AC3E}">
        <p14:creationId xmlns:p14="http://schemas.microsoft.com/office/powerpoint/2010/main" val="2653942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高暗電流 Ge、Si 4%晶格失配所造成的缺陷 截止波長不能達到1550nm(~1530nm)</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在我們的 InGaAs/InAlAs APD 中 雙乘法層 讓擊穿過程發生在薄高電場區域 比 Ge-on-Si APD 缺陷少得多</a:t>
            </a:r>
            <a:endParaRPr lang="en-US" altLang="zh-TW" dirty="0" smtClean="0">
              <a:latin typeface="Arial" pitchFamily="34" charset="0"/>
            </a:endParaRPr>
          </a:p>
        </p:txBody>
      </p:sp>
      <p:sp>
        <p:nvSpPr>
          <p:cNvPr id="4" name="投影片編號版面配置區 3"/>
          <p:cNvSpPr>
            <a:spLocks noGrp="1"/>
          </p:cNvSpPr>
          <p:nvPr>
            <p:ph type="sldNum" sz="quarter" idx="10"/>
          </p:nvPr>
        </p:nvSpPr>
        <p:spPr/>
        <p:txBody>
          <a:bodyPr/>
          <a:lstStyle/>
          <a:p>
            <a:fld id="{0A031109-6B16-4E26-8EA1-3F13BF5EA761}" type="slidenum">
              <a:rPr lang="zh-TW" altLang="en-US" smtClean="0"/>
              <a:t>22</a:t>
            </a:fld>
            <a:endParaRPr lang="zh-TW" altLang="en-US"/>
          </a:p>
        </p:txBody>
      </p:sp>
    </p:spTree>
    <p:extLst>
      <p:ext uri="{BB962C8B-B14F-4D97-AF65-F5344CB8AC3E}">
        <p14:creationId xmlns:p14="http://schemas.microsoft.com/office/powerpoint/2010/main" val="3589677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CN" sz="1200" kern="1200" dirty="0" smtClean="0">
                <a:solidFill>
                  <a:schemeClr val="tx1"/>
                </a:solidFill>
                <a:effectLst/>
                <a:latin typeface="+mn-lt"/>
                <a:ea typeface="+mn-ea"/>
                <a:cs typeface="+mn-cs"/>
              </a:rPr>
              <a:t>在</a:t>
            </a:r>
            <a:r>
              <a:rPr lang="en-US" altLang="zh-CN" sz="1200" kern="1200" dirty="0" smtClean="0">
                <a:solidFill>
                  <a:schemeClr val="tx1"/>
                </a:solidFill>
                <a:effectLst/>
                <a:latin typeface="+mn-lt"/>
                <a:ea typeface="+mn-ea"/>
                <a:cs typeface="+mn-cs"/>
              </a:rPr>
              <a:t>2004</a:t>
            </a:r>
            <a:r>
              <a:rPr lang="zh-TW" altLang="zh-CN" sz="1200" kern="1200" dirty="0" smtClean="0">
                <a:solidFill>
                  <a:schemeClr val="tx1"/>
                </a:solidFill>
                <a:effectLst/>
                <a:latin typeface="+mn-lt"/>
                <a:ea typeface="+mn-ea"/>
                <a:cs typeface="+mn-cs"/>
              </a:rPr>
              <a:t>年，美國</a:t>
            </a:r>
            <a:r>
              <a:rPr lang="en-US" altLang="zh-CN" sz="1200" kern="1200" dirty="0" smtClean="0">
                <a:solidFill>
                  <a:schemeClr val="tx1"/>
                </a:solidFill>
                <a:effectLst/>
                <a:latin typeface="+mn-lt"/>
                <a:ea typeface="+mn-ea"/>
                <a:cs typeface="+mn-cs"/>
              </a:rPr>
              <a:t> prof. Joe C. Campbell</a:t>
            </a:r>
            <a:r>
              <a:rPr lang="zh-TW" altLang="zh-CN" sz="1200" kern="1200" dirty="0" smtClean="0">
                <a:solidFill>
                  <a:schemeClr val="tx1"/>
                </a:solidFill>
                <a:effectLst/>
                <a:latin typeface="+mn-lt"/>
                <a:ea typeface="+mn-ea"/>
                <a:cs typeface="+mn-cs"/>
              </a:rPr>
              <a:t>提出了以</a:t>
            </a:r>
            <a:r>
              <a:rPr lang="en-US" altLang="zh-CN" sz="1200" kern="1200" dirty="0" err="1" smtClean="0">
                <a:solidFill>
                  <a:schemeClr val="tx1"/>
                </a:solidFill>
                <a:effectLst/>
                <a:latin typeface="+mn-lt"/>
                <a:ea typeface="+mn-ea"/>
                <a:cs typeface="+mn-cs"/>
              </a:rPr>
              <a:t>InAlAs</a:t>
            </a:r>
            <a:r>
              <a:rPr lang="zh-TW" altLang="zh-CN" sz="1200" kern="1200" dirty="0" smtClean="0">
                <a:solidFill>
                  <a:schemeClr val="tx1"/>
                </a:solidFill>
                <a:effectLst/>
                <a:latin typeface="+mn-lt"/>
                <a:ea typeface="+mn-ea"/>
                <a:cs typeface="+mn-cs"/>
              </a:rPr>
              <a:t>為累增層的累增崩潰光二極體，其磊晶結構如圖</a:t>
            </a:r>
            <a:r>
              <a:rPr lang="en-US" altLang="zh-CN" sz="1200" kern="1200" dirty="0" smtClean="0">
                <a:solidFill>
                  <a:schemeClr val="tx1"/>
                </a:solidFill>
                <a:effectLst/>
                <a:latin typeface="+mn-lt"/>
                <a:ea typeface="+mn-ea"/>
                <a:cs typeface="+mn-cs"/>
              </a:rPr>
              <a:t>1-2-11</a:t>
            </a:r>
            <a:r>
              <a:rPr lang="zh-TW" altLang="zh-CN" sz="1200" kern="1200" dirty="0" smtClean="0">
                <a:solidFill>
                  <a:schemeClr val="tx1"/>
                </a:solidFill>
                <a:effectLst/>
                <a:latin typeface="+mn-lt"/>
                <a:ea typeface="+mn-ea"/>
                <a:cs typeface="+mn-cs"/>
              </a:rPr>
              <a:t>。此結構可以有效縮短累增的延遲時間，並有效的降低元件的溫度相依性。有別於使用</a:t>
            </a:r>
            <a:r>
              <a:rPr lang="en-US" altLang="zh-CN"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InP</a:t>
            </a:r>
            <a:r>
              <a:rPr lang="en-US" altLang="zh-CN" sz="1200" kern="1200" dirty="0" smtClean="0">
                <a:solidFill>
                  <a:schemeClr val="tx1"/>
                </a:solidFill>
                <a:effectLst/>
                <a:latin typeface="+mn-lt"/>
                <a:ea typeface="+mn-ea"/>
                <a:cs typeface="+mn-cs"/>
              </a:rPr>
              <a:t> </a:t>
            </a:r>
            <a:r>
              <a:rPr lang="zh-TW" altLang="zh-CN" sz="1200" kern="1200" dirty="0" smtClean="0">
                <a:solidFill>
                  <a:schemeClr val="tx1"/>
                </a:solidFill>
                <a:effectLst/>
                <a:latin typeface="+mn-lt"/>
                <a:ea typeface="+mn-ea"/>
                <a:cs typeface="+mn-cs"/>
              </a:rPr>
              <a:t>為累增層的</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，使用</a:t>
            </a:r>
            <a:r>
              <a:rPr lang="en-US" altLang="zh-CN" sz="1200" kern="1200" dirty="0" err="1" smtClean="0">
                <a:solidFill>
                  <a:schemeClr val="tx1"/>
                </a:solidFill>
                <a:effectLst/>
                <a:latin typeface="+mn-lt"/>
                <a:ea typeface="+mn-ea"/>
                <a:cs typeface="+mn-cs"/>
              </a:rPr>
              <a:t>InAlAs</a:t>
            </a:r>
            <a:r>
              <a:rPr lang="zh-TW" altLang="zh-CN" sz="1200" kern="1200" dirty="0" smtClean="0">
                <a:solidFill>
                  <a:schemeClr val="tx1"/>
                </a:solidFill>
                <a:effectLst/>
                <a:latin typeface="+mn-lt"/>
                <a:ea typeface="+mn-ea"/>
                <a:cs typeface="+mn-cs"/>
              </a:rPr>
              <a:t>為累增層的</a:t>
            </a:r>
            <a:r>
              <a:rPr lang="en-US" altLang="zh-CN" sz="1200" kern="1200" dirty="0" smtClean="0">
                <a:solidFill>
                  <a:schemeClr val="tx1"/>
                </a:solidFill>
                <a:effectLst/>
                <a:latin typeface="+mn-lt"/>
                <a:ea typeface="+mn-ea"/>
                <a:cs typeface="+mn-cs"/>
              </a:rPr>
              <a:t>APD </a:t>
            </a:r>
            <a:r>
              <a:rPr lang="zh-TW" altLang="zh-CN" sz="1200" kern="1200" dirty="0" smtClean="0">
                <a:solidFill>
                  <a:schemeClr val="tx1"/>
                </a:solidFill>
                <a:effectLst/>
                <a:latin typeface="+mn-lt"/>
                <a:ea typeface="+mn-ea"/>
                <a:cs typeface="+mn-cs"/>
              </a:rPr>
              <a:t>則是把累增層設計在靠近在</a:t>
            </a:r>
            <a:r>
              <a:rPr lang="en-US" altLang="zh-CN" sz="1200" kern="1200" dirty="0" smtClean="0">
                <a:solidFill>
                  <a:schemeClr val="tx1"/>
                </a:solidFill>
                <a:effectLst/>
                <a:latin typeface="+mn-lt"/>
                <a:ea typeface="+mn-ea"/>
                <a:cs typeface="+mn-cs"/>
              </a:rPr>
              <a:t>N</a:t>
            </a:r>
            <a:r>
              <a:rPr lang="zh-TW" altLang="zh-CN" sz="1200" kern="1200" dirty="0" smtClean="0">
                <a:solidFill>
                  <a:schemeClr val="tx1"/>
                </a:solidFill>
                <a:effectLst/>
                <a:latin typeface="+mn-lt"/>
                <a:ea typeface="+mn-ea"/>
                <a:cs typeface="+mn-cs"/>
              </a:rPr>
              <a:t>極的地方，這是因為如上段所述的，</a:t>
            </a:r>
            <a:r>
              <a:rPr lang="en-US" altLang="zh-CN" sz="1200" kern="1200" dirty="0" err="1" smtClean="0">
                <a:solidFill>
                  <a:schemeClr val="tx1"/>
                </a:solidFill>
                <a:effectLst/>
                <a:latin typeface="+mn-lt"/>
                <a:ea typeface="+mn-ea"/>
                <a:cs typeface="+mn-cs"/>
              </a:rPr>
              <a:t>InAlAs</a:t>
            </a:r>
            <a:r>
              <a:rPr lang="zh-TW" altLang="zh-CN" sz="1200" kern="1200" dirty="0" smtClean="0">
                <a:solidFill>
                  <a:schemeClr val="tx1"/>
                </a:solidFill>
                <a:effectLst/>
                <a:latin typeface="+mn-lt"/>
                <a:ea typeface="+mn-ea"/>
                <a:cs typeface="+mn-cs"/>
              </a:rPr>
              <a:t>材料電子容易被離子化，所以當大量的電子被離子化的時候，則需要設計讓電子行最短的路徑到達</a:t>
            </a:r>
            <a:r>
              <a:rPr lang="en-US" altLang="zh-CN" sz="1200" kern="1200" dirty="0" smtClean="0">
                <a:solidFill>
                  <a:schemeClr val="tx1"/>
                </a:solidFill>
                <a:effectLst/>
                <a:latin typeface="+mn-lt"/>
                <a:ea typeface="+mn-ea"/>
                <a:cs typeface="+mn-cs"/>
              </a:rPr>
              <a:t>N</a:t>
            </a:r>
            <a:r>
              <a:rPr lang="zh-TW" altLang="zh-CN" sz="1200" kern="1200" dirty="0" smtClean="0">
                <a:solidFill>
                  <a:schemeClr val="tx1"/>
                </a:solidFill>
                <a:effectLst/>
                <a:latin typeface="+mn-lt"/>
                <a:ea typeface="+mn-ea"/>
                <a:cs typeface="+mn-cs"/>
              </a:rPr>
              <a:t>極。但是，上述的結構在操作時，有可能會面臨到元件表面崩潰，這會使得元件燒毀或是元件特性變差，而解決方法我們將在下一章節提出。</a:t>
            </a:r>
            <a:endParaRPr lang="en-US" altLang="zh-TW"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CN" dirty="0" smtClean="0"/>
              <a:t>這就是為什麼將 M 層放置在 n+ InP 基板附近的原因！</a:t>
            </a:r>
            <a:endParaRPr lang="zh-CN"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23</a:t>
            </a:fld>
            <a:endParaRPr lang="zh-TW" altLang="en-US"/>
          </a:p>
        </p:txBody>
      </p:sp>
    </p:spTree>
    <p:extLst>
      <p:ext uri="{BB962C8B-B14F-4D97-AF65-F5344CB8AC3E}">
        <p14:creationId xmlns:p14="http://schemas.microsoft.com/office/powerpoint/2010/main" val="341827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Electric Field Confinement in APDs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Optimization of M-layer thickness for High Speed APDs</a:t>
            </a:r>
            <a:endParaRPr kumimoji="1" lang="en-IN" altLang="zh-TW" sz="1200" b="1" dirty="0" smtClean="0">
              <a:solidFill>
                <a:srgbClr val="FF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24</a:t>
            </a:fld>
            <a:endParaRPr lang="zh-TW" altLang="en-US"/>
          </a:p>
        </p:txBody>
      </p:sp>
    </p:spTree>
    <p:extLst>
      <p:ext uri="{BB962C8B-B14F-4D97-AF65-F5344CB8AC3E}">
        <p14:creationId xmlns:p14="http://schemas.microsoft.com/office/powerpoint/2010/main" val="910049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上一章節在</a:t>
            </a:r>
            <a:r>
              <a:rPr lang="en-US" altLang="zh-TW" sz="1200" kern="1200" dirty="0" err="1" smtClean="0">
                <a:solidFill>
                  <a:schemeClr val="tx1"/>
                </a:solidFill>
                <a:effectLst/>
                <a:latin typeface="+mn-lt"/>
                <a:ea typeface="+mn-ea"/>
                <a:cs typeface="+mn-cs"/>
              </a:rPr>
              <a:t>InAlAs</a:t>
            </a:r>
            <a:r>
              <a:rPr lang="zh-TW" altLang="en-US" sz="1200" kern="1200" dirty="0" smtClean="0">
                <a:solidFill>
                  <a:schemeClr val="tx1"/>
                </a:solidFill>
                <a:effectLst/>
                <a:latin typeface="+mn-lt"/>
                <a:ea typeface="+mn-ea"/>
                <a:cs typeface="+mn-cs"/>
              </a:rPr>
              <a:t>作為累增材料的末尾中有提到，在設計使用</a:t>
            </a:r>
            <a:r>
              <a:rPr lang="en-US" altLang="zh-TW" sz="1200" kern="1200" dirty="0" err="1" smtClean="0">
                <a:solidFill>
                  <a:schemeClr val="tx1"/>
                </a:solidFill>
                <a:effectLst/>
                <a:latin typeface="+mn-lt"/>
                <a:ea typeface="+mn-ea"/>
                <a:cs typeface="+mn-cs"/>
              </a:rPr>
              <a:t>InAlAs</a:t>
            </a:r>
            <a:r>
              <a:rPr lang="zh-TW" altLang="en-US" sz="1200" kern="1200" dirty="0" smtClean="0">
                <a:solidFill>
                  <a:schemeClr val="tx1"/>
                </a:solidFill>
                <a:effectLst/>
                <a:latin typeface="+mn-lt"/>
                <a:ea typeface="+mn-ea"/>
                <a:cs typeface="+mn-cs"/>
              </a:rPr>
              <a:t>作為累增層的崩潰光電二極體（</a:t>
            </a:r>
            <a:r>
              <a:rPr lang="en-US" altLang="zh-TW" sz="1200" kern="1200" dirty="0" smtClean="0">
                <a:solidFill>
                  <a:schemeClr val="tx1"/>
                </a:solidFill>
                <a:effectLst/>
                <a:latin typeface="+mn-lt"/>
                <a:ea typeface="+mn-ea"/>
                <a:cs typeface="+mn-cs"/>
              </a:rPr>
              <a:t>APD</a:t>
            </a:r>
            <a:r>
              <a:rPr lang="zh-TW" altLang="en-US" sz="1200" kern="1200" dirty="0" smtClean="0">
                <a:solidFill>
                  <a:schemeClr val="tx1"/>
                </a:solidFill>
                <a:effectLst/>
                <a:latin typeface="+mn-lt"/>
                <a:ea typeface="+mn-ea"/>
                <a:cs typeface="+mn-cs"/>
              </a:rPr>
              <a:t>）時，需要將累增層設計在靠近</a:t>
            </a:r>
            <a:r>
              <a:rPr lang="en-US" altLang="zh-TW" sz="1200" kern="1200" dirty="0" smtClean="0">
                <a:solidFill>
                  <a:schemeClr val="tx1"/>
                </a:solidFill>
                <a:effectLst/>
                <a:latin typeface="+mn-lt"/>
                <a:ea typeface="+mn-ea"/>
                <a:cs typeface="+mn-cs"/>
              </a:rPr>
              <a:t>N</a:t>
            </a:r>
            <a:r>
              <a:rPr lang="zh-TW" altLang="en-US" sz="1200" kern="1200" dirty="0" smtClean="0">
                <a:solidFill>
                  <a:schemeClr val="tx1"/>
                </a:solidFill>
                <a:effectLst/>
                <a:latin typeface="+mn-lt"/>
                <a:ea typeface="+mn-ea"/>
                <a:cs typeface="+mn-cs"/>
              </a:rPr>
              <a:t>接觸點。這是因為，如上所述，</a:t>
            </a:r>
            <a:r>
              <a:rPr lang="en-US" altLang="zh-TW" sz="1200" kern="1200" dirty="0" err="1" smtClean="0">
                <a:solidFill>
                  <a:schemeClr val="tx1"/>
                </a:solidFill>
                <a:effectLst/>
                <a:latin typeface="+mn-lt"/>
                <a:ea typeface="+mn-ea"/>
                <a:cs typeface="+mn-cs"/>
              </a:rPr>
              <a:t>InAlAs</a:t>
            </a:r>
            <a:r>
              <a:rPr lang="zh-TW" altLang="en-US" sz="1200" kern="1200" dirty="0" smtClean="0">
                <a:solidFill>
                  <a:schemeClr val="tx1"/>
                </a:solidFill>
                <a:effectLst/>
                <a:latin typeface="+mn-lt"/>
                <a:ea typeface="+mn-ea"/>
                <a:cs typeface="+mn-cs"/>
              </a:rPr>
              <a:t>材料中的電子容易被電離。因此，當大量電子被電離時，需要設計最短路徑讓電子到達</a:t>
            </a:r>
            <a:r>
              <a:rPr lang="en-US" altLang="zh-TW" sz="1200" kern="1200" dirty="0" smtClean="0">
                <a:solidFill>
                  <a:schemeClr val="tx1"/>
                </a:solidFill>
                <a:effectLst/>
                <a:latin typeface="+mn-lt"/>
                <a:ea typeface="+mn-ea"/>
                <a:cs typeface="+mn-cs"/>
              </a:rPr>
              <a:t>N</a:t>
            </a:r>
            <a:r>
              <a:rPr lang="zh-TW" altLang="en-US" sz="1200" kern="1200" dirty="0" smtClean="0">
                <a:solidFill>
                  <a:schemeClr val="tx1"/>
                </a:solidFill>
                <a:effectLst/>
                <a:latin typeface="+mn-lt"/>
                <a:ea typeface="+mn-ea"/>
                <a:cs typeface="+mn-cs"/>
              </a:rPr>
              <a:t>接觸處。然而，當上述結構在操作時，元件表面可能會發生擊穿</a:t>
            </a:r>
            <a:endParaRPr lang="en-US" altLang="zh-TW" sz="1200" kern="120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r>
              <a:rPr lang="zh-TW" altLang="zh-CN" sz="1200" kern="1200" dirty="0" smtClean="0">
                <a:solidFill>
                  <a:schemeClr val="tx1"/>
                </a:solidFill>
                <a:effectLst/>
                <a:latin typeface="+mn-lt"/>
                <a:ea typeface="+mn-ea"/>
                <a:cs typeface="+mn-cs"/>
              </a:rPr>
              <a:t>由日本三菱電工提出的結構</a:t>
            </a:r>
            <a:r>
              <a:rPr lang="en-US" altLang="zh-CN" sz="120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則是利用鋅擴散去控制電場的場型</a:t>
            </a:r>
            <a:r>
              <a:rPr lang="en-US" altLang="zh-CN" sz="120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迫 使電場侷限在元件的中間，使邊緣的電場弱化並減少崩潰的機會。</a:t>
            </a:r>
            <a:endParaRPr lang="zh-CN" altLang="zh-CN"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25</a:t>
            </a:fld>
            <a:endParaRPr lang="zh-TW" altLang="en-US"/>
          </a:p>
        </p:txBody>
      </p:sp>
    </p:spTree>
    <p:extLst>
      <p:ext uri="{BB962C8B-B14F-4D97-AF65-F5344CB8AC3E}">
        <p14:creationId xmlns:p14="http://schemas.microsoft.com/office/powerpoint/2010/main" val="1671693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effectLst/>
              </a:rPr>
              <a:t>美國 </a:t>
            </a:r>
            <a:r>
              <a:rPr lang="en-US" altLang="zh-TW" dirty="0" err="1" smtClean="0">
                <a:effectLst/>
              </a:rPr>
              <a:t>Picometrix</a:t>
            </a:r>
            <a:r>
              <a:rPr lang="zh-TW" altLang="en-US" dirty="0" smtClean="0">
                <a:effectLst/>
              </a:rPr>
              <a:t>公司提出的結構，則是利用小的</a:t>
            </a:r>
            <a:r>
              <a:rPr lang="en-US" altLang="zh-TW" dirty="0" smtClean="0">
                <a:effectLst/>
              </a:rPr>
              <a:t>P</a:t>
            </a:r>
            <a:r>
              <a:rPr lang="zh-TW" altLang="en-US" dirty="0" smtClean="0">
                <a:effectLst/>
              </a:rPr>
              <a:t>參雜圓柱</a:t>
            </a:r>
            <a:r>
              <a:rPr lang="en-US" altLang="zh-TW" dirty="0" smtClean="0">
                <a:effectLst/>
              </a:rPr>
              <a:t>(mesa) </a:t>
            </a:r>
            <a:r>
              <a:rPr lang="zh-TW" altLang="en-US" dirty="0" smtClean="0">
                <a:effectLst/>
              </a:rPr>
              <a:t>去控制電場的場型，使強烈得電場被侷限在元件的中心</a:t>
            </a:r>
            <a:r>
              <a:rPr lang="en-US" altLang="zh-TW" dirty="0" smtClean="0">
                <a:effectLst/>
              </a:rPr>
              <a:t>,</a:t>
            </a:r>
            <a:r>
              <a:rPr lang="zh-TW" altLang="en-US" dirty="0" smtClean="0">
                <a:effectLst/>
              </a:rPr>
              <a:t>，則可以清楚看見</a:t>
            </a:r>
            <a:r>
              <a:rPr lang="en-US" altLang="zh-TW" dirty="0" smtClean="0">
                <a:effectLst/>
              </a:rPr>
              <a:t>,</a:t>
            </a:r>
            <a:r>
              <a:rPr lang="zh-TW" altLang="en-US" dirty="0" smtClean="0">
                <a:effectLst/>
              </a:rPr>
              <a:t>中心的電場可以高達</a:t>
            </a:r>
            <a:r>
              <a:rPr lang="en-US" altLang="zh-TW" dirty="0" smtClean="0">
                <a:effectLst/>
              </a:rPr>
              <a:t>800</a:t>
            </a:r>
            <a:r>
              <a:rPr lang="zh-TW" altLang="en-US" dirty="0" smtClean="0">
                <a:effectLst/>
              </a:rPr>
              <a:t>多</a:t>
            </a:r>
            <a:r>
              <a:rPr lang="en-US" altLang="zh-TW" dirty="0" smtClean="0">
                <a:effectLst/>
              </a:rPr>
              <a:t>kV/cm</a:t>
            </a:r>
            <a:r>
              <a:rPr lang="zh-TW" altLang="en-US" dirty="0" smtClean="0">
                <a:effectLst/>
              </a:rPr>
              <a:t>，而邊緣的電場則是在</a:t>
            </a:r>
            <a:r>
              <a:rPr lang="en-US" altLang="zh-TW" dirty="0" smtClean="0">
                <a:effectLst/>
              </a:rPr>
              <a:t>500</a:t>
            </a:r>
            <a:r>
              <a:rPr lang="zh-TW" altLang="en-US" dirty="0" smtClean="0">
                <a:effectLst/>
              </a:rPr>
              <a:t>多</a:t>
            </a:r>
            <a:r>
              <a:rPr lang="en-US" altLang="zh-TW" dirty="0" smtClean="0">
                <a:effectLst/>
              </a:rPr>
              <a:t>kV/cm</a:t>
            </a:r>
            <a:r>
              <a:rPr lang="zh-TW" altLang="en-US" dirty="0" smtClean="0">
                <a:effectLst/>
              </a:rPr>
              <a:t>，兩者差異高達</a:t>
            </a:r>
            <a:r>
              <a:rPr lang="en-US" altLang="zh-TW" dirty="0" smtClean="0">
                <a:effectLst/>
              </a:rPr>
              <a:t>250kV </a:t>
            </a:r>
            <a:r>
              <a:rPr lang="zh-CN" altLang="en-US" dirty="0" smtClean="0">
                <a:effectLst/>
              </a:rPr>
              <a:t>。</a:t>
            </a:r>
          </a:p>
          <a:p>
            <a:r>
              <a:rPr lang="zh-CN" altLang="en-US" sz="1200" b="0" i="0" kern="1200" dirty="0" smtClean="0">
                <a:solidFill>
                  <a:schemeClr val="tx1"/>
                </a:solidFill>
                <a:effectLst/>
                <a:latin typeface="+mn-lt"/>
                <a:ea typeface="+mn-ea"/>
                <a:cs typeface="+mn-cs"/>
              </a:rPr>
              <a:t/>
            </a:r>
            <a:br>
              <a:rPr lang="zh-CN" altLang="en-US" sz="1200" b="0" i="0" kern="1200" dirty="0" smtClean="0">
                <a:solidFill>
                  <a:schemeClr val="tx1"/>
                </a:solidFill>
                <a:effectLst/>
                <a:latin typeface="+mn-lt"/>
                <a:ea typeface="+mn-ea"/>
                <a:cs typeface="+mn-cs"/>
              </a:rPr>
            </a:b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26</a:t>
            </a:fld>
            <a:endParaRPr lang="zh-TW" altLang="en-US"/>
          </a:p>
        </p:txBody>
      </p:sp>
    </p:spTree>
    <p:extLst>
      <p:ext uri="{BB962C8B-B14F-4D97-AF65-F5344CB8AC3E}">
        <p14:creationId xmlns:p14="http://schemas.microsoft.com/office/powerpoint/2010/main" val="1801895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上述所提的結構主要</a:t>
            </a:r>
            <a:r>
              <a:rPr lang="zh-TW" altLang="zh-CN" sz="1200" kern="1200" dirty="0" smtClean="0">
                <a:solidFill>
                  <a:schemeClr val="tx1"/>
                </a:solidFill>
                <a:effectLst/>
                <a:latin typeface="+mn-lt"/>
                <a:ea typeface="+mn-ea"/>
                <a:cs typeface="+mn-cs"/>
              </a:rPr>
              <a:t>都是</a:t>
            </a:r>
            <a:r>
              <a:rPr lang="en-US" altLang="zh-CN" sz="1200" kern="1200" dirty="0" smtClean="0">
                <a:solidFill>
                  <a:schemeClr val="tx1"/>
                </a:solidFill>
                <a:effectLst/>
                <a:latin typeface="+mn-lt"/>
                <a:ea typeface="+mn-ea"/>
                <a:cs typeface="+mn-cs"/>
              </a:rPr>
              <a:t>10 </a:t>
            </a:r>
            <a:r>
              <a:rPr lang="en-US" altLang="zh-CN" sz="1200" kern="1200" dirty="0" err="1" smtClean="0">
                <a:solidFill>
                  <a:schemeClr val="tx1"/>
                </a:solidFill>
                <a:effectLst/>
                <a:latin typeface="+mn-lt"/>
                <a:ea typeface="+mn-ea"/>
                <a:cs typeface="+mn-cs"/>
              </a:rPr>
              <a:t>GBit</a:t>
            </a:r>
            <a:r>
              <a:rPr lang="en-US" altLang="zh-CN" sz="1200" kern="1200" dirty="0" smtClean="0">
                <a:solidFill>
                  <a:schemeClr val="tx1"/>
                </a:solidFill>
                <a:effectLst/>
                <a:latin typeface="+mn-lt"/>
                <a:ea typeface="+mn-ea"/>
                <a:cs typeface="+mn-cs"/>
              </a:rPr>
              <a:t>/sec </a:t>
            </a:r>
            <a:r>
              <a:rPr lang="zh-TW" altLang="zh-CN" sz="1200" kern="1200" dirty="0" smtClean="0">
                <a:solidFill>
                  <a:schemeClr val="tx1"/>
                </a:solidFill>
                <a:effectLst/>
                <a:latin typeface="+mn-lt"/>
                <a:ea typeface="+mn-ea"/>
                <a:cs typeface="+mn-cs"/>
              </a:rPr>
              <a:t>的應用，為了能進階應用到超遠超過</a:t>
            </a:r>
            <a:r>
              <a:rPr lang="en-US" altLang="zh-CN" sz="1200" kern="1200" dirty="0" smtClean="0">
                <a:solidFill>
                  <a:schemeClr val="tx1"/>
                </a:solidFill>
                <a:effectLst/>
                <a:latin typeface="+mn-lt"/>
                <a:ea typeface="+mn-ea"/>
                <a:cs typeface="+mn-cs"/>
              </a:rPr>
              <a:t>10 </a:t>
            </a:r>
            <a:r>
              <a:rPr lang="en-US" altLang="zh-CN" sz="1200" kern="1200" dirty="0" err="1" smtClean="0">
                <a:solidFill>
                  <a:schemeClr val="tx1"/>
                </a:solidFill>
                <a:effectLst/>
                <a:latin typeface="+mn-lt"/>
                <a:ea typeface="+mn-ea"/>
                <a:cs typeface="+mn-cs"/>
              </a:rPr>
              <a:t>GBit</a:t>
            </a:r>
            <a:r>
              <a:rPr lang="en-US" altLang="zh-CN" sz="1200" kern="1200" dirty="0" smtClean="0">
                <a:solidFill>
                  <a:schemeClr val="tx1"/>
                </a:solidFill>
                <a:effectLst/>
                <a:latin typeface="+mn-lt"/>
                <a:ea typeface="+mn-ea"/>
                <a:cs typeface="+mn-cs"/>
              </a:rPr>
              <a:t>/sec</a:t>
            </a:r>
            <a:r>
              <a:rPr lang="zh-TW" altLang="en-US" sz="120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則要把累增層的厚度縮薄，去減少崩潰的延遲時間，為了高敏感度的操作，累增層裡面的電場會增高到</a:t>
            </a:r>
            <a:r>
              <a:rPr lang="en-US" altLang="zh-CN" sz="1200" kern="1200" dirty="0" smtClean="0">
                <a:solidFill>
                  <a:schemeClr val="tx1"/>
                </a:solidFill>
                <a:effectLst/>
                <a:latin typeface="+mn-lt"/>
                <a:ea typeface="+mn-ea"/>
                <a:cs typeface="+mn-cs"/>
              </a:rPr>
              <a:t>900kV/cm</a:t>
            </a:r>
            <a:r>
              <a:rPr lang="zh-TW" altLang="zh-CN" sz="1200" kern="1200" dirty="0" smtClean="0">
                <a:solidFill>
                  <a:schemeClr val="tx1"/>
                </a:solidFill>
                <a:effectLst/>
                <a:latin typeface="+mn-lt"/>
                <a:ea typeface="+mn-ea"/>
                <a:cs typeface="+mn-cs"/>
              </a:rPr>
              <a:t>或更高，</a:t>
            </a:r>
            <a:r>
              <a:rPr lang="zh-TW" altLang="en-US" sz="1200" kern="1200" dirty="0" smtClean="0">
                <a:solidFill>
                  <a:schemeClr val="tx1"/>
                </a:solidFill>
                <a:effectLst/>
                <a:latin typeface="+mn-lt"/>
                <a:ea typeface="+mn-ea"/>
                <a:cs typeface="+mn-cs"/>
              </a:rPr>
              <a:t>而為了更有效侷限高電場</a:t>
            </a:r>
            <a:r>
              <a:rPr lang="zh-TW" altLang="en-US" sz="1200" b="0" i="0" kern="1200" dirty="0" smtClean="0">
                <a:solidFill>
                  <a:schemeClr val="tx1"/>
                </a:solidFill>
                <a:effectLst/>
                <a:latin typeface="+mn-lt"/>
                <a:ea typeface="+mn-ea"/>
                <a:cs typeface="+mn-cs"/>
              </a:rPr>
              <a:t>因此也有文章沿用這種</a:t>
            </a:r>
            <a:r>
              <a:rPr lang="en-US" altLang="zh-TW" sz="1200" b="0" i="0" kern="1200" dirty="0" smtClean="0">
                <a:solidFill>
                  <a:schemeClr val="tx1"/>
                </a:solidFill>
                <a:effectLst/>
                <a:latin typeface="+mn-lt"/>
                <a:ea typeface="+mn-ea"/>
                <a:cs typeface="+mn-cs"/>
              </a:rPr>
              <a:t>Mesa</a:t>
            </a:r>
            <a:r>
              <a:rPr lang="zh-TW" altLang="en-US" sz="1200" b="0" i="0" kern="1200" dirty="0" smtClean="0">
                <a:solidFill>
                  <a:schemeClr val="tx1"/>
                </a:solidFill>
                <a:effectLst/>
                <a:latin typeface="+mn-lt"/>
                <a:ea typeface="+mn-ea"/>
                <a:cs typeface="+mn-cs"/>
              </a:rPr>
              <a:t>結構，</a:t>
            </a:r>
            <a:r>
              <a:rPr lang="zh-TW" altLang="zh-CN" sz="1200" kern="1200" dirty="0" smtClean="0">
                <a:solidFill>
                  <a:schemeClr val="tx1"/>
                </a:solidFill>
                <a:effectLst/>
                <a:latin typeface="+mn-lt"/>
                <a:ea typeface="+mn-ea"/>
                <a:cs typeface="+mn-cs"/>
              </a:rPr>
              <a:t>此種結構的</a:t>
            </a:r>
            <a:r>
              <a:rPr lang="en-US" altLang="zh-CN" sz="1200" kern="1200" dirty="0" smtClean="0">
                <a:solidFill>
                  <a:schemeClr val="tx1"/>
                </a:solidFill>
                <a:effectLst/>
                <a:latin typeface="+mn-lt"/>
                <a:ea typeface="+mn-ea"/>
                <a:cs typeface="+mn-cs"/>
              </a:rPr>
              <a:t> APD </a:t>
            </a:r>
            <a:r>
              <a:rPr lang="zh-TW" altLang="zh-CN" sz="1200" kern="1200" dirty="0" smtClean="0">
                <a:solidFill>
                  <a:schemeClr val="tx1"/>
                </a:solidFill>
                <a:effectLst/>
                <a:latin typeface="+mn-lt"/>
                <a:ea typeface="+mn-ea"/>
                <a:cs typeface="+mn-cs"/>
              </a:rPr>
              <a:t>則是設計</a:t>
            </a:r>
            <a:r>
              <a:rPr lang="en-US" altLang="zh-CN" sz="1200" kern="1200" dirty="0" smtClean="0">
                <a:solidFill>
                  <a:schemeClr val="tx1"/>
                </a:solidFill>
                <a:effectLst/>
                <a:latin typeface="+mn-lt"/>
                <a:ea typeface="+mn-ea"/>
                <a:cs typeface="+mn-cs"/>
              </a:rPr>
              <a:t> N</a:t>
            </a:r>
            <a:r>
              <a:rPr lang="zh-TW" altLang="zh-CN" sz="1200" kern="1200" dirty="0" smtClean="0">
                <a:solidFill>
                  <a:schemeClr val="tx1"/>
                </a:solidFill>
                <a:effectLst/>
                <a:latin typeface="+mn-lt"/>
                <a:ea typeface="+mn-ea"/>
                <a:cs typeface="+mn-cs"/>
              </a:rPr>
              <a:t>極在上面，</a:t>
            </a:r>
            <a:r>
              <a:rPr lang="en-US" altLang="zh-CN" sz="1200" kern="1200" dirty="0" smtClean="0">
                <a:solidFill>
                  <a:schemeClr val="tx1"/>
                </a:solidFill>
                <a:effectLst/>
                <a:latin typeface="+mn-lt"/>
                <a:ea typeface="+mn-ea"/>
                <a:cs typeface="+mn-cs"/>
              </a:rPr>
              <a:t>P</a:t>
            </a:r>
            <a:r>
              <a:rPr lang="zh-TW" altLang="zh-CN" sz="1200" kern="1200" dirty="0" smtClean="0">
                <a:solidFill>
                  <a:schemeClr val="tx1"/>
                </a:solidFill>
                <a:effectLst/>
                <a:latin typeface="+mn-lt"/>
                <a:ea typeface="+mn-ea"/>
                <a:cs typeface="+mn-cs"/>
              </a:rPr>
              <a:t>極在下面，累增層則設計在磊晶結構的上方靠近</a:t>
            </a:r>
            <a:r>
              <a:rPr lang="en-US" altLang="zh-CN" sz="1200" kern="1200" dirty="0" smtClean="0">
                <a:solidFill>
                  <a:schemeClr val="tx1"/>
                </a:solidFill>
                <a:effectLst/>
                <a:latin typeface="+mn-lt"/>
                <a:ea typeface="+mn-ea"/>
                <a:cs typeface="+mn-cs"/>
              </a:rPr>
              <a:t>N</a:t>
            </a:r>
            <a:r>
              <a:rPr lang="zh-TW" altLang="zh-CN" sz="1200" kern="1200" dirty="0" smtClean="0">
                <a:solidFill>
                  <a:schemeClr val="tx1"/>
                </a:solidFill>
                <a:effectLst/>
                <a:latin typeface="+mn-lt"/>
                <a:ea typeface="+mn-ea"/>
                <a:cs typeface="+mn-cs"/>
              </a:rPr>
              <a:t>極，並利用小的</a:t>
            </a:r>
            <a:r>
              <a:rPr lang="en-US" altLang="zh-CN" sz="1200" kern="1200" dirty="0" smtClean="0">
                <a:solidFill>
                  <a:schemeClr val="tx1"/>
                </a:solidFill>
                <a:effectLst/>
                <a:latin typeface="+mn-lt"/>
                <a:ea typeface="+mn-ea"/>
                <a:cs typeface="+mn-cs"/>
              </a:rPr>
              <a:t>N</a:t>
            </a:r>
            <a:r>
              <a:rPr lang="zh-TW" altLang="zh-CN" sz="1200" kern="1200" dirty="0" smtClean="0">
                <a:solidFill>
                  <a:schemeClr val="tx1"/>
                </a:solidFill>
                <a:effectLst/>
                <a:latin typeface="+mn-lt"/>
                <a:ea typeface="+mn-ea"/>
                <a:cs typeface="+mn-cs"/>
              </a:rPr>
              <a:t>參雜圓柱去得到更好的電場場型分布，盡量把電場侷限於元件的中心</a:t>
            </a:r>
            <a:r>
              <a:rPr lang="zh-TW" altLang="en-US" sz="1200" b="0" i="0" kern="1200" dirty="0" smtClean="0">
                <a:solidFill>
                  <a:schemeClr val="tx1"/>
                </a:solidFill>
                <a:effectLst/>
                <a:latin typeface="+mn-lt"/>
                <a:ea typeface="+mn-ea"/>
                <a:cs typeface="+mn-cs"/>
              </a:rPr>
              <a:t>。</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(3)</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遠離基板的高場，散熱器是一個問題</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(4)(5)</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sz="1200" kern="1200" dirty="0" smtClean="0">
                <a:solidFill>
                  <a:schemeClr val="tx1"/>
                </a:solidFill>
                <a:effectLst/>
                <a:latin typeface="+mn-lt"/>
                <a:ea typeface="+mn-ea"/>
                <a:cs typeface="+mn-cs"/>
              </a:rPr>
              <a:t>另一方面，因為此種設計把累增層設計在磊晶結構上面，所以會把累增層暴露在外，為了減少周圍表面崩潰的機會，因此良好的鈍化層也是相當重要的</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(6)</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靠近基板的高場，更好的散熱片！</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另一種方法是使用鋅擴散。在蝕刻</a:t>
            </a:r>
            <a:r>
              <a:rPr lang="en-US" altLang="zh-TW" sz="1200" b="0" i="0" kern="1200" dirty="0" smtClean="0">
                <a:solidFill>
                  <a:schemeClr val="tx1"/>
                </a:solidFill>
                <a:effectLst/>
                <a:latin typeface="+mn-lt"/>
                <a:ea typeface="+mn-ea"/>
                <a:cs typeface="+mn-cs"/>
              </a:rPr>
              <a:t>Mesa</a:t>
            </a:r>
            <a:r>
              <a:rPr lang="zh-TW" altLang="en-US" sz="1200" b="0" i="0" kern="1200" dirty="0" smtClean="0">
                <a:solidFill>
                  <a:schemeClr val="tx1"/>
                </a:solidFill>
                <a:effectLst/>
                <a:latin typeface="+mn-lt"/>
                <a:ea typeface="+mn-ea"/>
                <a:cs typeface="+mn-cs"/>
              </a:rPr>
              <a:t>型表面中，由於高電場區域遠離基板，存在表面擊穿問題，但散熱是一個問題。而在鋅擴散型中，散熱效果較好。</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27</a:t>
            </a:fld>
            <a:endParaRPr lang="zh-TW" altLang="en-US"/>
          </a:p>
        </p:txBody>
      </p:sp>
    </p:spTree>
    <p:extLst>
      <p:ext uri="{BB962C8B-B14F-4D97-AF65-F5344CB8AC3E}">
        <p14:creationId xmlns:p14="http://schemas.microsoft.com/office/powerpoint/2010/main" val="1091511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Electric Field Confinement in APDs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altLang="zh-TW" sz="1200" b="1" dirty="0" smtClean="0">
                <a:solidFill>
                  <a:srgbClr val="003366"/>
                </a:solidFill>
                <a:latin typeface="Times New Roman" pitchFamily="18" charset="0"/>
                <a:cs typeface="Times New Roman" pitchFamily="18" charset="0"/>
              </a:rPr>
              <a:t>Optimization of M-layer thickness for High Speed APDs</a:t>
            </a:r>
            <a:endParaRPr kumimoji="1" lang="en-IN" altLang="zh-TW" sz="1200" b="1" dirty="0" smtClean="0">
              <a:solidFill>
                <a:srgbClr val="FF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IN" altLang="zh-TW" sz="1200" b="1" dirty="0" smtClean="0">
              <a:solidFill>
                <a:srgbClr val="003366"/>
              </a:solidFill>
              <a:latin typeface="Times New Roman" pitchFamily="18" charset="0"/>
              <a:cs typeface="Times New Roman" pitchFamily="18" charset="0"/>
            </a:endParaRPr>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28</a:t>
            </a:fld>
            <a:endParaRPr lang="zh-TW" altLang="en-US"/>
          </a:p>
        </p:txBody>
      </p:sp>
    </p:spTree>
    <p:extLst>
      <p:ext uri="{BB962C8B-B14F-4D97-AF65-F5344CB8AC3E}">
        <p14:creationId xmlns:p14="http://schemas.microsoft.com/office/powerpoint/2010/main" val="117921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(1)</a:t>
            </a:r>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这张图比较了具有不同</a:t>
            </a:r>
            <a:r>
              <a:rPr lang="en-US" altLang="zh-CN" sz="1200" b="0" i="0" kern="1200" dirty="0" smtClean="0">
                <a:solidFill>
                  <a:schemeClr val="tx1"/>
                </a:solidFill>
                <a:effectLst/>
                <a:latin typeface="+mn-lt"/>
                <a:ea typeface="+mn-ea"/>
                <a:cs typeface="+mn-cs"/>
              </a:rPr>
              <a:t>M</a:t>
            </a:r>
            <a:r>
              <a:rPr lang="zh-CN" altLang="en-US" sz="1200" b="0" i="0" kern="1200" dirty="0" smtClean="0">
                <a:solidFill>
                  <a:schemeClr val="tx1"/>
                </a:solidFill>
                <a:effectLst/>
                <a:latin typeface="+mn-lt"/>
                <a:ea typeface="+mn-ea"/>
                <a:cs typeface="+mn-cs"/>
              </a:rPr>
              <a:t>层厚度的</a:t>
            </a:r>
            <a:r>
              <a:rPr lang="en-US" altLang="zh-CN" sz="1200" b="0" i="0" kern="1200" dirty="0" smtClean="0">
                <a:solidFill>
                  <a:schemeClr val="tx1"/>
                </a:solidFill>
                <a:effectLst/>
                <a:latin typeface="+mn-lt"/>
                <a:ea typeface="+mn-ea"/>
                <a:cs typeface="+mn-cs"/>
              </a:rPr>
              <a:t>APD</a:t>
            </a:r>
            <a:r>
              <a:rPr lang="zh-CN" altLang="en-US" sz="1200" b="0" i="0" kern="1200" dirty="0" smtClean="0">
                <a:solidFill>
                  <a:schemeClr val="tx1"/>
                </a:solidFill>
                <a:effectLst/>
                <a:latin typeface="+mn-lt"/>
                <a:ea typeface="+mn-ea"/>
                <a:cs typeface="+mn-cs"/>
              </a:rPr>
              <a:t>的</a:t>
            </a:r>
            <a:r>
              <a:rPr lang="en-US" altLang="zh-CN" sz="1200" b="0" i="0" kern="1200" dirty="0" smtClean="0">
                <a:solidFill>
                  <a:schemeClr val="tx1"/>
                </a:solidFill>
                <a:effectLst/>
                <a:latin typeface="+mn-lt"/>
                <a:ea typeface="+mn-ea"/>
                <a:cs typeface="+mn-cs"/>
              </a:rPr>
              <a:t>GBP</a:t>
            </a:r>
            <a:r>
              <a:rPr lang="zh-CN" altLang="en-US" sz="1200" b="0" i="0" kern="1200" dirty="0" smtClean="0">
                <a:solidFill>
                  <a:schemeClr val="tx1"/>
                </a:solidFill>
                <a:effectLst/>
                <a:latin typeface="+mn-lt"/>
                <a:ea typeface="+mn-ea"/>
                <a:cs typeface="+mn-cs"/>
              </a:rPr>
              <a:t>。可以看出，</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a:t>
            </a:r>
          </a:p>
          <a:p>
            <a:r>
              <a:rPr lang="zh-CN" altLang="en-US" sz="1200" b="0" i="0" kern="1200" dirty="0" smtClean="0">
                <a:solidFill>
                  <a:schemeClr val="tx1"/>
                </a:solidFill>
                <a:effectLst/>
                <a:latin typeface="+mn-lt"/>
                <a:ea typeface="+mn-ea"/>
                <a:cs typeface="+mn-cs"/>
              </a:rPr>
              <a:t>当器件的</a:t>
            </a:r>
            <a:r>
              <a:rPr lang="en-US" altLang="zh-CN" sz="1200" b="0" i="0" kern="1200" dirty="0" smtClean="0">
                <a:solidFill>
                  <a:schemeClr val="tx1"/>
                </a:solidFill>
                <a:effectLst/>
                <a:latin typeface="+mn-lt"/>
                <a:ea typeface="+mn-ea"/>
                <a:cs typeface="+mn-cs"/>
              </a:rPr>
              <a:t>M</a:t>
            </a:r>
            <a:r>
              <a:rPr lang="zh-CN" altLang="en-US" sz="1200" b="0" i="0" kern="1200" dirty="0" smtClean="0">
                <a:solidFill>
                  <a:schemeClr val="tx1"/>
                </a:solidFill>
                <a:effectLst/>
                <a:latin typeface="+mn-lt"/>
                <a:ea typeface="+mn-ea"/>
                <a:cs typeface="+mn-cs"/>
              </a:rPr>
              <a:t>层厚度较薄时，</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(3)</a:t>
            </a:r>
          </a:p>
          <a:p>
            <a:r>
              <a:rPr lang="zh-CN" altLang="en-US" sz="1200" b="0" i="0" kern="1200" dirty="0" smtClean="0">
                <a:solidFill>
                  <a:schemeClr val="tx1"/>
                </a:solidFill>
                <a:effectLst/>
                <a:latin typeface="+mn-lt"/>
                <a:ea typeface="+mn-ea"/>
                <a:cs typeface="+mn-cs"/>
              </a:rPr>
              <a:t>可以获得更高的带宽，这是因为雪崩延迟减小了。</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(4)(5)</a:t>
            </a:r>
          </a:p>
          <a:p>
            <a:r>
              <a:rPr lang="zh-CN" altLang="en-US" sz="1200" b="0" i="0" kern="1200" dirty="0" smtClean="0">
                <a:solidFill>
                  <a:schemeClr val="tx1"/>
                </a:solidFill>
                <a:effectLst/>
                <a:latin typeface="+mn-lt"/>
                <a:ea typeface="+mn-ea"/>
                <a:cs typeface="+mn-cs"/>
              </a:rPr>
              <a:t>因此，为了制造高速</a:t>
            </a:r>
            <a:r>
              <a:rPr lang="en-US" altLang="zh-CN" sz="1200" b="0" i="0" kern="1200" dirty="0" smtClean="0">
                <a:solidFill>
                  <a:schemeClr val="tx1"/>
                </a:solidFill>
                <a:effectLst/>
                <a:latin typeface="+mn-lt"/>
                <a:ea typeface="+mn-ea"/>
                <a:cs typeface="+mn-cs"/>
              </a:rPr>
              <a:t>APD</a:t>
            </a:r>
            <a:r>
              <a:rPr lang="zh-CN" altLang="en-US" sz="1200" b="0" i="0" kern="1200" dirty="0" smtClean="0">
                <a:solidFill>
                  <a:schemeClr val="tx1"/>
                </a:solidFill>
                <a:effectLst/>
                <a:latin typeface="+mn-lt"/>
                <a:ea typeface="+mn-ea"/>
                <a:cs typeface="+mn-cs"/>
              </a:rPr>
              <a:t>，有必要减小</a:t>
            </a:r>
            <a:r>
              <a:rPr lang="en-US" altLang="zh-CN" sz="1200" b="0" i="0" kern="1200" dirty="0" smtClean="0">
                <a:solidFill>
                  <a:schemeClr val="tx1"/>
                </a:solidFill>
                <a:effectLst/>
                <a:latin typeface="+mn-lt"/>
                <a:ea typeface="+mn-ea"/>
                <a:cs typeface="+mn-cs"/>
              </a:rPr>
              <a:t>M</a:t>
            </a:r>
            <a:r>
              <a:rPr lang="zh-CN" altLang="en-US" sz="1200" b="0" i="0" kern="1200" dirty="0" smtClean="0">
                <a:solidFill>
                  <a:schemeClr val="tx1"/>
                </a:solidFill>
                <a:effectLst/>
                <a:latin typeface="+mn-lt"/>
                <a:ea typeface="+mn-ea"/>
                <a:cs typeface="+mn-cs"/>
              </a:rPr>
              <a:t>层的厚度。</a:t>
            </a:r>
            <a:endParaRPr lang="en-US" altLang="zh-CN"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(6)</a:t>
            </a:r>
          </a:p>
          <a:p>
            <a:r>
              <a:rPr lang="zh-TW" altLang="en-US" dirty="0" smtClean="0"/>
              <a:t>但</a:t>
            </a:r>
            <a:r>
              <a:rPr lang="zh-TW" altLang="zh-CN" dirty="0" smtClean="0"/>
              <a:t>我們</a:t>
            </a:r>
            <a:r>
              <a:rPr lang="zh-TW" altLang="en-US" dirty="0" smtClean="0"/>
              <a:t>真的</a:t>
            </a:r>
            <a:r>
              <a:rPr lang="zh-TW" altLang="zh-CN" dirty="0" smtClean="0"/>
              <a:t>可以</a:t>
            </a:r>
            <a:r>
              <a:rPr lang="zh-TW" altLang="en-US" dirty="0" smtClean="0"/>
              <a:t>只</a:t>
            </a:r>
            <a:r>
              <a:rPr lang="zh-TW" altLang="zh-CN" dirty="0" smtClean="0"/>
              <a:t>透過減少 M 層來提高 GBP 和頻寬嗎？</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29</a:t>
            </a:fld>
            <a:endParaRPr lang="zh-TW" altLang="en-US"/>
          </a:p>
        </p:txBody>
      </p:sp>
    </p:spTree>
    <p:extLst>
      <p:ext uri="{BB962C8B-B14F-4D97-AF65-F5344CB8AC3E}">
        <p14:creationId xmlns:p14="http://schemas.microsoft.com/office/powerpoint/2010/main" val="1917416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減少 InAlAs M 層厚度</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(2)</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如此薄的M層會使電場變高，變得難以控制</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(3)</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極薄的 M 層也會導致極高的</a:t>
            </a:r>
            <a:r>
              <a:rPr lang="zh-TW" altLang="en-US" dirty="0" smtClean="0"/>
              <a:t>暗電流</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(4)</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以這篇所展示的結構為例 </a:t>
            </a:r>
            <a:r>
              <a:rPr lang="zh-TW" altLang="zh-CN" dirty="0" smtClean="0"/>
              <a:t>InAlAs雪崩層厚度為90nm</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其暗電流高達</a:t>
            </a:r>
            <a:r>
              <a:rPr lang="en-US" altLang="zh-TW" dirty="0" smtClean="0"/>
              <a:t>2000nA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CN" dirty="0" smtClean="0"/>
              <a:t>如何克服M層薄的問題，追求極致高速？</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30</a:t>
            </a:fld>
            <a:endParaRPr lang="zh-TW" altLang="en-US"/>
          </a:p>
        </p:txBody>
      </p:sp>
    </p:spTree>
    <p:extLst>
      <p:ext uri="{BB962C8B-B14F-4D97-AF65-F5344CB8AC3E}">
        <p14:creationId xmlns:p14="http://schemas.microsoft.com/office/powerpoint/2010/main" val="164301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3</a:t>
            </a:fld>
            <a:endParaRPr lang="en-US" altLang="zh-TW" sz="1200" b="0" dirty="0" smtClean="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286000" y="514350"/>
            <a:ext cx="4572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itchFamily="34" charset="0"/>
              </a:rPr>
              <a:t>接下來展示我們結構的設計，</a:t>
            </a:r>
            <a:endParaRPr lang="zh-TW" altLang="zh-TW" dirty="0" smtClean="0">
              <a:latin typeface="Arial" pitchFamily="34" charset="0"/>
            </a:endParaRPr>
          </a:p>
        </p:txBody>
      </p:sp>
    </p:spTree>
    <p:extLst>
      <p:ext uri="{BB962C8B-B14F-4D97-AF65-F5344CB8AC3E}">
        <p14:creationId xmlns:p14="http://schemas.microsoft.com/office/powerpoint/2010/main" val="150175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31</a:t>
            </a:fld>
            <a:endParaRPr lang="en-US" altLang="zh-TW" sz="1200" b="0" dirty="0" smtClean="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286000" y="514350"/>
            <a:ext cx="4572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itchFamily="34" charset="0"/>
              </a:rPr>
              <a:t>接下來展示我們結構的設計，</a:t>
            </a:r>
            <a:endParaRPr lang="zh-TW" altLang="zh-TW" dirty="0" smtClean="0">
              <a:latin typeface="Arial" pitchFamily="34" charset="0"/>
            </a:endParaRPr>
          </a:p>
        </p:txBody>
      </p:sp>
    </p:spTree>
    <p:extLst>
      <p:ext uri="{BB962C8B-B14F-4D97-AF65-F5344CB8AC3E}">
        <p14:creationId xmlns:p14="http://schemas.microsoft.com/office/powerpoint/2010/main" val="2274905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還有</a:t>
            </a:r>
            <a:r>
              <a:rPr lang="zh-TW" altLang="zh-TW" sz="1200" kern="1200" dirty="0" smtClean="0">
                <a:solidFill>
                  <a:schemeClr val="tx1"/>
                </a:solidFill>
                <a:effectLst/>
                <a:latin typeface="+mn-lt"/>
                <a:ea typeface="+mn-ea"/>
                <a:cs typeface="+mn-cs"/>
              </a:rPr>
              <a:t>兩層漸變層</a:t>
            </a:r>
            <a:r>
              <a:rPr lang="zh-TW" altLang="en-US" sz="1200" kern="1200" dirty="0" smtClean="0">
                <a:solidFill>
                  <a:schemeClr val="tx1"/>
                </a:solidFill>
                <a:effectLst/>
                <a:latin typeface="+mn-lt"/>
                <a:ea typeface="+mn-ea"/>
                <a:cs typeface="+mn-cs"/>
              </a:rPr>
              <a:t>緩和巨大的能帶差異，避免</a:t>
            </a:r>
            <a:r>
              <a:rPr lang="zh-TW" altLang="zh-TW" sz="1200" kern="1200" dirty="0" smtClean="0">
                <a:solidFill>
                  <a:schemeClr val="tx1"/>
                </a:solidFill>
                <a:effectLst/>
                <a:latin typeface="+mn-lt"/>
                <a:ea typeface="+mn-ea"/>
                <a:cs typeface="+mn-cs"/>
              </a:rPr>
              <a:t>載子堆積在異質接面處</a:t>
            </a:r>
            <a:endParaRPr lang="zh-CN" altLang="en-US" dirty="0" smtClean="0"/>
          </a:p>
          <a:p>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我們以前的工作相比，為了進一步提高</a:t>
            </a:r>
            <a:r>
              <a:rPr lang="en-US" altLang="zh-TW" sz="1200" b="0" i="0" kern="1200" dirty="0" smtClean="0">
                <a:solidFill>
                  <a:schemeClr val="tx1"/>
                </a:solidFill>
                <a:effectLst/>
                <a:latin typeface="+mn-lt"/>
                <a:ea typeface="+mn-ea"/>
                <a:cs typeface="+mn-cs"/>
              </a:rPr>
              <a:t>APD</a:t>
            </a:r>
            <a:r>
              <a:rPr lang="zh-TW" altLang="en-US" sz="1200" b="0" i="0" kern="1200" dirty="0" smtClean="0">
                <a:solidFill>
                  <a:schemeClr val="tx1"/>
                </a:solidFill>
                <a:effectLst/>
                <a:latin typeface="+mn-lt"/>
                <a:ea typeface="+mn-ea"/>
                <a:cs typeface="+mn-cs"/>
              </a:rPr>
              <a:t>的頻寬，同時保持相同的響應性能，我們減少了總</a:t>
            </a:r>
            <a:r>
              <a:rPr lang="en-US" altLang="zh-TW" sz="1200" b="0" i="0" kern="1200" dirty="0" smtClean="0">
                <a:solidFill>
                  <a:schemeClr val="tx1"/>
                </a:solidFill>
                <a:effectLst/>
                <a:latin typeface="+mn-lt"/>
                <a:ea typeface="+mn-ea"/>
                <a:cs typeface="+mn-cs"/>
              </a:rPr>
              <a:t>M</a:t>
            </a:r>
            <a:r>
              <a:rPr lang="zh-TW" altLang="en-US" sz="1200" b="0" i="0" kern="1200" dirty="0" smtClean="0">
                <a:solidFill>
                  <a:schemeClr val="tx1"/>
                </a:solidFill>
                <a:effectLst/>
                <a:latin typeface="+mn-lt"/>
                <a:ea typeface="+mn-ea"/>
                <a:cs typeface="+mn-cs"/>
              </a:rPr>
              <a:t>層厚度，但保持了吸收層不變。</a:t>
            </a:r>
            <a:endParaRPr lang="en-US" altLang="zh-TW"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32</a:t>
            </a:fld>
            <a:endParaRPr lang="zh-TW" altLang="en-US"/>
          </a:p>
        </p:txBody>
      </p:sp>
    </p:spTree>
    <p:extLst>
      <p:ext uri="{BB962C8B-B14F-4D97-AF65-F5344CB8AC3E}">
        <p14:creationId xmlns:p14="http://schemas.microsoft.com/office/powerpoint/2010/main" val="5029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減薄乘法（M）層是增加其增益頻寬積（GBP）和減少多餘雜訊的有效方法。</a:t>
            </a:r>
            <a:endParaRPr lang="en-US" altLang="zh-TW" dirty="0" smtClean="0"/>
          </a:p>
          <a:p>
            <a:endParaRPr lang="en-US" altLang="zh-CN" sz="1200" b="0" i="0" kern="1200" dirty="0" smtClean="0">
              <a:solidFill>
                <a:schemeClr val="tx1"/>
              </a:solidFill>
              <a:effectLst/>
              <a:latin typeface="+mn-lt"/>
              <a:ea typeface="+mn-ea"/>
              <a:cs typeface="+mn-cs"/>
            </a:endParaRPr>
          </a:p>
          <a:p>
            <a:r>
              <a:rPr lang="zh-TW" altLang="zh-CN" dirty="0" smtClean="0"/>
              <a:t>然而，這種減少通常會帶來</a:t>
            </a:r>
            <a:r>
              <a:rPr lang="zh-TW" altLang="en-US" dirty="0" smtClean="0"/>
              <a:t>負面的結果</a:t>
            </a:r>
            <a:r>
              <a:rPr lang="zh-TW" altLang="zh-CN" dirty="0" smtClean="0"/>
              <a:t>，即</a:t>
            </a:r>
            <a:r>
              <a:rPr lang="zh-TW" altLang="en-US" dirty="0" smtClean="0"/>
              <a:t>穿隧要硬</a:t>
            </a:r>
            <a:r>
              <a:rPr lang="zh-TW" altLang="zh-CN" dirty="0" smtClean="0"/>
              <a:t>穿過極薄的 M 層 (&lt;100 nm) 會導致顯著的漏電流 (&gt;1 μA)。</a:t>
            </a:r>
            <a:endParaRPr lang="en-US" altLang="zh-TW" dirty="0" smtClean="0"/>
          </a:p>
          <a:p>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zh-TW" altLang="zh-CN" dirty="0" smtClean="0"/>
              <a:t>由於</a:t>
            </a:r>
            <a:r>
              <a:rPr lang="zh-TW" altLang="en-US" dirty="0" smtClean="0"/>
              <a:t>空乏層</a:t>
            </a:r>
            <a:r>
              <a:rPr lang="zh-TW" altLang="zh-CN" dirty="0" smtClean="0"/>
              <a:t>厚度減小而導致頻寬減小，從而</a:t>
            </a:r>
            <a:r>
              <a:rPr lang="zh-TW" altLang="en-US" dirty="0" smtClean="0"/>
              <a:t>引起</a:t>
            </a:r>
            <a:r>
              <a:rPr lang="zh-TW" altLang="zh-CN" dirty="0" smtClean="0"/>
              <a:t> RC 限制</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33</a:t>
            </a:fld>
            <a:endParaRPr lang="zh-TW" altLang="en-US"/>
          </a:p>
        </p:txBody>
      </p:sp>
    </p:spTree>
    <p:extLst>
      <p:ext uri="{BB962C8B-B14F-4D97-AF65-F5344CB8AC3E}">
        <p14:creationId xmlns:p14="http://schemas.microsoft.com/office/powerpoint/2010/main" val="1076601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我們採用級聯（雙）</a:t>
            </a:r>
            <a:r>
              <a:rPr lang="en-US" altLang="zh-TW" dirty="0" smtClean="0"/>
              <a:t>M</a:t>
            </a:r>
            <a:r>
              <a:rPr lang="zh-TW" altLang="en-US" dirty="0" smtClean="0"/>
              <a:t>層結構來平衡雪崩擊穿速度、暗電流和反應度。 </a:t>
            </a:r>
            <a:r>
              <a:rPr lang="en-US" altLang="zh-TW" dirty="0" smtClean="0"/>
              <a:t>M</a:t>
            </a:r>
            <a:r>
              <a:rPr lang="zh-TW" altLang="en-US" dirty="0" smtClean="0"/>
              <a:t>層分為兩部分。</a:t>
            </a:r>
            <a:endParaRPr lang="en-US" altLang="zh-TW" dirty="0" smtClean="0"/>
          </a:p>
          <a:p>
            <a:endParaRPr lang="en-US" altLang="zh-CN" dirty="0" smtClean="0"/>
          </a:p>
          <a:p>
            <a:r>
              <a:rPr lang="zh-TW" altLang="en-US" dirty="0" smtClean="0"/>
              <a:t>我們可以保持薄的</a:t>
            </a:r>
            <a:r>
              <a:rPr lang="en-US" altLang="zh-TW" dirty="0" smtClean="0"/>
              <a:t>M</a:t>
            </a:r>
            <a:r>
              <a:rPr lang="zh-TW" altLang="en-US" dirty="0" smtClean="0"/>
              <a:t>層並減少隧道效應</a:t>
            </a:r>
            <a:endParaRPr lang="en-US" altLang="zh-TW" dirty="0" smtClean="0"/>
          </a:p>
          <a:p>
            <a:endParaRPr lang="en-US" altLang="zh-CN" dirty="0" smtClean="0"/>
          </a:p>
          <a:p>
            <a:r>
              <a:rPr lang="zh-TW" altLang="en-US" dirty="0" smtClean="0"/>
              <a:t>由於空乏層厚度減小而導致頻寬減小，從而導致 </a:t>
            </a:r>
            <a:r>
              <a:rPr lang="en-US" altLang="zh-TW" dirty="0" smtClean="0"/>
              <a:t>RC </a:t>
            </a:r>
            <a:r>
              <a:rPr lang="zh-TW" altLang="en-US" dirty="0" smtClean="0"/>
              <a:t>限制</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34</a:t>
            </a:fld>
            <a:endParaRPr lang="zh-TW" altLang="en-US"/>
          </a:p>
        </p:txBody>
      </p:sp>
    </p:spTree>
    <p:extLst>
      <p:ext uri="{BB962C8B-B14F-4D97-AF65-F5344CB8AC3E}">
        <p14:creationId xmlns:p14="http://schemas.microsoft.com/office/powerpoint/2010/main" val="2137725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35</a:t>
            </a:fld>
            <a:endParaRPr lang="zh-TW" altLang="en-US"/>
          </a:p>
        </p:txBody>
      </p:sp>
    </p:spTree>
    <p:extLst>
      <p:ext uri="{BB962C8B-B14F-4D97-AF65-F5344CB8AC3E}">
        <p14:creationId xmlns:p14="http://schemas.microsoft.com/office/powerpoint/2010/main" val="2863527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我們示範如何在薄的級聯 In0.52Al0.48As 倍增層下方嵌入厚的 InP 集電極層。</a:t>
            </a:r>
            <a:endParaRPr lang="en-US" altLang="zh-TW" dirty="0" smtClean="0"/>
          </a:p>
          <a:p>
            <a:endParaRPr lang="en-US" altLang="zh-CN" dirty="0" smtClean="0"/>
          </a:p>
          <a:p>
            <a:endParaRPr lang="en-US" altLang="zh-CN" dirty="0" smtClean="0"/>
          </a:p>
          <a:p>
            <a:r>
              <a:rPr lang="zh-TW" altLang="zh-CN" dirty="0" smtClean="0"/>
              <a:t>降低噪音是提高靈敏度的關鍵</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36</a:t>
            </a:fld>
            <a:endParaRPr lang="zh-TW" altLang="en-US"/>
          </a:p>
        </p:txBody>
      </p:sp>
    </p:spTree>
    <p:extLst>
      <p:ext uri="{BB962C8B-B14F-4D97-AF65-F5344CB8AC3E}">
        <p14:creationId xmlns:p14="http://schemas.microsoft.com/office/powerpoint/2010/main" val="1321668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這一層 M 層將載子加速到 M2</a:t>
            </a:r>
            <a:endParaRPr lang="en-US" altLang="zh-TW" dirty="0" smtClean="0"/>
          </a:p>
          <a:p>
            <a:endParaRPr lang="en-US" altLang="zh-CN" dirty="0" smtClean="0"/>
          </a:p>
          <a:p>
            <a:r>
              <a:rPr lang="zh-TW" altLang="zh-CN" dirty="0" smtClean="0"/>
              <a:t>電子躍遷到第二個 25 nm 薄 M 層以引發碰撞電離</a:t>
            </a:r>
            <a:endParaRPr lang="en-US" altLang="zh-TW" dirty="0" smtClean="0"/>
          </a:p>
          <a:p>
            <a:endParaRPr lang="en-US" altLang="zh-CN" dirty="0" smtClean="0"/>
          </a:p>
          <a:p>
            <a:r>
              <a:rPr lang="zh-TW" altLang="zh-CN" dirty="0" smtClean="0"/>
              <a:t>雪崩只發生在M2而非整個M層</a:t>
            </a:r>
            <a:endParaRPr lang="en-US" altLang="zh-TW" dirty="0" smtClean="0"/>
          </a:p>
          <a:p>
            <a:endParaRPr lang="en-US" altLang="zh-CN" dirty="0" smtClean="0"/>
          </a:p>
          <a:p>
            <a:r>
              <a:rPr lang="zh-TW" altLang="zh-CN" dirty="0" smtClean="0"/>
              <a:t>減少雪崩延遲時間和多餘噪音</a:t>
            </a:r>
            <a:endParaRPr lang="en-US" altLang="zh-TW" dirty="0" smtClean="0"/>
          </a:p>
          <a:p>
            <a:endParaRPr lang="en-US" altLang="zh-CN" dirty="0" smtClean="0"/>
          </a:p>
          <a:p>
            <a:r>
              <a:rPr lang="zh-TW" altLang="zh-CN" dirty="0" smtClean="0"/>
              <a:t>維持M層厚度(M1+M2) → 減少隧道效應 → 降低暗電流</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37</a:t>
            </a:fld>
            <a:endParaRPr lang="zh-TW" altLang="en-US"/>
          </a:p>
        </p:txBody>
      </p:sp>
    </p:spTree>
    <p:extLst>
      <p:ext uri="{BB962C8B-B14F-4D97-AF65-F5344CB8AC3E}">
        <p14:creationId xmlns:p14="http://schemas.microsoft.com/office/powerpoint/2010/main" val="2002199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這種設計引入了一個階梯式的電場分佈，大部分雪崩過程被限制在極薄的第二</a:t>
            </a:r>
            <a:r>
              <a:rPr lang="en-US" altLang="zh-TW" sz="1200" b="0" i="0" kern="1200" dirty="0" smtClean="0">
                <a:solidFill>
                  <a:schemeClr val="tx1"/>
                </a:solidFill>
                <a:effectLst/>
                <a:latin typeface="+mn-lt"/>
                <a:ea typeface="+mn-ea"/>
                <a:cs typeface="+mn-cs"/>
              </a:rPr>
              <a:t>M</a:t>
            </a:r>
            <a:r>
              <a:rPr lang="zh-TW" altLang="en-US" sz="1200" b="0" i="0" kern="1200" dirty="0" smtClean="0">
                <a:solidFill>
                  <a:schemeClr val="tx1"/>
                </a:solidFill>
                <a:effectLst/>
                <a:latin typeface="+mn-lt"/>
                <a:ea typeface="+mn-ea"/>
                <a:cs typeface="+mn-cs"/>
              </a:rPr>
              <a:t>層中，該層在整個外延結構中具有最高的電場。因此，可以預期有短的雪崩延遲時間、高的增益帶寬積（</a:t>
            </a:r>
            <a:r>
              <a:rPr lang="en-US" altLang="zh-TW" sz="1200" b="0" i="0" kern="1200" dirty="0" smtClean="0">
                <a:solidFill>
                  <a:schemeClr val="tx1"/>
                </a:solidFill>
                <a:effectLst/>
                <a:latin typeface="+mn-lt"/>
                <a:ea typeface="+mn-ea"/>
                <a:cs typeface="+mn-cs"/>
              </a:rPr>
              <a:t>GBP</a:t>
            </a:r>
            <a:r>
              <a:rPr lang="zh-TW" altLang="en-US" sz="1200" b="0" i="0" kern="1200" dirty="0" smtClean="0">
                <a:solidFill>
                  <a:schemeClr val="tx1"/>
                </a:solidFill>
                <a:effectLst/>
                <a:latin typeface="+mn-lt"/>
                <a:ea typeface="+mn-ea"/>
                <a:cs typeface="+mn-cs"/>
              </a:rPr>
              <a:t>）和低的過剩噪聲。而邊緣電場只有</a:t>
            </a:r>
            <a:r>
              <a:rPr lang="en-US" altLang="zh-TW" sz="1200" b="0" i="0" kern="1200" dirty="0" smtClean="0">
                <a:solidFill>
                  <a:schemeClr val="tx1"/>
                </a:solidFill>
                <a:effectLst/>
                <a:latin typeface="+mn-lt"/>
                <a:ea typeface="+mn-ea"/>
                <a:cs typeface="+mn-cs"/>
              </a:rPr>
              <a:t>105kV/cm</a:t>
            </a:r>
            <a:r>
              <a:rPr lang="zh-TW" altLang="en-US" sz="1200" b="0" i="0" kern="1200" dirty="0" smtClean="0">
                <a:solidFill>
                  <a:schemeClr val="tx1"/>
                </a:solidFill>
                <a:effectLst/>
                <a:latin typeface="+mn-lt"/>
                <a:ea typeface="+mn-ea"/>
                <a:cs typeface="+mn-cs"/>
              </a:rPr>
              <a:t>左右，有效抑制邊緣崩潰。並且將發生崩潰的累增曾設計在磊晶的下方來防止表面崩潰。</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zh-CN" dirty="0" smtClean="0"/>
              <a:t>具有複合電荷層的特殊檯面可以有效地將強電場限制在底部M層24毫米直徑範圍內！</a:t>
            </a:r>
            <a:endParaRPr lang="en-US" altLang="zh-TW" dirty="0" smtClean="0"/>
          </a:p>
          <a:p>
            <a:endParaRPr lang="en-US" altLang="zh-TW" sz="1200" b="0" i="0" kern="1200" dirty="0" smtClean="0">
              <a:solidFill>
                <a:schemeClr val="tx1"/>
              </a:solidFill>
              <a:effectLst/>
              <a:latin typeface="+mn-lt"/>
              <a:ea typeface="+mn-ea"/>
              <a:cs typeface="+mn-cs"/>
            </a:endParaRPr>
          </a:p>
          <a:p>
            <a:r>
              <a:rPr lang="zh-TW" altLang="zh-CN" dirty="0" smtClean="0"/>
              <a:t>M層側壁的電場可以被抑制</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38</a:t>
            </a:fld>
            <a:endParaRPr lang="zh-TW" altLang="en-US"/>
          </a:p>
        </p:txBody>
      </p:sp>
    </p:spTree>
    <p:extLst>
      <p:ext uri="{BB962C8B-B14F-4D97-AF65-F5344CB8AC3E}">
        <p14:creationId xmlns:p14="http://schemas.microsoft.com/office/powerpoint/2010/main" val="2072216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addition to the stepped field distribution design, here we review an I2E (impact-ionization-engineered multiplication) structure, which uses the avalanche layer to be cut into several layers and regulates the energy gap of each layer. this type of APD,</a:t>
            </a:r>
            <a:r>
              <a:rPr lang="en-US" altLang="zh-TW" baseline="0" dirty="0" smtClean="0"/>
              <a:t> breakdown occur only material which has small bandgap rather then the entire m-layer </a:t>
            </a:r>
            <a:r>
              <a:rPr lang="en-US" altLang="zh-TW" dirty="0" smtClean="0"/>
              <a:t>Let the avalanche layer form a graded bandgap structure, and in such a structure, we can control the breakdown to only occur in materials with narrow energy gaps instead of breakdown</a:t>
            </a:r>
            <a:r>
              <a:rPr lang="en-US" altLang="zh-TW" baseline="0" dirty="0" smtClean="0"/>
              <a:t> in</a:t>
            </a:r>
            <a:r>
              <a:rPr lang="en-US" altLang="zh-TW" dirty="0" smtClean="0"/>
              <a:t> the entire M layer, Excess noise can be reduced as holes move into regions with higher and higher bandgap material, but it also degrades Gain-bandwidth product and the use of narrow-gap materials will also increase the dark current. In view of the above shortcomings, we hope to obtain a stepped electric field by adjusting the dopant concentration of the electric field control layer, and then control the area where the avalanche</a:t>
            </a:r>
            <a:r>
              <a:rPr lang="en-US" altLang="zh-TW" baseline="0" dirty="0" smtClean="0"/>
              <a:t> </a:t>
            </a:r>
            <a:r>
              <a:rPr lang="en-US" altLang="zh-TW" dirty="0" smtClean="0"/>
              <a:t>occurs</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39</a:t>
            </a:fld>
            <a:endParaRPr lang="zh-TW" altLang="en-US"/>
          </a:p>
        </p:txBody>
      </p:sp>
    </p:spTree>
    <p:extLst>
      <p:ext uri="{BB962C8B-B14F-4D97-AF65-F5344CB8AC3E}">
        <p14:creationId xmlns:p14="http://schemas.microsoft.com/office/powerpoint/2010/main" val="1799345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40</a:t>
            </a:fld>
            <a:endParaRPr lang="en-US" altLang="zh-TW" sz="1200" b="0" dirty="0" smtClean="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286000" y="514350"/>
            <a:ext cx="4572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itchFamily="34" charset="0"/>
              </a:rPr>
              <a:t>接下來展示我們結構的設計，</a:t>
            </a:r>
            <a:endParaRPr lang="zh-TW" altLang="zh-TW" dirty="0" smtClean="0">
              <a:latin typeface="Arial" pitchFamily="34" charset="0"/>
            </a:endParaRPr>
          </a:p>
        </p:txBody>
      </p:sp>
    </p:spTree>
    <p:extLst>
      <p:ext uri="{BB962C8B-B14F-4D97-AF65-F5344CB8AC3E}">
        <p14:creationId xmlns:p14="http://schemas.microsoft.com/office/powerpoint/2010/main" val="3285406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這裡簡單的描述被動式光纖網路的進程</a:t>
            </a:r>
            <a:endParaRPr lang="en-US" altLang="zh-TW" dirty="0" smtClean="0"/>
          </a:p>
          <a:p>
            <a:r>
              <a:rPr lang="en-US" altLang="zh-TW" dirty="0" smtClean="0"/>
              <a:t>1.</a:t>
            </a:r>
            <a:r>
              <a:rPr lang="zh-TW" altLang="zh-CN" dirty="0" smtClean="0"/>
              <a:t>從G-PON到10G-PON的過渡大約花了10年的時間。</a:t>
            </a:r>
            <a:endParaRPr lang="en-US" altLang="zh-TW" dirty="0" smtClean="0"/>
          </a:p>
          <a:p>
            <a:endParaRPr lang="en-US" altLang="zh-TW" dirty="0" smtClean="0"/>
          </a:p>
          <a:p>
            <a:r>
              <a:rPr lang="en-US" altLang="zh-TW" dirty="0" smtClean="0"/>
              <a:t>2.</a:t>
            </a:r>
            <a:r>
              <a:rPr lang="zh-TW" altLang="zh-CN" dirty="0" smtClean="0"/>
              <a:t>50G-PON市場將於2030年左右開始起飛</a:t>
            </a:r>
            <a:endParaRPr lang="en-US" altLang="zh-TW" dirty="0" smtClean="0"/>
          </a:p>
          <a:p>
            <a:endParaRPr lang="en-US" altLang="zh-TW" dirty="0" smtClean="0"/>
          </a:p>
          <a:p>
            <a:r>
              <a:rPr lang="en-US" altLang="zh-TW" dirty="0" smtClean="0"/>
              <a:t>3.</a:t>
            </a:r>
            <a:r>
              <a:rPr lang="zh-TW" altLang="zh-CN" dirty="0" smtClean="0"/>
              <a:t>對低成本、緊湊尺寸封裝的需求</a:t>
            </a:r>
            <a:endParaRPr lang="en-US" altLang="zh-TW" dirty="0" smtClean="0"/>
          </a:p>
          <a:p>
            <a:r>
              <a:rPr lang="zh-TW" altLang="zh-CN" sz="1200" kern="1200" dirty="0" smtClean="0">
                <a:solidFill>
                  <a:schemeClr val="tx1"/>
                </a:solidFill>
                <a:effectLst/>
                <a:latin typeface="+mn-lt"/>
                <a:ea typeface="+mn-ea"/>
                <a:cs typeface="+mn-cs"/>
              </a:rPr>
              <a:t>商業</a:t>
            </a:r>
            <a:r>
              <a:rPr lang="en-US" altLang="zh-CN" sz="1200" kern="1200" dirty="0" smtClean="0">
                <a:solidFill>
                  <a:schemeClr val="tx1"/>
                </a:solidFill>
                <a:effectLst/>
                <a:latin typeface="+mn-lt"/>
                <a:ea typeface="+mn-ea"/>
                <a:cs typeface="+mn-cs"/>
              </a:rPr>
              <a:t>PON</a:t>
            </a:r>
            <a:r>
              <a:rPr lang="zh-TW" altLang="zh-CN" sz="1200" kern="1200" dirty="0" smtClean="0">
                <a:solidFill>
                  <a:schemeClr val="tx1"/>
                </a:solidFill>
                <a:effectLst/>
                <a:latin typeface="+mn-lt"/>
                <a:ea typeface="+mn-ea"/>
                <a:cs typeface="+mn-cs"/>
              </a:rPr>
              <a:t>技術經歷了三代發展，其中千兆位</a:t>
            </a:r>
            <a:r>
              <a:rPr lang="en-US" altLang="zh-CN" sz="1200" kern="1200" dirty="0" smtClean="0">
                <a:solidFill>
                  <a:schemeClr val="tx1"/>
                </a:solidFill>
                <a:effectLst/>
                <a:latin typeface="+mn-lt"/>
                <a:ea typeface="+mn-ea"/>
                <a:cs typeface="+mn-cs"/>
              </a:rPr>
              <a:t>PON</a:t>
            </a:r>
            <a:r>
              <a:rPr lang="zh-TW"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GPON</a:t>
            </a:r>
            <a:r>
              <a:rPr lang="zh-TW" altLang="zh-CN" sz="1200" kern="1200" dirty="0" smtClean="0">
                <a:solidFill>
                  <a:schemeClr val="tx1"/>
                </a:solidFill>
                <a:effectLst/>
                <a:latin typeface="+mn-lt"/>
                <a:ea typeface="+mn-ea"/>
                <a:cs typeface="+mn-cs"/>
              </a:rPr>
              <a:t>）和以太網</a:t>
            </a:r>
            <a:r>
              <a:rPr lang="en-US" altLang="zh-CN" sz="1200" kern="1200" dirty="0" smtClean="0">
                <a:solidFill>
                  <a:schemeClr val="tx1"/>
                </a:solidFill>
                <a:effectLst/>
                <a:latin typeface="+mn-lt"/>
                <a:ea typeface="+mn-ea"/>
                <a:cs typeface="+mn-cs"/>
              </a:rPr>
              <a:t>PON</a:t>
            </a:r>
            <a:r>
              <a:rPr lang="zh-TW"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EPON</a:t>
            </a:r>
            <a:r>
              <a:rPr lang="zh-TW" altLang="zh-CN" sz="1200" kern="1200" dirty="0" smtClean="0">
                <a:solidFill>
                  <a:schemeClr val="tx1"/>
                </a:solidFill>
                <a:effectLst/>
                <a:latin typeface="+mn-lt"/>
                <a:ea typeface="+mn-ea"/>
                <a:cs typeface="+mn-cs"/>
              </a:rPr>
              <a:t>）是最廣泛部署的</a:t>
            </a:r>
            <a:endParaRPr lang="en-US" altLang="zh-TW" dirty="0" smtClean="0"/>
          </a:p>
          <a:p>
            <a:r>
              <a:rPr lang="en-US" altLang="zh-TW" dirty="0" smtClean="0"/>
              <a:t>GPON</a:t>
            </a:r>
            <a:r>
              <a:rPr lang="zh-TW" altLang="zh-CN" dirty="0" smtClean="0"/>
              <a:t>下行速率高達 2.5 Gbps，上行速率高達 1.25 Gbps</a:t>
            </a:r>
            <a:endParaRPr lang="en-US" altLang="zh-TW" dirty="0" smtClean="0"/>
          </a:p>
          <a:p>
            <a:r>
              <a:rPr lang="zh-TW" altLang="zh-CN" sz="1200" kern="1200" dirty="0" smtClean="0">
                <a:solidFill>
                  <a:schemeClr val="tx1"/>
                </a:solidFill>
                <a:effectLst/>
                <a:latin typeface="+mn-lt"/>
                <a:ea typeface="+mn-ea"/>
                <a:cs typeface="+mn-cs"/>
              </a:rPr>
              <a:t>目前，</a:t>
            </a:r>
            <a:r>
              <a:rPr lang="en-US" altLang="zh-CN" sz="1200" kern="1200" dirty="0" smtClean="0">
                <a:solidFill>
                  <a:schemeClr val="tx1"/>
                </a:solidFill>
                <a:effectLst/>
                <a:latin typeface="+mn-lt"/>
                <a:ea typeface="+mn-ea"/>
                <a:cs typeface="+mn-cs"/>
              </a:rPr>
              <a:t>10G-EPON</a:t>
            </a:r>
            <a:r>
              <a:rPr lang="zh-TW"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XG(S)-PON</a:t>
            </a:r>
            <a:r>
              <a:rPr lang="zh-TW" altLang="zh-CN" sz="1200" kern="1200" dirty="0" smtClean="0">
                <a:solidFill>
                  <a:schemeClr val="tx1"/>
                </a:solidFill>
                <a:effectLst/>
                <a:latin typeface="+mn-lt"/>
                <a:ea typeface="+mn-ea"/>
                <a:cs typeface="+mn-cs"/>
              </a:rPr>
              <a:t>已經達到成熟階段，準備進行大規模商業應用。</a:t>
            </a:r>
            <a:endParaRPr lang="en-US" altLang="zh-TW" sz="1200" kern="1200" dirty="0" smtClean="0">
              <a:solidFill>
                <a:schemeClr val="tx1"/>
              </a:solidFill>
              <a:effectLst/>
              <a:latin typeface="+mn-lt"/>
              <a:ea typeface="+mn-ea"/>
              <a:cs typeface="+mn-cs"/>
            </a:endParaRPr>
          </a:p>
          <a:p>
            <a:r>
              <a:rPr lang="zh-TW" altLang="zh-CN" dirty="0" smtClean="0"/>
              <a:t>下行速率高達 10 Gbps，上行速率高達 2.5 Gbps</a:t>
            </a:r>
            <a:endParaRPr lang="en-US" altLang="zh-TW" dirty="0" smtClean="0"/>
          </a:p>
          <a:p>
            <a:r>
              <a:rPr lang="zh-TW" altLang="zh-CN" dirty="0" smtClean="0"/>
              <a:t>與前幾代產品相比，例如 GPON（千兆位元 PON）或 XG-PON（10 千兆位元 PON），提供更高的資料速率和更大的容量。</a:t>
            </a:r>
            <a:endParaRPr lang="en-US" altLang="zh-TW" dirty="0" smtClean="0"/>
          </a:p>
          <a:p>
            <a:r>
              <a:rPr lang="zh-TW" altLang="zh-CN" sz="1200" kern="1200" dirty="0" smtClean="0">
                <a:solidFill>
                  <a:schemeClr val="tx1"/>
                </a:solidFill>
                <a:effectLst/>
                <a:latin typeface="+mn-lt"/>
                <a:ea typeface="+mn-ea"/>
                <a:cs typeface="+mn-cs"/>
              </a:rPr>
              <a:t>隨著存取頻寬需求的不断增加，持續努力提高存取網路容量是必要的。在未来的</a:t>
            </a:r>
            <a:r>
              <a:rPr lang="en-US" altLang="zh-CN" sz="1200" kern="1200" dirty="0" smtClean="0">
                <a:solidFill>
                  <a:schemeClr val="tx1"/>
                </a:solidFill>
                <a:effectLst/>
                <a:latin typeface="+mn-lt"/>
                <a:ea typeface="+mn-ea"/>
                <a:cs typeface="+mn-cs"/>
              </a:rPr>
              <a:t>5-10</a:t>
            </a:r>
            <a:r>
              <a:rPr lang="zh-TW" altLang="zh-CN" sz="1200" kern="1200" dirty="0" smtClean="0">
                <a:solidFill>
                  <a:schemeClr val="tx1"/>
                </a:solidFill>
                <a:effectLst/>
                <a:latin typeface="+mn-lt"/>
                <a:ea typeface="+mn-ea"/>
                <a:cs typeface="+mn-cs"/>
              </a:rPr>
              <a:t>年内，光纖網路的目標是將每個用戶的存取速率提升至</a:t>
            </a:r>
            <a:r>
              <a:rPr lang="en-US" altLang="zh-CN" sz="1200" kern="1200" dirty="0" smtClean="0">
                <a:solidFill>
                  <a:schemeClr val="tx1"/>
                </a:solidFill>
                <a:effectLst/>
                <a:latin typeface="+mn-lt"/>
                <a:ea typeface="+mn-ea"/>
                <a:cs typeface="+mn-cs"/>
              </a:rPr>
              <a:t>50 </a:t>
            </a:r>
            <a:r>
              <a:rPr lang="en-US" altLang="zh-CN" sz="1200" kern="1200" dirty="0" err="1" smtClean="0">
                <a:solidFill>
                  <a:schemeClr val="tx1"/>
                </a:solidFill>
                <a:effectLst/>
                <a:latin typeface="+mn-lt"/>
                <a:ea typeface="+mn-ea"/>
                <a:cs typeface="+mn-cs"/>
              </a:rPr>
              <a:t>Gbps</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a:t>
            </a:fld>
            <a:endParaRPr lang="zh-TW" altLang="en-US"/>
          </a:p>
        </p:txBody>
      </p:sp>
    </p:spTree>
    <p:extLst>
      <p:ext uri="{BB962C8B-B14F-4D97-AF65-F5344CB8AC3E}">
        <p14:creationId xmlns:p14="http://schemas.microsoft.com/office/powerpoint/2010/main" val="1642633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這些是裝置 A 和裝置 B 的 IV 測量結果，檯面尺寸直徑分別為 20、22 和 24 μm。</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42</a:t>
            </a:fld>
            <a:endParaRPr lang="zh-TW" altLang="en-US"/>
          </a:p>
        </p:txBody>
      </p:sp>
    </p:spTree>
    <p:extLst>
      <p:ext uri="{BB962C8B-B14F-4D97-AF65-F5344CB8AC3E}">
        <p14:creationId xmlns:p14="http://schemas.microsoft.com/office/powerpoint/2010/main" val="960050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與裝置 B 相比，裝置 A 的 M 層更厚。</a:t>
            </a:r>
            <a:endParaRPr lang="en-US" altLang="zh-TW" dirty="0" smtClean="0"/>
          </a:p>
          <a:p>
            <a:endParaRPr lang="en-US" altLang="zh-CN" dirty="0" smtClean="0"/>
          </a:p>
          <a:p>
            <a:r>
              <a:rPr lang="zh-TW" altLang="zh-CN" dirty="0" smtClean="0"/>
              <a:t>以直徑24μm的檯面為例。</a:t>
            </a:r>
            <a:endParaRPr lang="en-US" altLang="zh-TW" dirty="0" smtClean="0"/>
          </a:p>
          <a:p>
            <a:endParaRPr lang="en-US" altLang="zh-CN" dirty="0" smtClean="0"/>
          </a:p>
          <a:p>
            <a:r>
              <a:rPr lang="zh-TW" altLang="zh-CN" dirty="0" smtClean="0"/>
              <a:t>很明顯，裝置 A 在響應率和暗電流性能方面均優於裝置 B。</a:t>
            </a:r>
            <a:endParaRPr lang="en-US" altLang="zh-TW" dirty="0" smtClean="0"/>
          </a:p>
          <a:p>
            <a:endParaRPr lang="en-US" altLang="zh-CN" dirty="0" smtClean="0"/>
          </a:p>
          <a:p>
            <a:r>
              <a:rPr lang="zh-TW" altLang="zh-CN" dirty="0" smtClean="0"/>
              <a:t>從圖中可以明顯看出，M層的厚度顯著影響APD的性能，影響響應率和暗電流。</a:t>
            </a:r>
            <a:endParaRPr lang="en-US" altLang="zh-TW" dirty="0" smtClean="0"/>
          </a:p>
          <a:p>
            <a:endParaRPr lang="en-US" altLang="zh-CN" dirty="0" smtClean="0"/>
          </a:p>
          <a:p>
            <a:r>
              <a:rPr lang="zh-TW" altLang="zh-CN" dirty="0" smtClean="0"/>
              <a:t>由此可見，即使為了頻寬而減薄M層，也會犧牲響應率（增益）。</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43</a:t>
            </a:fld>
            <a:endParaRPr lang="zh-TW" altLang="en-US"/>
          </a:p>
        </p:txBody>
      </p:sp>
    </p:spTree>
    <p:extLst>
      <p:ext uri="{BB962C8B-B14F-4D97-AF65-F5344CB8AC3E}">
        <p14:creationId xmlns:p14="http://schemas.microsoft.com/office/powerpoint/2010/main" val="2031657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有Device A和Device B在低光功率（0.01 mW）下所有尺寸的測量結果</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44</a:t>
            </a:fld>
            <a:endParaRPr lang="zh-TW" altLang="en-US"/>
          </a:p>
        </p:txBody>
      </p:sp>
    </p:spTree>
    <p:extLst>
      <p:ext uri="{BB962C8B-B14F-4D97-AF65-F5344CB8AC3E}">
        <p14:creationId xmlns:p14="http://schemas.microsoft.com/office/powerpoint/2010/main" val="4189173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在高偏壓和低偏壓下，頻寬由不同因素決定。</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45</a:t>
            </a:fld>
            <a:endParaRPr lang="zh-TW" altLang="en-US"/>
          </a:p>
        </p:txBody>
      </p:sp>
    </p:spTree>
    <p:extLst>
      <p:ext uri="{BB962C8B-B14F-4D97-AF65-F5344CB8AC3E}">
        <p14:creationId xmlns:p14="http://schemas.microsoft.com/office/powerpoint/2010/main" val="4143258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裝置 A 稍快的性能可歸因於其較厚的耗盡層和較寬的 RC 限制頻寬。</a:t>
            </a:r>
            <a:endParaRPr lang="en-US" altLang="zh-TW" dirty="0" smtClean="0"/>
          </a:p>
          <a:p>
            <a:endParaRPr lang="en-US" altLang="zh-TW" dirty="0" smtClean="0"/>
          </a:p>
          <a:p>
            <a:r>
              <a:rPr lang="zh-TW" altLang="zh-CN" dirty="0" smtClean="0"/>
              <a:t>當偏壓達到Vbr時，裝置B中的M層越薄，雪崩延遲時間越短，速度效能越快。</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46</a:t>
            </a:fld>
            <a:endParaRPr lang="zh-TW" altLang="en-US"/>
          </a:p>
        </p:txBody>
      </p:sp>
    </p:spTree>
    <p:extLst>
      <p:ext uri="{BB962C8B-B14F-4D97-AF65-F5344CB8AC3E}">
        <p14:creationId xmlns:p14="http://schemas.microsoft.com/office/powerpoint/2010/main" val="1439072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如前所述，APD的高功率效能也是50G PON的重要參數</a:t>
            </a:r>
            <a:endParaRPr lang="en-US" altLang="zh-TW" dirty="0" smtClean="0"/>
          </a:p>
          <a:p>
            <a:endParaRPr lang="en-US" altLang="zh-TW" dirty="0" smtClean="0"/>
          </a:p>
          <a:p>
            <a:r>
              <a:rPr lang="zh-TW" altLang="zh-CN" dirty="0" smtClean="0"/>
              <a:t>這些是設備 A 在高功率 (1mW) 下測得的頻寬結果。</a:t>
            </a:r>
            <a:endParaRPr lang="en-US" altLang="zh-TW" dirty="0" smtClean="0"/>
          </a:p>
          <a:p>
            <a:endParaRPr lang="en-US" altLang="zh-TW" dirty="0" smtClean="0"/>
          </a:p>
          <a:p>
            <a:r>
              <a:rPr lang="zh-TW" altLang="zh-CN" dirty="0" smtClean="0"/>
              <a:t>可以看出，主動檯面直徑為20、22和24μm的裝置A可以在超過40GHz的情況下保持最大3dB頻寬。</a:t>
            </a:r>
            <a:endParaRPr lang="en-US" altLang="zh-TW" dirty="0" smtClean="0"/>
          </a:p>
          <a:p>
            <a:endParaRPr lang="en-US" altLang="zh-TW" dirty="0" smtClean="0"/>
          </a:p>
          <a:p>
            <a:r>
              <a:rPr lang="zh-TW" altLang="zh-CN" dirty="0" smtClean="0"/>
              <a:t>這種一致的高速性能展示了我們的新型APD結構在各種光功率條件下良好的線性度和出色的高功率性能。</a:t>
            </a:r>
            <a:endParaRPr lang="en-US" altLang="zh-TW" dirty="0" smtClean="0"/>
          </a:p>
          <a:p>
            <a:endParaRPr lang="en-US" altLang="zh-CN" dirty="0" smtClean="0"/>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47</a:t>
            </a:fld>
            <a:endParaRPr lang="zh-TW" altLang="en-US"/>
          </a:p>
        </p:txBody>
      </p:sp>
    </p:spTree>
    <p:extLst>
      <p:ext uri="{BB962C8B-B14F-4D97-AF65-F5344CB8AC3E}">
        <p14:creationId xmlns:p14="http://schemas.microsoft.com/office/powerpoint/2010/main" val="2368518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在傳統高速III-V APD中，主動將級聯M層的厚度減少至50 nm。</a:t>
            </a:r>
            <a:endParaRPr lang="en-US" altLang="zh-TW" dirty="0" smtClean="0"/>
          </a:p>
          <a:p>
            <a:endParaRPr lang="en-US" altLang="zh-CN" dirty="0" smtClean="0"/>
          </a:p>
          <a:p>
            <a:r>
              <a:rPr lang="zh-TW" altLang="zh-CN" dirty="0" smtClean="0"/>
              <a:t>我們可以從根本上放寬 GBP 限制，同時保持可接受的低暗電流 (&lt; 1 μA)</a:t>
            </a:r>
            <a:endParaRPr lang="en-US" altLang="zh-TW" dirty="0" smtClean="0"/>
          </a:p>
          <a:p>
            <a:endParaRPr lang="en-US" altLang="zh-CN" dirty="0" smtClean="0"/>
          </a:p>
          <a:p>
            <a:r>
              <a:rPr lang="zh-TW" altLang="zh-CN" dirty="0" smtClean="0"/>
              <a:t>使用附加的第一 M 層來提供較低的隧道漏電流。</a:t>
            </a:r>
            <a:endParaRPr lang="en-US" altLang="zh-TW" dirty="0" smtClean="0"/>
          </a:p>
          <a:p>
            <a:endParaRPr lang="en-US" altLang="zh-CN" dirty="0" smtClean="0"/>
          </a:p>
          <a:p>
            <a:r>
              <a:rPr lang="zh-TW" altLang="zh-CN" dirty="0" smtClean="0"/>
              <a:t>而非直接減少傳統APD結構中單一M層的厚度。</a:t>
            </a:r>
            <a:endParaRPr lang="en-US" altLang="zh-TW" dirty="0" smtClean="0"/>
          </a:p>
          <a:p>
            <a:endParaRPr lang="en-US" altLang="zh-CN" dirty="0" smtClean="0"/>
          </a:p>
          <a:p>
            <a:r>
              <a:rPr lang="zh-TW" altLang="zh-CN" dirty="0" smtClean="0"/>
              <a:t>最高電場局部化出現在薄的第二M層中，縮短了雪崩延遲時間。</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48</a:t>
            </a:fld>
            <a:endParaRPr lang="zh-TW" altLang="en-US"/>
          </a:p>
        </p:txBody>
      </p:sp>
    </p:spTree>
    <p:extLst>
      <p:ext uri="{BB962C8B-B14F-4D97-AF65-F5344CB8AC3E}">
        <p14:creationId xmlns:p14="http://schemas.microsoft.com/office/powerpoint/2010/main" val="3956334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Si-Ge APD 的雪崩倍增層以前為 40 nm。</a:t>
            </a:r>
            <a:endParaRPr lang="en-US" altLang="zh-TW" dirty="0" smtClean="0"/>
          </a:p>
          <a:p>
            <a:endParaRPr lang="en-US" altLang="zh-CN" dirty="0" smtClean="0"/>
          </a:p>
          <a:p>
            <a:endParaRPr lang="en-US" altLang="zh-CN" dirty="0" smtClean="0"/>
          </a:p>
          <a:p>
            <a:r>
              <a:rPr lang="zh-TW" altLang="zh-CN" dirty="0" smtClean="0"/>
              <a:t>結果表明，我們的設計在 GBP 性能方面優於 Si-Ge APD</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49</a:t>
            </a:fld>
            <a:endParaRPr lang="zh-TW" altLang="en-US"/>
          </a:p>
        </p:txBody>
      </p:sp>
    </p:spTree>
    <p:extLst>
      <p:ext uri="{BB962C8B-B14F-4D97-AF65-F5344CB8AC3E}">
        <p14:creationId xmlns:p14="http://schemas.microsoft.com/office/powerpoint/2010/main" val="3606886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裝置 A 的光產生 RF 輸出飽和功率，使用外差裝置在 45 GHz 頻率下測量。</a:t>
            </a:r>
            <a:endParaRPr lang="en-US" altLang="zh-TW" dirty="0" smtClean="0"/>
          </a:p>
          <a:p>
            <a:endParaRPr lang="en-US" altLang="zh-CN" dirty="0" smtClean="0">
              <a:effectLst/>
            </a:endParaRPr>
          </a:p>
          <a:p>
            <a:r>
              <a:rPr lang="zh-TW" altLang="zh-CN" dirty="0" smtClean="0"/>
              <a:t>所有三個裝置都表現出幾乎相同的飽和光電流值（約 12 mA），在約 0.95 Vbr 的偏壓下實現最大輸出毫米波功率。</a:t>
            </a:r>
            <a:r>
              <a:rPr lang="en-US" altLang="zh-CN" dirty="0" smtClean="0">
                <a:effectLst/>
              </a:rPr>
              <a:t/>
            </a:r>
            <a:br>
              <a:rPr lang="en-US" altLang="zh-CN" dirty="0" smtClean="0">
                <a:effectLst/>
              </a:rPr>
            </a:b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50</a:t>
            </a:fld>
            <a:endParaRPr lang="zh-TW" altLang="en-US"/>
          </a:p>
        </p:txBody>
      </p:sp>
    </p:spTree>
    <p:extLst>
      <p:ext uri="{BB962C8B-B14F-4D97-AF65-F5344CB8AC3E}">
        <p14:creationId xmlns:p14="http://schemas.microsoft.com/office/powerpoint/2010/main" val="1400338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51</a:t>
            </a:fld>
            <a:endParaRPr lang="en-US" altLang="zh-TW" sz="1200" b="0" dirty="0" smtClean="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286000" y="514350"/>
            <a:ext cx="4572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itchFamily="34" charset="0"/>
              </a:rPr>
              <a:t>接下來展示我們結構的設計，</a:t>
            </a:r>
            <a:endParaRPr lang="zh-TW" altLang="zh-TW" dirty="0" smtClean="0">
              <a:latin typeface="Arial" pitchFamily="34" charset="0"/>
            </a:endParaRPr>
          </a:p>
        </p:txBody>
      </p:sp>
    </p:spTree>
    <p:extLst>
      <p:ext uri="{BB962C8B-B14F-4D97-AF65-F5344CB8AC3E}">
        <p14:creationId xmlns:p14="http://schemas.microsoft.com/office/powerpoint/2010/main" val="17347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dirty="0" smtClean="0">
              <a:solidFill>
                <a:schemeClr val="accent1">
                  <a:lumMod val="75000"/>
                </a:schemeClr>
              </a:solidFill>
            </a:endParaRPr>
          </a:p>
          <a:p>
            <a:r>
              <a:rPr lang="zh-TW" altLang="zh-CN" sz="1200" kern="1200" dirty="0" smtClean="0">
                <a:solidFill>
                  <a:schemeClr val="tx1"/>
                </a:solidFill>
                <a:effectLst/>
                <a:latin typeface="+mn-lt"/>
                <a:ea typeface="+mn-ea"/>
                <a:cs typeface="+mn-cs"/>
              </a:rPr>
              <a:t>光纖網路是一種通過光纖進行資料傳輸的通訊網路</a:t>
            </a:r>
            <a:r>
              <a:rPr lang="zh-TW" altLang="en-US" sz="120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在</a:t>
            </a:r>
            <a:r>
              <a:rPr lang="zh-TW" altLang="en-US" sz="1200" kern="1200" dirty="0" smtClean="0">
                <a:solidFill>
                  <a:schemeClr val="tx1"/>
                </a:solidFill>
                <a:effectLst/>
                <a:latin typeface="+mn-lt"/>
                <a:ea typeface="+mn-ea"/>
                <a:cs typeface="+mn-cs"/>
              </a:rPr>
              <a:t>當今</a:t>
            </a:r>
            <a:r>
              <a:rPr lang="zh-TW" altLang="zh-CN" sz="1200" kern="1200" dirty="0" smtClean="0">
                <a:solidFill>
                  <a:schemeClr val="tx1"/>
                </a:solidFill>
                <a:effectLst/>
                <a:latin typeface="+mn-lt"/>
                <a:ea typeface="+mn-ea"/>
                <a:cs typeface="+mn-cs"/>
              </a:rPr>
              <a:t>，通訊系統被要求不斷增加其資料的傳輸量</a:t>
            </a:r>
            <a:r>
              <a:rPr lang="zh-TW" altLang="en-US" sz="1200" kern="1200" dirty="0" smtClean="0">
                <a:solidFill>
                  <a:schemeClr val="tx1"/>
                </a:solidFill>
                <a:effectLst/>
                <a:latin typeface="+mn-lt"/>
                <a:ea typeface="+mn-ea"/>
                <a:cs typeface="+mn-cs"/>
              </a:rPr>
              <a:t>還有</a:t>
            </a:r>
            <a:r>
              <a:rPr lang="zh-TW" altLang="zh-CN" sz="1200" kern="1200" dirty="0" smtClean="0">
                <a:solidFill>
                  <a:schemeClr val="tx1"/>
                </a:solidFill>
                <a:effectLst/>
                <a:latin typeface="+mn-lt"/>
                <a:ea typeface="+mn-ea"/>
                <a:cs typeface="+mn-cs"/>
              </a:rPr>
              <a:t>高速</a:t>
            </a:r>
            <a:r>
              <a:rPr lang="zh-TW" altLang="en-US" sz="1200" kern="1200" dirty="0" smtClean="0">
                <a:solidFill>
                  <a:schemeClr val="tx1"/>
                </a:solidFill>
                <a:effectLst/>
                <a:latin typeface="+mn-lt"/>
                <a:ea typeface="+mn-ea"/>
                <a:cs typeface="+mn-cs"/>
              </a:rPr>
              <a:t>與</a:t>
            </a:r>
            <a:r>
              <a:rPr lang="zh-TW" altLang="zh-CN" sz="1200" kern="1200" dirty="0" smtClean="0">
                <a:solidFill>
                  <a:schemeClr val="tx1"/>
                </a:solidFill>
                <a:effectLst/>
                <a:latin typeface="+mn-lt"/>
                <a:ea typeface="+mn-ea"/>
                <a:cs typeface="+mn-cs"/>
              </a:rPr>
              <a:t>穩定</a:t>
            </a:r>
            <a:r>
              <a:rPr lang="zh-TW" altLang="en-US" sz="120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在這樣的背景下，</a:t>
            </a:r>
            <a:r>
              <a:rPr lang="en-US" altLang="zh-CN" sz="1200" kern="1200" dirty="0" smtClean="0">
                <a:solidFill>
                  <a:schemeClr val="tx1"/>
                </a:solidFill>
                <a:effectLst/>
                <a:latin typeface="+mn-lt"/>
                <a:ea typeface="+mn-ea"/>
                <a:cs typeface="+mn-cs"/>
              </a:rPr>
              <a:t>Fiber To The x (</a:t>
            </a:r>
            <a:r>
              <a:rPr lang="en-US" altLang="zh-CN" sz="1200" kern="1200" dirty="0" err="1" smtClean="0">
                <a:solidFill>
                  <a:schemeClr val="tx1"/>
                </a:solidFill>
                <a:effectLst/>
                <a:latin typeface="+mn-lt"/>
                <a:ea typeface="+mn-ea"/>
                <a:cs typeface="+mn-cs"/>
              </a:rPr>
              <a:t>FTTx</a:t>
            </a:r>
            <a:r>
              <a:rPr lang="en-US" altLang="zh-CN" sz="120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這一項應用，成為了解決問題的主要手段</a:t>
            </a:r>
            <a:r>
              <a:rPr lang="zh-TW" altLang="en-US" sz="1200" kern="1200" dirty="0" smtClean="0">
                <a:solidFill>
                  <a:schemeClr val="tx1"/>
                </a:solidFill>
                <a:effectLst/>
                <a:latin typeface="+mn-lt"/>
                <a:ea typeface="+mn-ea"/>
                <a:cs typeface="+mn-cs"/>
              </a:rPr>
              <a:t>，</a:t>
            </a:r>
            <a:r>
              <a:rPr lang="en-US" altLang="zh-CN" sz="1200" kern="1200" dirty="0" err="1" smtClean="0">
                <a:solidFill>
                  <a:schemeClr val="tx1"/>
                </a:solidFill>
                <a:effectLst/>
                <a:latin typeface="+mn-lt"/>
                <a:ea typeface="+mn-ea"/>
                <a:cs typeface="+mn-cs"/>
              </a:rPr>
              <a:t>FTTx</a:t>
            </a:r>
            <a:r>
              <a:rPr lang="zh-TW" altLang="zh-CN" sz="1200" kern="1200" dirty="0" smtClean="0">
                <a:solidFill>
                  <a:schemeClr val="tx1"/>
                </a:solidFill>
                <a:effectLst/>
                <a:latin typeface="+mn-lt"/>
                <a:ea typeface="+mn-ea"/>
                <a:cs typeface="+mn-cs"/>
              </a:rPr>
              <a:t>是一種光纖通訊技術，指的是將光纖擴展至各種不同的用戶端，如家庭（</a:t>
            </a:r>
            <a:r>
              <a:rPr lang="en-US" altLang="zh-CN" sz="1200" kern="1200" dirty="0" smtClean="0">
                <a:solidFill>
                  <a:schemeClr val="tx1"/>
                </a:solidFill>
                <a:effectLst/>
                <a:latin typeface="+mn-lt"/>
                <a:ea typeface="+mn-ea"/>
                <a:cs typeface="+mn-cs"/>
              </a:rPr>
              <a:t>FTTH</a:t>
            </a:r>
            <a:r>
              <a:rPr lang="zh-TW" altLang="zh-CN" sz="1200" kern="1200" dirty="0" smtClean="0">
                <a:solidFill>
                  <a:schemeClr val="tx1"/>
                </a:solidFill>
                <a:effectLst/>
                <a:latin typeface="+mn-lt"/>
                <a:ea typeface="+mn-ea"/>
                <a:cs typeface="+mn-cs"/>
              </a:rPr>
              <a:t>）、建築物（</a:t>
            </a:r>
            <a:r>
              <a:rPr lang="en-US" altLang="zh-CN" sz="1200" kern="1200" dirty="0" smtClean="0">
                <a:solidFill>
                  <a:schemeClr val="tx1"/>
                </a:solidFill>
                <a:effectLst/>
                <a:latin typeface="+mn-lt"/>
                <a:ea typeface="+mn-ea"/>
                <a:cs typeface="+mn-cs"/>
              </a:rPr>
              <a:t>FTTB</a:t>
            </a:r>
            <a:r>
              <a:rPr lang="zh-TW" altLang="zh-CN"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等</a:t>
            </a:r>
            <a:r>
              <a:rPr lang="en-US" altLang="zh-TW"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a:t>
            </a:r>
            <a:r>
              <a:rPr lang="zh-TW" altLang="zh-CN" sz="1200" kern="1200" dirty="0" smtClean="0">
                <a:solidFill>
                  <a:schemeClr val="tx1"/>
                </a:solidFill>
                <a:effectLst/>
                <a:latin typeface="+mn-lt"/>
                <a:ea typeface="+mn-ea"/>
                <a:cs typeface="+mn-cs"/>
              </a:rPr>
              <a:t>而為了實現</a:t>
            </a:r>
            <a:r>
              <a:rPr lang="en-US" altLang="zh-TW" sz="1200" kern="1200" dirty="0" err="1" smtClean="0">
                <a:solidFill>
                  <a:schemeClr val="tx1"/>
                </a:solidFill>
                <a:effectLst/>
                <a:latin typeface="+mn-lt"/>
                <a:ea typeface="+mn-ea"/>
                <a:cs typeface="+mn-cs"/>
              </a:rPr>
              <a:t>FTTx</a:t>
            </a:r>
            <a:r>
              <a:rPr lang="zh-TW" altLang="zh-CN" sz="1200" kern="1200" dirty="0" smtClean="0">
                <a:solidFill>
                  <a:schemeClr val="tx1"/>
                </a:solidFill>
                <a:effectLst/>
                <a:latin typeface="+mn-lt"/>
                <a:ea typeface="+mn-ea"/>
                <a:cs typeface="+mn-cs"/>
              </a:rPr>
              <a:t>這項光纖網路應用被動式光纖網路</a:t>
            </a:r>
            <a:r>
              <a:rPr lang="en-US" altLang="zh-CN" sz="1200" kern="1200" dirty="0" smtClean="0">
                <a:solidFill>
                  <a:schemeClr val="tx1"/>
                </a:solidFill>
                <a:effectLst/>
                <a:latin typeface="+mn-lt"/>
                <a:ea typeface="+mn-ea"/>
                <a:cs typeface="+mn-cs"/>
              </a:rPr>
              <a:t>(Passive Optical Network, PON) </a:t>
            </a:r>
            <a:r>
              <a:rPr lang="zh-TW" altLang="zh-CN" sz="1200" kern="1200" dirty="0" smtClean="0">
                <a:solidFill>
                  <a:schemeClr val="tx1"/>
                </a:solidFill>
                <a:effectLst/>
                <a:latin typeface="+mn-lt"/>
                <a:ea typeface="+mn-ea"/>
                <a:cs typeface="+mn-cs"/>
              </a:rPr>
              <a:t>是目前最新且成本較低的選擇</a:t>
            </a:r>
            <a:r>
              <a:rPr lang="zh-TW" altLang="en-US" sz="1200" kern="1200" dirty="0" smtClean="0">
                <a:solidFill>
                  <a:schemeClr val="tx1"/>
                </a:solidFill>
                <a:effectLst/>
                <a:latin typeface="+mn-lt"/>
                <a:ea typeface="+mn-ea"/>
                <a:cs typeface="+mn-cs"/>
              </a:rPr>
              <a:t>之一</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(1)</a:t>
            </a:r>
            <a:endParaRPr lang="en-US" altLang="zh-TW" sz="1200" dirty="0" smtClean="0">
              <a:solidFill>
                <a:schemeClr val="accent1">
                  <a:lumMod val="75000"/>
                </a:schemeClr>
              </a:solidFill>
            </a:endParaRPr>
          </a:p>
          <a:p>
            <a:r>
              <a:rPr lang="zh-TW" altLang="en-US" sz="1200" dirty="0" smtClean="0">
                <a:solidFill>
                  <a:schemeClr val="accent1">
                    <a:lumMod val="75000"/>
                  </a:schemeClr>
                </a:solidFill>
              </a:rPr>
              <a:t>這是</a:t>
            </a:r>
            <a:r>
              <a:rPr lang="en-US" altLang="zh-TW" sz="1200" dirty="0" smtClean="0">
                <a:solidFill>
                  <a:schemeClr val="accent1">
                    <a:lumMod val="75000"/>
                  </a:schemeClr>
                </a:solidFill>
              </a:rPr>
              <a:t>PON</a:t>
            </a:r>
            <a:r>
              <a:rPr lang="zh-TW" altLang="en-US" sz="1200" dirty="0" smtClean="0">
                <a:solidFill>
                  <a:schemeClr val="accent1">
                    <a:lumMod val="75000"/>
                  </a:schemeClr>
                </a:solidFill>
              </a:rPr>
              <a:t>的主要架構</a:t>
            </a:r>
            <a:endParaRPr lang="en-US" altLang="zh-TW" sz="1200" dirty="0" smtClean="0">
              <a:solidFill>
                <a:schemeClr val="accent1">
                  <a:lumMod val="75000"/>
                </a:schemeClr>
              </a:solidFill>
            </a:endParaRPr>
          </a:p>
          <a:p>
            <a:r>
              <a:rPr lang="en-US" altLang="zh-CN" sz="1200" kern="1200" dirty="0" smtClean="0">
                <a:solidFill>
                  <a:schemeClr val="tx1"/>
                </a:solidFill>
                <a:effectLst/>
                <a:latin typeface="+mn-lt"/>
                <a:ea typeface="+mn-ea"/>
                <a:cs typeface="+mn-cs"/>
              </a:rPr>
              <a:t>OLT</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 </a:t>
            </a:r>
            <a:r>
              <a:rPr lang="en-US" altLang="zh-CN" dirty="0" smtClean="0"/>
              <a:t>Optical Line Terminal</a:t>
            </a:r>
            <a:r>
              <a:rPr lang="en-US" altLang="zh-TW" dirty="0" smtClean="0"/>
              <a:t>)</a:t>
            </a:r>
            <a:r>
              <a:rPr lang="zh-TW" altLang="en-US" dirty="0" smtClean="0"/>
              <a:t> </a:t>
            </a:r>
            <a:r>
              <a:rPr lang="zh-TW" altLang="zh-CN" sz="1200" kern="1200" dirty="0" smtClean="0">
                <a:solidFill>
                  <a:schemeClr val="tx1"/>
                </a:solidFill>
                <a:effectLst/>
                <a:latin typeface="+mn-lt"/>
                <a:ea typeface="+mn-ea"/>
                <a:cs typeface="+mn-cs"/>
              </a:rPr>
              <a:t>光纖線路終端</a:t>
            </a:r>
            <a:r>
              <a:rPr lang="zh-TW" altLang="en-US" sz="1200" kern="1200" dirty="0" smtClean="0">
                <a:solidFill>
                  <a:schemeClr val="tx1"/>
                </a:solidFill>
                <a:effectLst/>
                <a:latin typeface="+mn-lt"/>
                <a:ea typeface="+mn-ea"/>
                <a:cs typeface="+mn-cs"/>
              </a:rPr>
              <a:t> </a:t>
            </a:r>
            <a:r>
              <a:rPr lang="zh-TW" altLang="zh-CN" sz="1200" kern="1200" dirty="0" smtClean="0">
                <a:solidFill>
                  <a:schemeClr val="tx1"/>
                </a:solidFill>
                <a:effectLst/>
                <a:latin typeface="+mn-lt"/>
                <a:ea typeface="+mn-ea"/>
                <a:cs typeface="+mn-cs"/>
              </a:rPr>
              <a:t>位於服務提供商的總部，負責控制整個光分配網絡（</a:t>
            </a:r>
            <a:r>
              <a:rPr lang="en-US" altLang="zh-CN" sz="1200" kern="1200" dirty="0" smtClean="0">
                <a:solidFill>
                  <a:schemeClr val="tx1"/>
                </a:solidFill>
                <a:effectLst/>
                <a:latin typeface="+mn-lt"/>
                <a:ea typeface="+mn-ea"/>
                <a:cs typeface="+mn-cs"/>
              </a:rPr>
              <a:t>ODN</a:t>
            </a:r>
            <a:r>
              <a:rPr lang="zh-TW" altLang="zh-CN" sz="1200" kern="1200" dirty="0" smtClean="0">
                <a:solidFill>
                  <a:schemeClr val="tx1"/>
                </a:solidFill>
                <a:effectLst/>
                <a:latin typeface="+mn-lt"/>
                <a:ea typeface="+mn-ea"/>
                <a:cs typeface="+mn-cs"/>
              </a:rPr>
              <a:t>）中的數據流</a:t>
            </a:r>
            <a:endParaRPr lang="en-US" altLang="zh-TW" sz="1200" kern="1200" dirty="0" smtClean="0">
              <a:solidFill>
                <a:schemeClr val="tx1"/>
              </a:solidFill>
              <a:effectLst/>
              <a:latin typeface="+mn-lt"/>
              <a:ea typeface="+mn-ea"/>
              <a:cs typeface="+mn-cs"/>
            </a:endParaRPr>
          </a:p>
          <a:p>
            <a:r>
              <a:rPr lang="en-US" altLang="zh-CN" dirty="0" smtClean="0"/>
              <a:t>ODN</a:t>
            </a:r>
            <a:r>
              <a:rPr lang="zh-TW" altLang="en-US" dirty="0" smtClean="0"/>
              <a:t> </a:t>
            </a:r>
            <a:r>
              <a:rPr lang="en-US" altLang="zh-TW" dirty="0" smtClean="0"/>
              <a:t>(</a:t>
            </a:r>
            <a:r>
              <a:rPr lang="en-US" altLang="zh-CN" dirty="0" smtClean="0"/>
              <a:t>Optical Distribution Network)</a:t>
            </a:r>
            <a:r>
              <a:rPr lang="en-US" altLang="zh-TW" dirty="0" smtClean="0"/>
              <a:t>:</a:t>
            </a:r>
            <a:r>
              <a:rPr lang="zh-TW" altLang="zh-CN" sz="1200" kern="1200" dirty="0" smtClean="0">
                <a:solidFill>
                  <a:schemeClr val="tx1"/>
                </a:solidFill>
                <a:effectLst/>
                <a:latin typeface="+mn-lt"/>
                <a:ea typeface="+mn-ea"/>
                <a:cs typeface="+mn-cs"/>
              </a:rPr>
              <a:t>光分配網絡</a:t>
            </a:r>
            <a:r>
              <a:rPr lang="zh-TW" altLang="en-US" sz="1200" kern="1200" dirty="0" smtClean="0">
                <a:solidFill>
                  <a:schemeClr val="tx1"/>
                </a:solidFill>
                <a:effectLst/>
                <a:latin typeface="+mn-lt"/>
                <a:ea typeface="+mn-ea"/>
                <a:cs typeface="+mn-cs"/>
              </a:rPr>
              <a:t> 負責將</a:t>
            </a:r>
            <a:r>
              <a:rPr lang="zh-TW" altLang="zh-CN" sz="1200" kern="1200" dirty="0" smtClean="0">
                <a:solidFill>
                  <a:schemeClr val="tx1"/>
                </a:solidFill>
                <a:effectLst/>
                <a:latin typeface="+mn-lt"/>
                <a:ea typeface="+mn-ea"/>
                <a:cs typeface="+mn-cs"/>
              </a:rPr>
              <a:t>光纖</a:t>
            </a:r>
            <a:r>
              <a:rPr lang="zh-TW" altLang="en-US" sz="1200" kern="1200" dirty="0" smtClean="0">
                <a:solidFill>
                  <a:schemeClr val="tx1"/>
                </a:solidFill>
                <a:effectLst/>
                <a:latin typeface="+mn-lt"/>
                <a:ea typeface="+mn-ea"/>
                <a:cs typeface="+mn-cs"/>
              </a:rPr>
              <a:t>由</a:t>
            </a:r>
            <a:r>
              <a:rPr lang="en-US" altLang="zh-CN" sz="1200" kern="1200" dirty="0" smtClean="0">
                <a:solidFill>
                  <a:schemeClr val="tx1"/>
                </a:solidFill>
                <a:effectLst/>
                <a:latin typeface="+mn-lt"/>
                <a:ea typeface="+mn-ea"/>
                <a:cs typeface="+mn-cs"/>
              </a:rPr>
              <a:t>OLT</a:t>
            </a:r>
            <a:r>
              <a:rPr lang="zh-TW" altLang="zh-CN" sz="1200" kern="1200" dirty="0" smtClean="0">
                <a:solidFill>
                  <a:schemeClr val="tx1"/>
                </a:solidFill>
                <a:effectLst/>
                <a:latin typeface="+mn-lt"/>
                <a:ea typeface="+mn-ea"/>
                <a:cs typeface="+mn-cs"/>
              </a:rPr>
              <a:t>連接到</a:t>
            </a:r>
            <a:r>
              <a:rPr lang="en-US" altLang="zh-CN" sz="1200" kern="1200" dirty="0" smtClean="0">
                <a:solidFill>
                  <a:schemeClr val="tx1"/>
                </a:solidFill>
                <a:effectLst/>
                <a:latin typeface="+mn-lt"/>
                <a:ea typeface="+mn-ea"/>
                <a:cs typeface="+mn-cs"/>
              </a:rPr>
              <a:t>1×N</a:t>
            </a:r>
            <a:r>
              <a:rPr lang="zh-TW" altLang="zh-CN" sz="1200" kern="1200" dirty="0" smtClean="0">
                <a:solidFill>
                  <a:schemeClr val="tx1"/>
                </a:solidFill>
                <a:effectLst/>
                <a:latin typeface="+mn-lt"/>
                <a:ea typeface="+mn-ea"/>
                <a:cs typeface="+mn-cs"/>
              </a:rPr>
              <a:t>路由器</a:t>
            </a:r>
            <a:r>
              <a:rPr lang="zh-TW" altLang="en-US" sz="1200" kern="1200" dirty="0" smtClean="0">
                <a:solidFill>
                  <a:schemeClr val="tx1"/>
                </a:solidFill>
                <a:effectLst/>
                <a:latin typeface="+mn-lt"/>
                <a:ea typeface="+mn-ea"/>
                <a:cs typeface="+mn-cs"/>
              </a:rPr>
              <a:t>，</a:t>
            </a:r>
            <a:r>
              <a:rPr lang="zh-TW" altLang="zh-CN" sz="1200" kern="1200" dirty="0" smtClean="0">
                <a:solidFill>
                  <a:schemeClr val="tx1"/>
                </a:solidFill>
                <a:effectLst/>
                <a:latin typeface="+mn-lt"/>
                <a:ea typeface="+mn-ea"/>
                <a:cs typeface="+mn-cs"/>
              </a:rPr>
              <a:t>再從路由器連接到</a:t>
            </a:r>
            <a:r>
              <a:rPr lang="en-US" altLang="zh-TW" sz="1200" kern="1200" dirty="0" smtClean="0">
                <a:solidFill>
                  <a:schemeClr val="tx1"/>
                </a:solidFill>
                <a:effectLst/>
                <a:latin typeface="+mn-lt"/>
                <a:ea typeface="+mn-ea"/>
                <a:cs typeface="+mn-cs"/>
              </a:rPr>
              <a:t>ONT</a:t>
            </a:r>
          </a:p>
          <a:p>
            <a:r>
              <a:rPr lang="en-US" altLang="zh-CN" dirty="0" smtClean="0"/>
              <a:t>ONT</a:t>
            </a:r>
            <a:r>
              <a:rPr lang="en-US" altLang="zh-TW" dirty="0" smtClean="0"/>
              <a:t>(</a:t>
            </a:r>
            <a:r>
              <a:rPr lang="en-US" altLang="zh-CN" dirty="0" smtClean="0"/>
              <a:t>Optical Network Terminal</a:t>
            </a:r>
            <a:r>
              <a:rPr lang="en-US" altLang="zh-TW" dirty="0" smtClean="0"/>
              <a:t>)</a:t>
            </a:r>
            <a:r>
              <a:rPr lang="zh-TW" altLang="en-US" dirty="0" smtClean="0"/>
              <a:t> 光網路終端</a:t>
            </a:r>
            <a:endParaRPr lang="en-US" altLang="zh-TW" dirty="0" smtClean="0"/>
          </a:p>
          <a:p>
            <a:r>
              <a:rPr lang="en-US" altLang="zh-TW" dirty="0" smtClean="0"/>
              <a:t>(2)</a:t>
            </a:r>
          </a:p>
          <a:p>
            <a:r>
              <a:rPr lang="en-US" altLang="zh-TW" sz="1200" dirty="0" smtClean="0">
                <a:solidFill>
                  <a:schemeClr val="accent1">
                    <a:lumMod val="75000"/>
                  </a:schemeClr>
                </a:solidFill>
              </a:rPr>
              <a:t>PON</a:t>
            </a:r>
            <a:r>
              <a:rPr lang="zh-TW" altLang="en-US" sz="1200" dirty="0" smtClean="0">
                <a:solidFill>
                  <a:schemeClr val="accent1">
                    <a:lumMod val="75000"/>
                  </a:schemeClr>
                </a:solidFill>
              </a:rPr>
              <a:t>再傳輸的模式分為上行與下行</a:t>
            </a:r>
            <a:endParaRPr lang="en-US" altLang="zh-TW" sz="1200" dirty="0" smtClean="0">
              <a:solidFill>
                <a:schemeClr val="accent1">
                  <a:lumMod val="75000"/>
                </a:schemeClr>
              </a:solidFill>
            </a:endParaRPr>
          </a:p>
          <a:p>
            <a:r>
              <a:rPr lang="zh-TW" altLang="en-US" sz="1200" dirty="0" smtClean="0">
                <a:solidFill>
                  <a:schemeClr val="accent1">
                    <a:lumMod val="75000"/>
                  </a:schemeClr>
                </a:solidFill>
              </a:rPr>
              <a:t>下行是一串流模式傳輸 </a:t>
            </a:r>
            <a:r>
              <a:rPr lang="zh-CN" altLang="en-US" dirty="0" smtClean="0"/>
              <a:t>串流模式</a:t>
            </a:r>
            <a:r>
              <a:rPr lang="zh-TW" altLang="en-US" dirty="0" smtClean="0"/>
              <a:t>是指</a:t>
            </a:r>
            <a:r>
              <a:rPr lang="zh-CN" altLang="en-US" dirty="0" smtClean="0"/>
              <a:t>在数据</a:t>
            </a:r>
            <a:r>
              <a:rPr lang="zh-TW" altLang="en-US" dirty="0" smtClean="0"/>
              <a:t>產生</a:t>
            </a:r>
            <a:r>
              <a:rPr lang="zh-CN" altLang="en-US" dirty="0" smtClean="0"/>
              <a:t>和传输的同时进行处理</a:t>
            </a:r>
            <a:r>
              <a:rPr lang="zh-TW" altLang="en-US" dirty="0" smtClean="0"/>
              <a:t> 速度快 減少延遲 缺點是依賴網路品質 在網路不好時容易丟失資訊</a:t>
            </a:r>
            <a:endParaRPr lang="en-US" altLang="zh-TW" sz="1200" dirty="0" smtClean="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accent1">
                    <a:lumMod val="75000"/>
                  </a:schemeClr>
                </a:solidFill>
              </a:rPr>
              <a:t>上行是採用數據封包的方式傳輸優點</a:t>
            </a:r>
            <a:r>
              <a:rPr lang="zh-CN" altLang="en-US" dirty="0" smtClean="0"/>
              <a:t>提高</a:t>
            </a:r>
            <a:r>
              <a:rPr lang="zh-TW" altLang="en-US" dirty="0" smtClean="0"/>
              <a:t>網路</a:t>
            </a:r>
            <a:r>
              <a:rPr lang="zh-CN" altLang="en-US" dirty="0" smtClean="0"/>
              <a:t>效率</a:t>
            </a:r>
            <a:r>
              <a:rPr lang="zh-TW" altLang="en-US" dirty="0" smtClean="0"/>
              <a:t>有</a:t>
            </a:r>
            <a:r>
              <a:rPr lang="zh-CN" altLang="en-US" dirty="0" smtClean="0"/>
              <a:t>更好的</a:t>
            </a:r>
            <a:r>
              <a:rPr lang="zh-TW" altLang="en-US" dirty="0" smtClean="0"/>
              <a:t>容錯調整</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accent1">
                    <a:lumMod val="75000"/>
                  </a:schemeClr>
                </a:solidFill>
              </a:rPr>
              <a:t>而不管是</a:t>
            </a:r>
            <a:r>
              <a:rPr lang="en-US" altLang="zh-TW" sz="1200" dirty="0" smtClean="0">
                <a:solidFill>
                  <a:schemeClr val="accent1">
                    <a:lumMod val="75000"/>
                  </a:schemeClr>
                </a:solidFill>
              </a:rPr>
              <a:t>OLT</a:t>
            </a:r>
            <a:r>
              <a:rPr lang="zh-TW" altLang="en-US" sz="1200" dirty="0" smtClean="0">
                <a:solidFill>
                  <a:schemeClr val="accent1">
                    <a:lumMod val="75000"/>
                  </a:schemeClr>
                </a:solidFill>
              </a:rPr>
              <a:t>或是</a:t>
            </a:r>
            <a:r>
              <a:rPr lang="en-US" altLang="zh-TW" sz="1200" dirty="0" smtClean="0">
                <a:solidFill>
                  <a:schemeClr val="accent1">
                    <a:lumMod val="75000"/>
                  </a:schemeClr>
                </a:solidFill>
              </a:rPr>
              <a:t>ONT</a:t>
            </a:r>
            <a:r>
              <a:rPr lang="zh-TW" altLang="en-US" sz="1200" dirty="0" smtClean="0">
                <a:solidFill>
                  <a:schemeClr val="accent1">
                    <a:lumMod val="75000"/>
                  </a:schemeClr>
                </a:solidFill>
              </a:rPr>
              <a:t>面對不同的傳輸方式或是距離 </a:t>
            </a:r>
            <a:r>
              <a:rPr lang="zh-CN" altLang="en-US" dirty="0" smtClean="0"/>
              <a:t>接收器</a:t>
            </a:r>
            <a:r>
              <a:rPr lang="zh-TW" altLang="en-US" dirty="0" smtClean="0"/>
              <a:t>都</a:t>
            </a:r>
            <a:r>
              <a:rPr lang="zh-CN" altLang="en-US" dirty="0" smtClean="0"/>
              <a:t>需要在</a:t>
            </a:r>
            <a:r>
              <a:rPr lang="zh-TW" altLang="en-US" dirty="0" smtClean="0"/>
              <a:t>處理連續</a:t>
            </a:r>
            <a:r>
              <a:rPr lang="zh-CN" altLang="en-US" dirty="0" smtClean="0"/>
              <a:t>的弱</a:t>
            </a:r>
            <a:r>
              <a:rPr lang="zh-TW" altLang="en-US" dirty="0" smtClean="0"/>
              <a:t>訊號</a:t>
            </a:r>
            <a:r>
              <a:rPr lang="zh-CN" altLang="en-US" dirty="0" smtClean="0"/>
              <a:t>和</a:t>
            </a:r>
            <a:r>
              <a:rPr lang="zh-TW" altLang="en-US" dirty="0" smtClean="0"/>
              <a:t>高強度的突發訊號數據</a:t>
            </a:r>
            <a:r>
              <a:rPr lang="zh-CN" altLang="en-US" dirty="0" smtClean="0"/>
              <a:t>时</a:t>
            </a:r>
            <a:r>
              <a:rPr lang="zh-TW" altLang="en-US" dirty="0" smtClean="0"/>
              <a:t>具備</a:t>
            </a:r>
            <a:r>
              <a:rPr lang="zh-CN" altLang="en-US" dirty="0" smtClean="0"/>
              <a:t>高灵敏度</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chemeClr val="accent1">
                    <a:lumMod val="75000"/>
                  </a:schemeClr>
                </a:solidFill>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solidFill>
                  <a:schemeClr val="accent1">
                    <a:lumMod val="75000"/>
                  </a:schemeClr>
                </a:solidFill>
              </a:rPr>
              <a:t>所以</a:t>
            </a:r>
            <a:r>
              <a:rPr lang="en-US" altLang="zh-TW" sz="1200" dirty="0" smtClean="0">
                <a:solidFill>
                  <a:schemeClr val="accent1">
                    <a:lumMod val="75000"/>
                  </a:schemeClr>
                </a:solidFill>
              </a:rPr>
              <a:t>PON</a:t>
            </a:r>
            <a:r>
              <a:rPr lang="zh-TW" altLang="en-US" sz="1200" dirty="0" smtClean="0">
                <a:solidFill>
                  <a:schemeClr val="accent1">
                    <a:lumMod val="75000"/>
                  </a:schemeClr>
                </a:solidFill>
              </a:rPr>
              <a:t>的主要重點之一就是能夠</a:t>
            </a:r>
            <a:r>
              <a:rPr lang="zh-TW" altLang="en-US" sz="1200" dirty="0" smtClean="0">
                <a:solidFill>
                  <a:schemeClr val="tx1"/>
                </a:solidFill>
              </a:rPr>
              <a:t>適應</a:t>
            </a:r>
            <a:r>
              <a:rPr lang="zh-CN" altLang="en-US" dirty="0" smtClean="0"/>
              <a:t>强弱信号突发</a:t>
            </a:r>
            <a:r>
              <a:rPr lang="zh-TW" altLang="en-US" dirty="0" smtClean="0"/>
              <a:t>訊號</a:t>
            </a:r>
            <a:r>
              <a:rPr lang="zh-CN" altLang="en-US" dirty="0" smtClean="0"/>
              <a:t>之间的差异，而</a:t>
            </a:r>
            <a:r>
              <a:rPr lang="zh-TW" altLang="en-US" dirty="0" smtClean="0"/>
              <a:t>不會有</a:t>
            </a:r>
            <a:r>
              <a:rPr lang="zh-CN" altLang="en-US" dirty="0" smtClean="0"/>
              <a:t>饱和或丧失灵敏度。</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rgbClr val="84C7CC"/>
                </a:solidFill>
              </a:rPr>
              <a:t>burst-mode receiver</a:t>
            </a:r>
            <a:r>
              <a:rPr lang="zh-CN" altLang="en-US" dirty="0" smtClean="0"/>
              <a:t>突发模式接收器</a:t>
            </a:r>
            <a:r>
              <a:rPr lang="zh-TW" altLang="en-US" dirty="0" smtClean="0"/>
              <a:t> 就是很好的解決方法之一，</a:t>
            </a:r>
            <a:r>
              <a:rPr lang="zh-CN" altLang="en-US" dirty="0" smtClean="0"/>
              <a:t>在</a:t>
            </a:r>
            <a:r>
              <a:rPr lang="zh-TW" altLang="en-US" dirty="0" smtClean="0"/>
              <a:t>光纖</a:t>
            </a:r>
            <a:r>
              <a:rPr lang="zh-CN" altLang="en-US" dirty="0" smtClean="0"/>
              <a:t>通</a:t>
            </a:r>
            <a:r>
              <a:rPr lang="zh-TW" altLang="en-US" dirty="0" smtClean="0"/>
              <a:t>訊</a:t>
            </a:r>
            <a:r>
              <a:rPr lang="zh-CN" altLang="en-US" dirty="0" smtClean="0"/>
              <a:t>中，数据通常以光</a:t>
            </a:r>
            <a:r>
              <a:rPr lang="zh-TW" altLang="en-US" dirty="0" smtClean="0"/>
              <a:t>脈衝</a:t>
            </a:r>
            <a:r>
              <a:rPr lang="zh-CN" altLang="en-US" dirty="0" smtClean="0"/>
              <a:t>的形式传输</a:t>
            </a:r>
            <a:r>
              <a:rPr lang="zh-TW" altLang="en-US" dirty="0" smtClean="0"/>
              <a:t> 這種接收器</a:t>
            </a:r>
            <a:r>
              <a:rPr lang="zh-CN" altLang="en-US" dirty="0" smtClean="0"/>
              <a:t>专门用于处理数据以短暂、高强度突发方式，而不是连续流的数据传输。这种接收器在高速数据应用中非常重要，特别是在需要快速传输和接收数据</a:t>
            </a:r>
            <a:r>
              <a:rPr lang="zh-TW" altLang="en-US" dirty="0" smtClean="0"/>
              <a:t>封</a:t>
            </a:r>
            <a:r>
              <a:rPr lang="zh-CN" altLang="en-US" dirty="0" smtClean="0"/>
              <a:t>包的情况</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chemeClr val="accent1">
                    <a:lumMod val="75000"/>
                  </a:schemeClr>
                </a:solidFill>
              </a:rPr>
              <a:t>(4)(5)</a:t>
            </a:r>
          </a:p>
          <a:p>
            <a:r>
              <a:rPr lang="zh-TW" altLang="en-US" sz="1200" dirty="0" smtClean="0">
                <a:solidFill>
                  <a:schemeClr val="accent1">
                    <a:lumMod val="75000"/>
                  </a:schemeClr>
                </a:solidFill>
              </a:rPr>
              <a:t>結合上述所說的原因 針對不同</a:t>
            </a:r>
            <a:r>
              <a:rPr lang="zh-TW" altLang="zh-CN" dirty="0" smtClean="0"/>
              <a:t>功率分配比</a:t>
            </a:r>
            <a:r>
              <a:rPr lang="zh-TW" altLang="en-US" dirty="0" smtClean="0"/>
              <a:t>和傳輸距離對於 </a:t>
            </a:r>
            <a:r>
              <a:rPr lang="zh-CN" altLang="en-US" dirty="0" smtClean="0"/>
              <a:t>突发模式接收器</a:t>
            </a:r>
            <a:r>
              <a:rPr lang="zh-TW" altLang="en-US" dirty="0" smtClean="0"/>
              <a:t>在接收端上 就需要有寬的動態範圍成了首要面臨的挑戰</a:t>
            </a:r>
            <a:r>
              <a:rPr lang="en-US" altLang="zh-TW" dirty="0" smtClean="0"/>
              <a:t>5</a:t>
            </a:r>
            <a:r>
              <a:rPr lang="zh-TW" altLang="en-US" dirty="0" smtClean="0"/>
              <a:t>之一</a:t>
            </a:r>
            <a:endParaRPr lang="en-US" altLang="zh-TW" sz="1200" dirty="0" smtClean="0">
              <a:solidFill>
                <a:schemeClr val="accent1">
                  <a:lumMod val="75000"/>
                </a:schemeClr>
              </a:solidFill>
            </a:endParaRPr>
          </a:p>
          <a:p>
            <a:endParaRPr lang="en-US" altLang="zh-TW" sz="1200" dirty="0" smtClean="0">
              <a:solidFill>
                <a:schemeClr val="accent1">
                  <a:lumMod val="75000"/>
                </a:schemeClr>
              </a:solidFill>
            </a:endParaRPr>
          </a:p>
          <a:p>
            <a:endParaRPr lang="en-US" altLang="zh-TW" sz="1200" dirty="0" smtClean="0">
              <a:solidFill>
                <a:schemeClr val="accent1">
                  <a:lumMod val="75000"/>
                </a:schemeClr>
              </a:solidFill>
            </a:endParaRPr>
          </a:p>
          <a:p>
            <a:r>
              <a:rPr lang="en-US" altLang="zh-TW" sz="1200" dirty="0" smtClean="0">
                <a:solidFill>
                  <a:schemeClr val="accent1">
                    <a:lumMod val="75000"/>
                  </a:schemeClr>
                </a:solidFill>
              </a:rPr>
              <a:t>1.burst-mode receiver</a:t>
            </a:r>
            <a:r>
              <a:rPr lang="zh-TW" altLang="en-US" sz="1200" b="0" i="0" kern="1200" dirty="0" smtClean="0">
                <a:solidFill>
                  <a:schemeClr val="tx1"/>
                </a:solidFill>
                <a:effectLst/>
                <a:latin typeface="+mn-lt"/>
                <a:ea typeface="+mn-ea"/>
                <a:cs typeface="+mn-cs"/>
              </a:rPr>
              <a:t>是一種通信接收器，設計用於處理數據傳輸的爆發，而不是連續的資料。這在數據間歇性或短爆發式傳輸的應用中特別有用，例如在</a:t>
            </a:r>
            <a:r>
              <a:rPr lang="zh-TW" altLang="en-US" sz="3600" b="0" i="0" kern="1200" dirty="0" smtClean="0">
                <a:solidFill>
                  <a:schemeClr val="tx1"/>
                </a:solidFill>
                <a:effectLst/>
                <a:latin typeface="+mn-lt"/>
                <a:ea typeface="+mn-ea"/>
                <a:cs typeface="+mn-cs"/>
              </a:rPr>
              <a:t>分組交換網絡或某些類型的無線通信系統中。</a:t>
            </a:r>
          </a:p>
          <a:p>
            <a:r>
              <a:rPr lang="zh-TW" altLang="en-US" sz="3600" b="0" i="0" kern="1200" dirty="0" smtClean="0">
                <a:solidFill>
                  <a:schemeClr val="tx1"/>
                </a:solidFill>
                <a:effectLst/>
                <a:latin typeface="+mn-lt"/>
                <a:ea typeface="+mn-ea"/>
                <a:cs typeface="+mn-cs"/>
              </a:rPr>
              <a:t>在</a:t>
            </a:r>
            <a:r>
              <a:rPr lang="en-US" altLang="zh-TW" sz="3600" dirty="0" smtClean="0">
                <a:solidFill>
                  <a:schemeClr val="accent1">
                    <a:lumMod val="75000"/>
                  </a:schemeClr>
                </a:solidFill>
              </a:rPr>
              <a:t>burst-mode receiver</a:t>
            </a:r>
            <a:r>
              <a:rPr lang="zh-TW" altLang="en-US" sz="1200" b="0" i="0" kern="1200" dirty="0" smtClean="0">
                <a:solidFill>
                  <a:schemeClr val="tx1"/>
                </a:solidFill>
                <a:effectLst/>
                <a:latin typeface="+mn-lt"/>
                <a:ea typeface="+mn-ea"/>
                <a:cs typeface="+mn-cs"/>
              </a:rPr>
              <a:t>通信中，數據通常以短暫的爆發傳輸，並在閒置期間分開。爆裂模式接收器經過優化，可以快速檢測並與這些數據爆發同步，提取傳輸的信息，並相應地處理它。</a:t>
            </a:r>
          </a:p>
          <a:p>
            <a:r>
              <a:rPr lang="zh-TW" altLang="en-US" sz="1200" b="0" i="0" kern="1200" dirty="0" smtClean="0">
                <a:solidFill>
                  <a:schemeClr val="tx1"/>
                </a:solidFill>
                <a:effectLst/>
                <a:latin typeface="+mn-lt"/>
                <a:ea typeface="+mn-ea"/>
                <a:cs typeface="+mn-cs"/>
              </a:rPr>
              <a:t>這些接收器通常結合了專門的電路和算法，以有效地檢測和解調傳入的數據爆發，從而最小化延遲並最大化數據吞吐量。它們通常用於各種通信系統中，包括衛星通信、光通信和某些類型的無線通信協議</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2.</a:t>
            </a:r>
            <a:r>
              <a:rPr lang="zh-CN" altLang="en-US" dirty="0" smtClean="0">
                <a:effectLst/>
              </a:rPr>
              <a:t>被动光学网络（</a:t>
            </a:r>
            <a:r>
              <a:rPr lang="en-US" altLang="zh-CN" dirty="0" smtClean="0">
                <a:effectLst/>
              </a:rPr>
              <a:t>PONs</a:t>
            </a:r>
            <a:r>
              <a:rPr lang="zh-CN" altLang="en-US" dirty="0" smtClean="0">
                <a:effectLst/>
              </a:rPr>
              <a:t>）的动态范围是指光信号在传输过程中能够维持的最大信噪比范围。这是一个关键的性能指标，影响着网络的可靠性和传输质量。一个较大的动态范围意味着光信号能够在长距离传输或经过多个分配器后仍然保持良好的信号质量。在设计和部署</a:t>
            </a:r>
            <a:r>
              <a:rPr lang="en-US" altLang="zh-CN" dirty="0" smtClean="0">
                <a:effectLst/>
              </a:rPr>
              <a:t>PON</a:t>
            </a:r>
            <a:r>
              <a:rPr lang="zh-CN" altLang="en-US" dirty="0" smtClean="0">
                <a:effectLst/>
              </a:rPr>
              <a:t>系统时，确保足够的动态范围非常重要，以满足用户对高速数据、视频和音频服务的需求，同时确保网络的稳定性和性能。</a:t>
            </a:r>
            <a:endParaRPr lang="en-US" altLang="zh-CN" sz="1200" b="1"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
            </a:r>
            <a:br>
              <a:rPr lang="zh-CN" altLang="en-US" sz="1200" b="0" i="0" kern="1200" dirty="0" smtClean="0">
                <a:solidFill>
                  <a:schemeClr val="tx1"/>
                </a:solidFill>
                <a:effectLst/>
                <a:latin typeface="+mn-lt"/>
                <a:ea typeface="+mn-ea"/>
                <a:cs typeface="+mn-cs"/>
              </a:rPr>
            </a:br>
            <a:endParaRPr lang="zh-TW" altLang="en-US" sz="1200" b="0" i="0" kern="1200" dirty="0" smtClean="0">
              <a:solidFill>
                <a:schemeClr val="tx1"/>
              </a:solidFill>
              <a:effectLst/>
              <a:latin typeface="+mn-lt"/>
              <a:ea typeface="+mn-ea"/>
              <a:cs typeface="+mn-cs"/>
            </a:endParaRPr>
          </a:p>
          <a:p>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5</a:t>
            </a:fld>
            <a:endParaRPr lang="zh-TW" altLang="en-US"/>
          </a:p>
        </p:txBody>
      </p:sp>
    </p:spTree>
    <p:extLst>
      <p:ext uri="{BB962C8B-B14F-4D97-AF65-F5344CB8AC3E}">
        <p14:creationId xmlns:p14="http://schemas.microsoft.com/office/powerpoint/2010/main" val="1848969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IN" altLang="zh-TW" dirty="0" smtClean="0"/>
              <a:t>In This slide shows our</a:t>
            </a:r>
            <a:r>
              <a:rPr lang="en-IN" altLang="zh-TW" baseline="0" dirty="0" smtClean="0"/>
              <a:t> flip chip bonding package, flip-chip bonding package usually has high responsivity but degraded bandwidth due parasitic capacitance ,</a:t>
            </a:r>
            <a:r>
              <a:rPr lang="en-US" altLang="zh-TW" baseline="0" dirty="0" smtClean="0"/>
              <a:t> someone use this bulky APD receivers, in which  APD mounted on metal carrier.</a:t>
            </a:r>
            <a:endParaRPr lang="zh-TW" altLang="en-US" dirty="0"/>
          </a:p>
        </p:txBody>
      </p:sp>
      <p:sp>
        <p:nvSpPr>
          <p:cNvPr id="4" name="投影片編號版面配置區 3"/>
          <p:cNvSpPr>
            <a:spLocks noGrp="1"/>
          </p:cNvSpPr>
          <p:nvPr>
            <p:ph type="sldNum" sz="quarter" idx="10"/>
          </p:nvPr>
        </p:nvSpPr>
        <p:spPr/>
        <p:txBody>
          <a:bodyPr/>
          <a:lstStyle/>
          <a:p>
            <a:pPr>
              <a:defRPr/>
            </a:pPr>
            <a:fld id="{9FA166F6-3DA3-47B2-B9A8-525EF33F0106}" type="slidenum">
              <a:rPr lang="en-US" altLang="zh-TW" smtClean="0"/>
              <a:pPr>
                <a:defRPr/>
              </a:pPr>
              <a:t>52</a:t>
            </a:fld>
            <a:endParaRPr lang="en-US" altLang="zh-TW"/>
          </a:p>
        </p:txBody>
      </p:sp>
    </p:spTree>
    <p:extLst>
      <p:ext uri="{BB962C8B-B14F-4D97-AF65-F5344CB8AC3E}">
        <p14:creationId xmlns:p14="http://schemas.microsoft.com/office/powerpoint/2010/main" val="143702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show conceptual cross-sectional views of the demonstrated device structures A and B, with their top view.</a:t>
            </a:r>
          </a:p>
          <a:p>
            <a:endParaRPr lang="zh-TW" altLang="en-US" dirty="0"/>
          </a:p>
        </p:txBody>
      </p:sp>
      <p:sp>
        <p:nvSpPr>
          <p:cNvPr id="4" name="Slide Number Placeholder 3"/>
          <p:cNvSpPr>
            <a:spLocks noGrp="1"/>
          </p:cNvSpPr>
          <p:nvPr>
            <p:ph type="sldNum" sz="quarter" idx="10"/>
          </p:nvPr>
        </p:nvSpPr>
        <p:spPr/>
        <p:txBody>
          <a:bodyPr/>
          <a:lstStyle/>
          <a:p>
            <a:fld id="{DB6DF9DE-7476-4E5D-B2DB-D4220084CB73}" type="slidenum">
              <a:rPr lang="zh-TW" altLang="en-US" smtClean="0"/>
              <a:t>53</a:t>
            </a:fld>
            <a:endParaRPr lang="zh-TW" altLang="en-US"/>
          </a:p>
        </p:txBody>
      </p:sp>
    </p:spTree>
    <p:extLst>
      <p:ext uri="{BB962C8B-B14F-4D97-AF65-F5344CB8AC3E}">
        <p14:creationId xmlns:p14="http://schemas.microsoft.com/office/powerpoint/2010/main" val="4213797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 I-V curve of the</a:t>
            </a:r>
            <a:r>
              <a:rPr lang="en-IN" altLang="zh-TW" baseline="0" dirty="0" smtClean="0"/>
              <a:t> device A</a:t>
            </a:r>
            <a:r>
              <a:rPr lang="en-US" altLang="zh-TW" dirty="0" smtClean="0"/>
              <a:t> and B at a light wavelength of 1.31mm. </a:t>
            </a:r>
            <a:r>
              <a:rPr lang="en-US" altLang="zh-TW" baseline="0" dirty="0" smtClean="0"/>
              <a:t>Both</a:t>
            </a:r>
            <a:r>
              <a:rPr lang="en-US" altLang="zh-TW" dirty="0" smtClean="0"/>
              <a:t> devices have breakdown voltage around 26V</a:t>
            </a:r>
            <a:r>
              <a:rPr lang="en-US" altLang="zh-TW" baseline="0" dirty="0" smtClean="0"/>
              <a:t> and responsivity at pouch and 0.9 </a:t>
            </a:r>
            <a:r>
              <a:rPr lang="en-US" altLang="zh-TW" baseline="0" dirty="0" err="1" smtClean="0"/>
              <a:t>Vbr</a:t>
            </a:r>
            <a:r>
              <a:rPr lang="en-US" altLang="zh-TW" baseline="0" dirty="0" smtClean="0"/>
              <a:t> around 0.5 and 5.5 A/W. we can see that, </a:t>
            </a:r>
            <a:r>
              <a:rPr lang="en-US" altLang="zh-TW" sz="1200" dirty="0" smtClean="0">
                <a:solidFill>
                  <a:srgbClr val="FF0000"/>
                </a:solidFill>
              </a:rPr>
              <a:t>RES can be enhanced after flip-chip bonding package. </a:t>
            </a:r>
            <a:endParaRPr lang="zh-TW" altLang="en-US" sz="1200" dirty="0" smtClean="0">
              <a:solidFill>
                <a:srgbClr val="FF0000"/>
              </a:solidFill>
            </a:endParaRPr>
          </a:p>
          <a:p>
            <a:r>
              <a:rPr lang="en-US" altLang="zh-TW" baseline="0" dirty="0" smtClean="0"/>
              <a:t>dark current of our fabricated devices are around 200nA then far less then reported one due to the dual M-layer design eliminate the tunneling effect.</a:t>
            </a:r>
            <a:r>
              <a:rPr lang="en-US" altLang="zh-TW" dirty="0" smtClean="0"/>
              <a:t> we assume absorption layer has 100% collection efficiency and 0% coupling loss.</a:t>
            </a:r>
            <a:r>
              <a:rPr lang="en-US" altLang="zh-TW" baseline="0" dirty="0" smtClean="0"/>
              <a:t> </a:t>
            </a:r>
            <a:r>
              <a:rPr lang="en-US" altLang="zh-TW" dirty="0" smtClean="0"/>
              <a:t>we assume unit gain of responsivity 0.30 A/W. then get the gain value (Gain) of the device, we can find that when the operating voltage exceeds the breakdown voltage, the gain value will drop significantly, because the fast rising dark current occupies the total current value we measured.</a:t>
            </a:r>
            <a:endParaRPr lang="zh-TW" altLang="en-US" dirty="0"/>
          </a:p>
        </p:txBody>
      </p:sp>
      <p:sp>
        <p:nvSpPr>
          <p:cNvPr id="4" name="Slide Number Placeholder 3"/>
          <p:cNvSpPr>
            <a:spLocks noGrp="1"/>
          </p:cNvSpPr>
          <p:nvPr>
            <p:ph type="sldNum" sz="quarter" idx="10"/>
          </p:nvPr>
        </p:nvSpPr>
        <p:spPr/>
        <p:txBody>
          <a:bodyPr/>
          <a:lstStyle/>
          <a:p>
            <a:fld id="{3E166F84-40DE-4B3F-8060-4D93194AE2D9}" type="slidenum">
              <a:rPr lang="zh-TW" altLang="en-US" smtClean="0"/>
              <a:t>54</a:t>
            </a:fld>
            <a:endParaRPr lang="zh-TW" altLang="en-US"/>
          </a:p>
        </p:txBody>
      </p:sp>
    </p:spTree>
    <p:extLst>
      <p:ext uri="{BB962C8B-B14F-4D97-AF65-F5344CB8AC3E}">
        <p14:creationId xmlns:p14="http://schemas.microsoft.com/office/powerpoint/2010/main" val="3632795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zh-TW" dirty="0" smtClean="0"/>
              <a:t>In</a:t>
            </a:r>
            <a:r>
              <a:rPr lang="en-IN" altLang="zh-TW" baseline="0" dirty="0" smtClean="0"/>
              <a:t> this slide shows the OE bandwidth of fabricated devices , A s can be see the measured OE bandwidth is around 32 and 28 around 0.9 </a:t>
            </a:r>
            <a:r>
              <a:rPr lang="en-IN" altLang="zh-TW" baseline="0" dirty="0" err="1" smtClean="0"/>
              <a:t>Vbr</a:t>
            </a:r>
            <a:r>
              <a:rPr lang="en-IN" altLang="zh-TW" baseline="0" dirty="0" smtClean="0"/>
              <a:t>.</a:t>
            </a:r>
            <a:r>
              <a:rPr lang="en-US" altLang="zh-TW" dirty="0" smtClean="0">
                <a:solidFill>
                  <a:srgbClr val="FF0000"/>
                </a:solidFill>
              </a:rPr>
              <a:t> Which</a:t>
            </a:r>
            <a:r>
              <a:rPr lang="en-US" altLang="zh-TW" baseline="0" dirty="0" smtClean="0">
                <a:solidFill>
                  <a:srgbClr val="FF0000"/>
                </a:solidFill>
              </a:rPr>
              <a:t> </a:t>
            </a:r>
            <a:r>
              <a:rPr lang="en-IN" altLang="zh-TW" baseline="0" dirty="0" smtClean="0"/>
              <a:t>indicate</a:t>
            </a:r>
            <a:r>
              <a:rPr lang="en-US" altLang="zh-TW" sz="1200" baseline="0" dirty="0" smtClean="0">
                <a:solidFill>
                  <a:srgbClr val="FF0000"/>
                </a:solidFill>
              </a:rPr>
              <a:t> t</a:t>
            </a:r>
            <a:r>
              <a:rPr lang="en-US" altLang="zh-TW" sz="1200" dirty="0" smtClean="0">
                <a:solidFill>
                  <a:srgbClr val="FF0000"/>
                </a:solidFill>
              </a:rPr>
              <a:t>he avalanche induce delay time with gain is minimized. </a:t>
            </a:r>
            <a:r>
              <a:rPr lang="en-US" altLang="zh-TW" dirty="0" smtClean="0">
                <a:solidFill>
                  <a:srgbClr val="FF0000"/>
                </a:solidFill>
              </a:rPr>
              <a:t>Backside illuminated device has high responsivities but low bandwidth then topside illuminated due additional parasitic capacitance.</a:t>
            </a:r>
            <a:endParaRPr lang="zh-TW" altLang="en-US" dirty="0" smtClean="0">
              <a:solidFill>
                <a:srgbClr val="FF0000"/>
              </a:solidFill>
            </a:endParaRPr>
          </a:p>
          <a:p>
            <a:endParaRPr lang="zh-TW" altLang="en-US" dirty="0"/>
          </a:p>
        </p:txBody>
      </p:sp>
      <p:sp>
        <p:nvSpPr>
          <p:cNvPr id="4" name="Slide Number Placeholder 3"/>
          <p:cNvSpPr>
            <a:spLocks noGrp="1"/>
          </p:cNvSpPr>
          <p:nvPr>
            <p:ph type="sldNum" sz="quarter" idx="10"/>
          </p:nvPr>
        </p:nvSpPr>
        <p:spPr/>
        <p:txBody>
          <a:bodyPr/>
          <a:lstStyle/>
          <a:p>
            <a:fld id="{3E166F84-40DE-4B3F-8060-4D93194AE2D9}" type="slidenum">
              <a:rPr lang="zh-TW" altLang="en-US" smtClean="0"/>
              <a:t>55</a:t>
            </a:fld>
            <a:endParaRPr lang="zh-TW" altLang="en-US"/>
          </a:p>
        </p:txBody>
      </p:sp>
    </p:spTree>
    <p:extLst>
      <p:ext uri="{BB962C8B-B14F-4D97-AF65-F5344CB8AC3E}">
        <p14:creationId xmlns:p14="http://schemas.microsoft.com/office/powerpoint/2010/main" val="3990199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rgbClr val="FF0000"/>
                </a:solidFill>
              </a:rPr>
              <a:t>This slide shows the same 3-db bandwidth</a:t>
            </a:r>
            <a:r>
              <a:rPr lang="en-US" altLang="zh-TW" sz="1200" baseline="0" dirty="0" smtClean="0">
                <a:solidFill>
                  <a:srgbClr val="FF0000"/>
                </a:solidFill>
              </a:rPr>
              <a:t> under high power. Due to</a:t>
            </a:r>
            <a:r>
              <a:rPr lang="en-US" altLang="zh-TW" sz="1200" dirty="0" smtClean="0">
                <a:solidFill>
                  <a:srgbClr val="FF0000"/>
                </a:solidFill>
              </a:rPr>
              <a:t> gain value also drops under high</a:t>
            </a:r>
            <a:r>
              <a:rPr lang="en-US" altLang="zh-TW" sz="1200" baseline="0" dirty="0" smtClean="0">
                <a:solidFill>
                  <a:srgbClr val="FF0000"/>
                </a:solidFill>
              </a:rPr>
              <a:t> power.</a:t>
            </a:r>
            <a:r>
              <a:rPr lang="en-US" altLang="zh-TW" sz="1200" dirty="0" smtClean="0">
                <a:solidFill>
                  <a:srgbClr val="FF0000"/>
                </a:solidFill>
                <a:latin typeface="Arial" pitchFamily="34" charset="0"/>
              </a:rPr>
              <a:t> It indicates that our APD structure has highly linear performance under moderate gain operation !!(100</a:t>
            </a:r>
            <a:r>
              <a:rPr lang="en-US" altLang="zh-TW" sz="1200" dirty="0" smtClean="0">
                <a:solidFill>
                  <a:srgbClr val="FF0000"/>
                </a:solidFill>
                <a:latin typeface="Symbol" panose="05050102010706020507" pitchFamily="18" charset="2"/>
              </a:rPr>
              <a:t>m</a:t>
            </a:r>
            <a:r>
              <a:rPr lang="en-US" altLang="zh-TW" sz="1200" dirty="0" smtClean="0">
                <a:solidFill>
                  <a:srgbClr val="FF0000"/>
                </a:solidFill>
                <a:latin typeface="Arial" pitchFamily="34" charset="0"/>
              </a:rPr>
              <a:t>w~1mw)</a:t>
            </a:r>
            <a:endParaRPr lang="zh-TW" altLang="en-US" sz="1200" dirty="0" smtClean="0">
              <a:solidFill>
                <a:srgbClr val="FF0000"/>
              </a:solidFill>
            </a:endParaRPr>
          </a:p>
          <a:p>
            <a:endParaRPr lang="zh-TW" altLang="en-US" dirty="0"/>
          </a:p>
        </p:txBody>
      </p:sp>
      <p:sp>
        <p:nvSpPr>
          <p:cNvPr id="4" name="Slide Number Placeholder 3"/>
          <p:cNvSpPr>
            <a:spLocks noGrp="1"/>
          </p:cNvSpPr>
          <p:nvPr>
            <p:ph type="sldNum" sz="quarter" idx="10"/>
          </p:nvPr>
        </p:nvSpPr>
        <p:spPr/>
        <p:txBody>
          <a:bodyPr/>
          <a:lstStyle/>
          <a:p>
            <a:fld id="{3E166F84-40DE-4B3F-8060-4D93194AE2D9}" type="slidenum">
              <a:rPr lang="zh-TW" altLang="en-US" smtClean="0"/>
              <a:t>58</a:t>
            </a:fld>
            <a:endParaRPr lang="zh-TW" altLang="en-US"/>
          </a:p>
        </p:txBody>
      </p:sp>
    </p:spTree>
    <p:extLst>
      <p:ext uri="{BB962C8B-B14F-4D97-AF65-F5344CB8AC3E}">
        <p14:creationId xmlns:p14="http://schemas.microsoft.com/office/powerpoint/2010/main" val="41504828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86000" y="514350"/>
            <a:ext cx="4572000" cy="257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9FA166F6-3DA3-47B2-B9A8-525EF33F0106}" type="slidenum">
              <a:rPr lang="en-US" altLang="zh-TW" smtClean="0"/>
              <a:pPr>
                <a:defRPr/>
              </a:pPr>
              <a:t>59</a:t>
            </a:fld>
            <a:endParaRPr lang="en-US" altLang="zh-TW"/>
          </a:p>
        </p:txBody>
      </p:sp>
    </p:spTree>
    <p:extLst>
      <p:ext uri="{BB962C8B-B14F-4D97-AF65-F5344CB8AC3E}">
        <p14:creationId xmlns:p14="http://schemas.microsoft.com/office/powerpoint/2010/main" val="28877588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286000" y="514350"/>
            <a:ext cx="4572000" cy="25717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9FA166F6-3DA3-47B2-B9A8-525EF33F0106}" type="slidenum">
              <a:rPr lang="en-US" altLang="zh-TW" smtClean="0"/>
              <a:pPr>
                <a:defRPr/>
              </a:pPr>
              <a:t>60</a:t>
            </a:fld>
            <a:endParaRPr lang="en-US" altLang="zh-TW"/>
          </a:p>
        </p:txBody>
      </p:sp>
    </p:spTree>
    <p:extLst>
      <p:ext uri="{BB962C8B-B14F-4D97-AF65-F5344CB8AC3E}">
        <p14:creationId xmlns:p14="http://schemas.microsoft.com/office/powerpoint/2010/main" val="27546142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err="1" smtClean="0"/>
              <a:t>inducity</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63</a:t>
            </a:fld>
            <a:endParaRPr lang="zh-TW" altLang="en-US"/>
          </a:p>
        </p:txBody>
      </p:sp>
    </p:spTree>
    <p:extLst>
      <p:ext uri="{BB962C8B-B14F-4D97-AF65-F5344CB8AC3E}">
        <p14:creationId xmlns:p14="http://schemas.microsoft.com/office/powerpoint/2010/main" val="334131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64</a:t>
            </a:fld>
            <a:endParaRPr lang="en-US" altLang="zh-TW" sz="1200" b="0" dirty="0" smtClean="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286000" y="514350"/>
            <a:ext cx="4572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smtClean="0">
                <a:latin typeface="Arial" pitchFamily="34" charset="0"/>
              </a:rPr>
              <a:t>接下來展示我們結構的設計，</a:t>
            </a:r>
            <a:endParaRPr lang="zh-TW" altLang="zh-TW" dirty="0" smtClean="0">
              <a:latin typeface="Arial" pitchFamily="34" charset="0"/>
            </a:endParaRPr>
          </a:p>
        </p:txBody>
      </p:sp>
    </p:spTree>
    <p:extLst>
      <p:ext uri="{BB962C8B-B14F-4D97-AF65-F5344CB8AC3E}">
        <p14:creationId xmlns:p14="http://schemas.microsoft.com/office/powerpoint/2010/main" val="231389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zh-CN" dirty="0" smtClean="0"/>
                  <a:t>在這項工作中，我們描述了我們獨特的級聯 M 層和複合電荷層，用於基於 In0.52Al0.48As 的 APD 內部。 M層厚度縮小至50 nm左右，以提高高速性能，同時最大限度地減少隧道暗電流的大幅增加。</a:t>
                </a:r>
                <a:endParaRPr lang="en-US" altLang="zh-TW" dirty="0" smtClean="0"/>
              </a:p>
              <a:p>
                <a:endParaRPr lang="en-US" altLang="zh-TW" dirty="0" smtClean="0"/>
              </a:p>
              <a:p>
                <a:r>
                  <a:rPr lang="zh-TW" altLang="zh-CN" dirty="0" smtClean="0"/>
                  <a:t>為了在具有大主動視窗 (mesa) 尺寸的同時保持高靈敏度性能所需的低結電容，在薄 M 層下方嵌入了厚 InP 集電極層。</a:t>
                </a:r>
                <a:endParaRPr lang="en-US" altLang="zh-TW" dirty="0" smtClean="0"/>
              </a:p>
              <a:p>
                <a:endParaRPr lang="en-US" altLang="zh-TW" dirty="0" smtClean="0"/>
              </a:p>
              <a:p>
                <a:r>
                  <a:rPr lang="zh-TW" altLang="zh-CN" dirty="0" smtClean="0"/>
                  <a:t>此 APD 具有寬 3dB O-E 頻寬（44 至 28 GHz）、低暗電流（約 400 nA）、低電容（34 fF）、非常高的增益頻寬積（1.03 THz）和高飽和電流（約12 mA）在低到中等倍增增益範圍內（0.84 到1.9 A/W 的響應度）。這對應於 45 GHz 時的大毫米波輸出功率 (-0.77 dBm)。</a:t>
                </a:r>
                <a:endParaRPr lang="en-US" altLang="zh-TW" dirty="0" smtClean="0"/>
              </a:p>
            </p:txBody>
          </p:sp>
        </mc:Choice>
        <mc:Fallback xmlns="">
          <p:sp>
            <p:nvSpPr>
              <p:cNvPr id="3" name="備忘稿版面配置區 2"/>
              <p:cNvSpPr>
                <a:spLocks noGrp="1"/>
              </p:cNvSpPr>
              <p:nvPr>
                <p:ph type="body" idx="1"/>
              </p:nvPr>
            </p:nvSpPr>
            <p:spPr/>
            <p:txBody>
              <a:bodyPr/>
              <a:lstStyle/>
              <a:p>
                <a:r>
                  <a:rPr lang="zh-TW" altLang="en-US" dirty="0" smtClean="0"/>
                  <a:t>我們利用三層累增曾設計的</a:t>
                </a:r>
                <a:r>
                  <a:rPr lang="en-US" altLang="zh-TW" dirty="0" smtClean="0"/>
                  <a:t>APD</a:t>
                </a:r>
                <a:r>
                  <a:rPr lang="zh-TW" altLang="en-US" dirty="0" smtClean="0"/>
                  <a:t>，並搭配蝕刻平台型製程來完成元件製作。並且能夠克服傳統</a:t>
                </a:r>
                <a:r>
                  <a:rPr lang="en-US" altLang="zh-TW" dirty="0" smtClean="0"/>
                  <a:t>APD</a:t>
                </a:r>
                <a:r>
                  <a:rPr lang="zh-TW" altLang="en-US" dirty="0" smtClean="0"/>
                  <a:t>的響應及飽和電流間的互相衝突</a:t>
                </a:r>
                <a:endParaRPr lang="en-US" altLang="zh-TW" dirty="0" smtClean="0"/>
              </a:p>
              <a:p>
                <a:endParaRPr lang="en-US" altLang="zh-TW" dirty="0" smtClean="0"/>
              </a:p>
              <a:p>
                <a:r>
                  <a:rPr lang="zh-TW" altLang="en-US" dirty="0" smtClean="0"/>
                  <a:t>當元件操作在線性區，能擁有高於</a:t>
                </a:r>
                <a:r>
                  <a:rPr lang="en-US" altLang="zh-TW" dirty="0" smtClean="0"/>
                  <a:t>5.6mA</a:t>
                </a:r>
                <a:r>
                  <a:rPr lang="zh-TW" altLang="en-US" dirty="0" smtClean="0"/>
                  <a:t>的</a:t>
                </a:r>
                <a:r>
                  <a:rPr lang="en-US" altLang="zh-TW" dirty="0" smtClean="0"/>
                  <a:t>1-Db</a:t>
                </a:r>
                <a:r>
                  <a:rPr lang="zh-TW" altLang="en-US" dirty="0" smtClean="0"/>
                  <a:t>飽和電流及</a:t>
                </a:r>
                <a:r>
                  <a:rPr lang="en-US" altLang="zh-TW" dirty="0" smtClean="0"/>
                  <a:t>19.6A/W</a:t>
                </a:r>
                <a:r>
                  <a:rPr lang="zh-TW" altLang="en-US" dirty="0" smtClean="0"/>
                  <a:t>的高響應表現，並有效地應用在</a:t>
                </a:r>
                <a:r>
                  <a:rPr lang="en-US" altLang="zh-TW" dirty="0" smtClean="0"/>
                  <a:t>FMCW</a:t>
                </a:r>
                <a:r>
                  <a:rPr lang="zh-TW" altLang="en-US" dirty="0" smtClean="0"/>
                  <a:t>光達系統</a:t>
                </a:r>
                <a:endParaRPr lang="en-US" altLang="zh-TW" dirty="0" smtClean="0"/>
              </a:p>
              <a:p>
                <a:endParaRPr lang="en-US" altLang="zh-TW" dirty="0" smtClean="0"/>
              </a:p>
              <a:p>
                <a:r>
                  <a:rPr lang="zh-TW" altLang="en-US" dirty="0" smtClean="0"/>
                  <a:t>當元件操作在蓋格模式下，能夠達到</a:t>
                </a:r>
                <a:r>
                  <a:rPr lang="en-US" altLang="zh-TW" dirty="0" smtClean="0"/>
                  <a:t>74%</a:t>
                </a:r>
                <a:r>
                  <a:rPr lang="zh-TW" altLang="en-US" dirty="0" smtClean="0"/>
                  <a:t>的高</a:t>
                </a:r>
                <a:r>
                  <a:rPr lang="en-US" altLang="zh-TW" dirty="0" smtClean="0"/>
                  <a:t>SPDE</a:t>
                </a:r>
                <a:r>
                  <a:rPr lang="zh-TW" altLang="en-US" dirty="0" smtClean="0"/>
                  <a:t>、</a:t>
                </a:r>
                <a:r>
                  <a:rPr lang="en-US" altLang="zh-TW" dirty="0" smtClean="0"/>
                  <a:t>101ps</a:t>
                </a:r>
                <a:r>
                  <a:rPr lang="zh-TW" altLang="en-US" dirty="0" smtClean="0"/>
                  <a:t>的低時基誤差，同時能夠以</a:t>
                </a:r>
                <a:r>
                  <a:rPr lang="en-US" altLang="zh-TW" sz="1200" b="1" dirty="0" smtClean="0">
                    <a:solidFill>
                      <a:srgbClr val="FF0000"/>
                    </a:solidFill>
                    <a:latin typeface="Times New Roman" panose="02020603050405020304" pitchFamily="18" charset="0"/>
                    <a:cs typeface="Times New Roman" panose="02020603050405020304" pitchFamily="18" charset="0"/>
                  </a:rPr>
                  <a:t>0.05</a:t>
                </a:r>
                <a:r>
                  <a:rPr lang="en-US" altLang="zh-TW" sz="1200" b="1" i="0" smtClean="0">
                    <a:solidFill>
                      <a:srgbClr val="FF0000"/>
                    </a:solidFill>
                    <a:latin typeface="Cambria Math" panose="02040503050406030204" pitchFamily="18" charset="0"/>
                  </a:rPr>
                  <a:t>𝛍𝐬</a:t>
                </a:r>
                <a:r>
                  <a:rPr lang="zh-TW" altLang="en-US" dirty="0" smtClean="0"/>
                  <a:t>的推遲時間來避免後脈衝效應，</a:t>
                </a:r>
                <a:r>
                  <a:rPr lang="zh-TW" altLang="zh-TW" sz="1200" kern="1200" dirty="0" smtClean="0">
                    <a:solidFill>
                      <a:schemeClr val="tx1"/>
                    </a:solidFill>
                    <a:effectLst/>
                    <a:latin typeface="+mn-lt"/>
                    <a:ea typeface="+mn-ea"/>
                    <a:cs typeface="+mn-cs"/>
                  </a:rPr>
                  <a:t>根據上述結果所示，我們證實這種單光子偵測器可以進一步提高下一代</a:t>
                </a:r>
                <a:r>
                  <a:rPr lang="en-US" altLang="zh-TW" sz="1200" kern="1200" dirty="0" smtClean="0">
                    <a:solidFill>
                      <a:schemeClr val="tx1"/>
                    </a:solidFill>
                    <a:effectLst/>
                    <a:latin typeface="+mn-lt"/>
                    <a:ea typeface="+mn-ea"/>
                    <a:cs typeface="+mn-cs"/>
                  </a:rPr>
                  <a:t> </a:t>
                </a:r>
                <a:r>
                  <a:rPr lang="en-US" altLang="zh-TW" sz="1200" kern="1200" dirty="0" err="1" smtClean="0">
                    <a:solidFill>
                      <a:schemeClr val="tx1"/>
                    </a:solidFill>
                    <a:effectLst/>
                    <a:latin typeface="+mn-lt"/>
                    <a:ea typeface="+mn-ea"/>
                    <a:cs typeface="+mn-cs"/>
                  </a:rPr>
                  <a:t>ToF</a:t>
                </a:r>
                <a:r>
                  <a:rPr lang="zh-TW" altLang="zh-TW" sz="1200" kern="1200" dirty="0" smtClean="0">
                    <a:solidFill>
                      <a:schemeClr val="tx1"/>
                    </a:solidFill>
                    <a:effectLst/>
                    <a:latin typeface="+mn-lt"/>
                    <a:ea typeface="+mn-ea"/>
                    <a:cs typeface="+mn-cs"/>
                  </a:rPr>
                  <a:t>光學雷達的靈敏度。</a:t>
                </a: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endParaRPr lang="en-US" altLang="zh-TW" dirty="0" smtClean="0"/>
              </a:p>
            </p:txBody>
          </p:sp>
        </mc:Fallback>
      </mc:AlternateContent>
      <p:sp>
        <p:nvSpPr>
          <p:cNvPr id="4" name="投影片編號版面配置區 3"/>
          <p:cNvSpPr>
            <a:spLocks noGrp="1"/>
          </p:cNvSpPr>
          <p:nvPr>
            <p:ph type="sldNum" sz="quarter" idx="10"/>
          </p:nvPr>
        </p:nvSpPr>
        <p:spPr/>
        <p:txBody>
          <a:bodyPr/>
          <a:lstStyle/>
          <a:p>
            <a:fld id="{0A031109-6B16-4E26-8EA1-3F13BF5EA761}" type="slidenum">
              <a:rPr lang="zh-TW" altLang="en-US" smtClean="0"/>
              <a:t>65</a:t>
            </a:fld>
            <a:endParaRPr lang="zh-TW" altLang="en-US"/>
          </a:p>
        </p:txBody>
      </p:sp>
    </p:spTree>
    <p:extLst>
      <p:ext uri="{BB962C8B-B14F-4D97-AF65-F5344CB8AC3E}">
        <p14:creationId xmlns:p14="http://schemas.microsoft.com/office/powerpoint/2010/main" val="7547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sz="1200" kern="1200" dirty="0" smtClean="0">
                <a:solidFill>
                  <a:schemeClr val="tx1"/>
                </a:solidFill>
                <a:effectLst/>
                <a:latin typeface="+mn-lt"/>
                <a:ea typeface="+mn-ea"/>
                <a:cs typeface="+mn-cs"/>
              </a:rPr>
              <a:t>要將當前的</a:t>
            </a:r>
            <a:r>
              <a:rPr lang="en-US" altLang="zh-CN" sz="1200" kern="1200" dirty="0" smtClean="0">
                <a:solidFill>
                  <a:schemeClr val="tx1"/>
                </a:solidFill>
                <a:effectLst/>
                <a:latin typeface="+mn-lt"/>
                <a:ea typeface="+mn-ea"/>
                <a:cs typeface="+mn-cs"/>
              </a:rPr>
              <a:t>10G-PON</a:t>
            </a:r>
            <a:r>
              <a:rPr lang="zh-TW" altLang="zh-CN" sz="1200" kern="1200" dirty="0" smtClean="0">
                <a:solidFill>
                  <a:schemeClr val="tx1"/>
                </a:solidFill>
                <a:effectLst/>
                <a:latin typeface="+mn-lt"/>
                <a:ea typeface="+mn-ea"/>
                <a:cs typeface="+mn-cs"/>
              </a:rPr>
              <a:t>網路升級到</a:t>
            </a:r>
            <a:r>
              <a:rPr lang="en-US" altLang="zh-CN" sz="1200" kern="1200" dirty="0" smtClean="0">
                <a:solidFill>
                  <a:schemeClr val="tx1"/>
                </a:solidFill>
                <a:effectLst/>
                <a:latin typeface="+mn-lt"/>
                <a:ea typeface="+mn-ea"/>
                <a:cs typeface="+mn-cs"/>
              </a:rPr>
              <a:t>50G-PON</a:t>
            </a:r>
            <a:r>
              <a:rPr lang="zh-TW" altLang="zh-CN" sz="1200" kern="1200" dirty="0" smtClean="0">
                <a:solidFill>
                  <a:schemeClr val="tx1"/>
                </a:solidFill>
                <a:effectLst/>
                <a:latin typeface="+mn-lt"/>
                <a:ea typeface="+mn-ea"/>
                <a:cs typeface="+mn-cs"/>
              </a:rPr>
              <a:t>，可以通過將</a:t>
            </a:r>
            <a:r>
              <a:rPr lang="en-US" altLang="zh-CN" sz="1200" kern="1200" dirty="0" smtClean="0">
                <a:solidFill>
                  <a:schemeClr val="tx1"/>
                </a:solidFill>
                <a:effectLst/>
                <a:latin typeface="+mn-lt"/>
                <a:ea typeface="+mn-ea"/>
                <a:cs typeface="+mn-cs"/>
              </a:rPr>
              <a:t>GPON</a:t>
            </a:r>
            <a:r>
              <a:rPr lang="zh-TW" altLang="zh-CN" sz="1200" kern="1200" dirty="0" smtClean="0">
                <a:solidFill>
                  <a:schemeClr val="tx1"/>
                </a:solidFill>
                <a:effectLst/>
                <a:latin typeface="+mn-lt"/>
                <a:ea typeface="+mn-ea"/>
                <a:cs typeface="+mn-cs"/>
              </a:rPr>
              <a:t>轉移到</a:t>
            </a:r>
            <a:r>
              <a:rPr lang="en-US" altLang="zh-CN" sz="1200" kern="1200" dirty="0" smtClean="0">
                <a:solidFill>
                  <a:schemeClr val="tx1"/>
                </a:solidFill>
                <a:effectLst/>
                <a:latin typeface="+mn-lt"/>
                <a:ea typeface="+mn-ea"/>
                <a:cs typeface="+mn-cs"/>
              </a:rPr>
              <a:t>XG(S)-PON</a:t>
            </a:r>
            <a:r>
              <a:rPr lang="zh-TW" altLang="zh-CN" sz="1200" kern="1200" dirty="0" smtClean="0">
                <a:solidFill>
                  <a:schemeClr val="tx1"/>
                </a:solidFill>
                <a:effectLst/>
                <a:latin typeface="+mn-lt"/>
                <a:ea typeface="+mn-ea"/>
                <a:cs typeface="+mn-cs"/>
              </a:rPr>
              <a:t>，再從</a:t>
            </a:r>
            <a:r>
              <a:rPr lang="en-US" altLang="zh-CN" sz="1200" kern="1200" dirty="0" smtClean="0">
                <a:solidFill>
                  <a:schemeClr val="tx1"/>
                </a:solidFill>
                <a:effectLst/>
                <a:latin typeface="+mn-lt"/>
                <a:ea typeface="+mn-ea"/>
                <a:cs typeface="+mn-cs"/>
              </a:rPr>
              <a:t>XG(S)-PON</a:t>
            </a:r>
            <a:r>
              <a:rPr lang="zh-TW" altLang="zh-CN" sz="1200" kern="1200" dirty="0" smtClean="0">
                <a:solidFill>
                  <a:schemeClr val="tx1"/>
                </a:solidFill>
                <a:effectLst/>
                <a:latin typeface="+mn-lt"/>
                <a:ea typeface="+mn-ea"/>
                <a:cs typeface="+mn-cs"/>
              </a:rPr>
              <a:t>轉移到</a:t>
            </a:r>
            <a:r>
              <a:rPr lang="en-US" altLang="zh-CN" sz="1200" kern="1200" dirty="0" smtClean="0">
                <a:solidFill>
                  <a:schemeClr val="tx1"/>
                </a:solidFill>
                <a:effectLst/>
                <a:latin typeface="+mn-lt"/>
                <a:ea typeface="+mn-ea"/>
                <a:cs typeface="+mn-cs"/>
              </a:rPr>
              <a:t>50G-PON</a:t>
            </a:r>
            <a:r>
              <a:rPr lang="zh-TW" altLang="zh-CN" sz="1200" kern="1200" dirty="0" smtClean="0">
                <a:solidFill>
                  <a:schemeClr val="tx1"/>
                </a:solidFill>
                <a:effectLst/>
                <a:latin typeface="+mn-lt"/>
                <a:ea typeface="+mn-ea"/>
                <a:cs typeface="+mn-cs"/>
              </a:rPr>
              <a:t>，這樣</a:t>
            </a:r>
            <a:r>
              <a:rPr lang="en-US" altLang="zh-CN" sz="1200" kern="1200" dirty="0" smtClean="0">
                <a:solidFill>
                  <a:schemeClr val="tx1"/>
                </a:solidFill>
                <a:effectLst/>
                <a:latin typeface="+mn-lt"/>
                <a:ea typeface="+mn-ea"/>
                <a:cs typeface="+mn-cs"/>
              </a:rPr>
              <a:t>50G-PON</a:t>
            </a:r>
            <a:r>
              <a:rPr lang="zh-TW"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XG(S)-PON</a:t>
            </a:r>
            <a:r>
              <a:rPr lang="zh-TW" altLang="zh-CN" sz="1200" kern="1200" dirty="0" smtClean="0">
                <a:solidFill>
                  <a:schemeClr val="tx1"/>
                </a:solidFill>
                <a:effectLst/>
                <a:latin typeface="+mn-lt"/>
                <a:ea typeface="+mn-ea"/>
                <a:cs typeface="+mn-cs"/>
              </a:rPr>
              <a:t>可以共存。當位元速率提高到</a:t>
            </a:r>
            <a:r>
              <a:rPr lang="en-US" altLang="zh-CN" sz="1200" kern="1200" dirty="0" smtClean="0">
                <a:solidFill>
                  <a:schemeClr val="tx1"/>
                </a:solidFill>
                <a:effectLst/>
                <a:latin typeface="+mn-lt"/>
                <a:ea typeface="+mn-ea"/>
                <a:cs typeface="+mn-cs"/>
              </a:rPr>
              <a:t>50G-PON</a:t>
            </a:r>
            <a:r>
              <a:rPr lang="zh-TW" altLang="zh-CN" sz="1200" kern="1200" dirty="0" smtClean="0">
                <a:solidFill>
                  <a:schemeClr val="tx1"/>
                </a:solidFill>
                <a:effectLst/>
                <a:latin typeface="+mn-lt"/>
                <a:ea typeface="+mn-ea"/>
                <a:cs typeface="+mn-cs"/>
              </a:rPr>
              <a:t>時，需要增加接收器的靈敏度，以便可以重複使用已安裝的</a:t>
            </a:r>
            <a:r>
              <a:rPr lang="en-US" altLang="zh-CN" sz="1200" kern="1200" dirty="0" smtClean="0">
                <a:solidFill>
                  <a:schemeClr val="tx1"/>
                </a:solidFill>
                <a:effectLst/>
                <a:latin typeface="+mn-lt"/>
                <a:ea typeface="+mn-ea"/>
                <a:cs typeface="+mn-cs"/>
              </a:rPr>
              <a:t>ODN</a:t>
            </a:r>
            <a:r>
              <a:rPr lang="zh-TW" altLang="zh-CN" sz="1200" kern="1200" dirty="0" smtClean="0">
                <a:solidFill>
                  <a:schemeClr val="tx1"/>
                </a:solidFill>
                <a:effectLst/>
                <a:latin typeface="+mn-lt"/>
                <a:ea typeface="+mn-ea"/>
                <a:cs typeface="+mn-cs"/>
              </a:rPr>
              <a:t>系統。</a:t>
            </a:r>
            <a:endParaRPr lang="en-US" altLang="zh-TW" sz="1200" kern="1200" dirty="0" smtClean="0">
              <a:solidFill>
                <a:schemeClr val="tx1"/>
              </a:solidFill>
              <a:effectLst/>
              <a:latin typeface="+mn-lt"/>
              <a:ea typeface="+mn-ea"/>
              <a:cs typeface="+mn-cs"/>
            </a:endParaRPr>
          </a:p>
          <a:p>
            <a:r>
              <a:rPr lang="en-US" altLang="zh-TW" dirty="0" smtClean="0"/>
              <a:t>ITU-T</a:t>
            </a:r>
            <a:r>
              <a:rPr lang="zh-TW" altLang="en-US" dirty="0" smtClean="0"/>
              <a:t>標準中，對於光纖網路發射端的發射機要求具有挑戰性的高輸出功率，</a:t>
            </a:r>
            <a:r>
              <a:rPr lang="zh-TW" altLang="zh-CN" dirty="0" smtClean="0"/>
              <a:t>50G-PON 所需的功率比 10G-PON 大約 8 dB</a:t>
            </a:r>
            <a:endParaRPr lang="en-US" altLang="zh-TW" dirty="0" smtClean="0"/>
          </a:p>
          <a:p>
            <a:r>
              <a:rPr lang="zh-TW" altLang="zh-CN" dirty="0" smtClean="0"/>
              <a:t>接收器需要處理高光功率照明</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6</a:t>
            </a:fld>
            <a:endParaRPr lang="zh-TW" altLang="en-US"/>
          </a:p>
        </p:txBody>
      </p:sp>
    </p:spTree>
    <p:extLst>
      <p:ext uri="{BB962C8B-B14F-4D97-AF65-F5344CB8AC3E}">
        <p14:creationId xmlns:p14="http://schemas.microsoft.com/office/powerpoint/2010/main" val="1915988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這裡，應用等效電路建模技術來提取適合測量的微波反射係數的散射參數的 </a:t>
            </a:r>
            <a:r>
              <a:rPr lang="en-US" altLang="zh-TW" dirty="0" smtClean="0"/>
              <a:t>RC </a:t>
            </a:r>
            <a:r>
              <a:rPr lang="zh-TW" altLang="en-US" dirty="0" smtClean="0"/>
              <a:t>限制頻寬（</a:t>
            </a:r>
            <a:r>
              <a:rPr lang="en-US" altLang="zh-TW" dirty="0" smtClean="0"/>
              <a:t>S22</a:t>
            </a:r>
            <a:r>
              <a:rPr lang="zh-TW" altLang="en-US" dirty="0" smtClean="0"/>
              <a:t>）</a:t>
            </a:r>
            <a:endParaRPr lang="en-US" altLang="zh-TW" dirty="0" smtClean="0"/>
          </a:p>
          <a:p>
            <a:r>
              <a:rPr lang="zh-TW" altLang="en-US" dirty="0" smtClean="0"/>
              <a:t>在建模過程中，兩個人工電路元件 </a:t>
            </a:r>
            <a:r>
              <a:rPr lang="en-US" altLang="zh-TW" dirty="0" smtClean="0"/>
              <a:t>RT </a:t>
            </a:r>
            <a:r>
              <a:rPr lang="zh-TW" altLang="en-US" dirty="0" smtClean="0"/>
              <a:t>和 </a:t>
            </a:r>
            <a:r>
              <a:rPr lang="en-US" altLang="zh-TW" dirty="0" smtClean="0"/>
              <a:t>CT </a:t>
            </a:r>
            <a:r>
              <a:rPr lang="zh-TW" altLang="en-US" dirty="0" smtClean="0"/>
              <a:t>被移除，以提取 </a:t>
            </a:r>
            <a:r>
              <a:rPr lang="en-US" altLang="zh-TW" dirty="0" smtClean="0"/>
              <a:t>APD </a:t>
            </a:r>
            <a:r>
              <a:rPr lang="zh-TW" altLang="en-US" dirty="0" smtClean="0"/>
              <a:t>的外在 </a:t>
            </a:r>
            <a:r>
              <a:rPr lang="en-US" altLang="zh-TW" dirty="0" err="1" smtClean="0"/>
              <a:t>fRC</a:t>
            </a:r>
            <a:r>
              <a:rPr lang="zh-TW" altLang="en-US" dirty="0" smtClean="0"/>
              <a:t>。 這是因為它們用來模擬內部載波傳輸時間的低通頻率響應。 透過仔細選擇 </a:t>
            </a:r>
            <a:r>
              <a:rPr lang="en-US" altLang="zh-TW" dirty="0" smtClean="0"/>
              <a:t>RT </a:t>
            </a:r>
            <a:r>
              <a:rPr lang="zh-TW" altLang="en-US" dirty="0" smtClean="0"/>
              <a:t>和 </a:t>
            </a:r>
            <a:r>
              <a:rPr lang="en-US" altLang="zh-TW" dirty="0" smtClean="0"/>
              <a:t>CT </a:t>
            </a:r>
            <a:r>
              <a:rPr lang="zh-TW" altLang="en-US" dirty="0" smtClean="0"/>
              <a:t>的值以適合測量的 </a:t>
            </a:r>
            <a:r>
              <a:rPr lang="en-US" altLang="zh-TW" dirty="0" smtClean="0"/>
              <a:t>O-E </a:t>
            </a:r>
            <a:r>
              <a:rPr lang="zh-TW" altLang="en-US" dirty="0" smtClean="0"/>
              <a:t>頻率響應，可以確定我們設備的內部傳輸時間限制頻率響應</a:t>
            </a:r>
            <a:endParaRPr lang="zh-TW" altLang="en-US" dirty="0"/>
          </a:p>
        </p:txBody>
      </p:sp>
      <p:sp>
        <p:nvSpPr>
          <p:cNvPr id="4" name="投影片編號版面配置區 3"/>
          <p:cNvSpPr>
            <a:spLocks noGrp="1"/>
          </p:cNvSpPr>
          <p:nvPr>
            <p:ph type="sldNum" sz="quarter" idx="10"/>
          </p:nvPr>
        </p:nvSpPr>
        <p:spPr/>
        <p:txBody>
          <a:bodyPr/>
          <a:lstStyle/>
          <a:p>
            <a:fld id="{0A031109-6B16-4E26-8EA1-3F13BF5EA761}" type="slidenum">
              <a:rPr lang="zh-TW" altLang="en-US" smtClean="0"/>
              <a:t>68</a:t>
            </a:fld>
            <a:endParaRPr lang="zh-TW" altLang="en-US"/>
          </a:p>
        </p:txBody>
      </p:sp>
    </p:spTree>
    <p:extLst>
      <p:ext uri="{BB962C8B-B14F-4D97-AF65-F5344CB8AC3E}">
        <p14:creationId xmlns:p14="http://schemas.microsoft.com/office/powerpoint/2010/main" val="2176423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圖 (a) 至 (c) 顯示了裝置 A 在固定直流偏壓 (0.6 Vbr) 下針對不同活動視窗直徑（10、12 和 14 μm）的 S22 參數。圖 (d) 呈現了具有 14 μm 活動窗口直徑的設備 B 的相同場景</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69</a:t>
            </a:fld>
            <a:endParaRPr lang="zh-TW" altLang="en-US"/>
          </a:p>
        </p:txBody>
      </p:sp>
    </p:spTree>
    <p:extLst>
      <p:ext uri="{BB962C8B-B14F-4D97-AF65-F5344CB8AC3E}">
        <p14:creationId xmlns:p14="http://schemas.microsoft.com/office/powerpoint/2010/main" val="4378076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CN" dirty="0" smtClean="0"/>
              <a:t>從測量結果可以看出，設備B的結果比設備A的結果稍長。</a:t>
            </a:r>
            <a:endParaRPr lang="en-US" altLang="zh-TW" dirty="0" smtClean="0"/>
          </a:p>
          <a:p>
            <a:endParaRPr lang="en-US" altLang="zh-CN" dirty="0" smtClean="0"/>
          </a:p>
          <a:p>
            <a:r>
              <a:rPr lang="zh-TW" altLang="zh-CN" dirty="0" smtClean="0"/>
              <a:t>這與前面提到的一致；在低偏壓下，裝置 B 的速度效能比裝置 A 稍差。</a:t>
            </a:r>
            <a:endParaRPr lang="en-US" altLang="zh-TW" dirty="0" smtClean="0"/>
          </a:p>
          <a:p>
            <a:endParaRPr lang="en-US" altLang="zh-CN" dirty="0" smtClean="0"/>
          </a:p>
          <a:p>
            <a:r>
              <a:rPr lang="zh-TW" altLang="zh-CN" dirty="0" smtClean="0"/>
              <a:t>由於裝置B的M層較薄，導致內部電容較高，因此產生較大的RC限制頻寬。</a:t>
            </a:r>
            <a:endParaRPr lang="en-US" altLang="zh-TW" dirty="0" smtClean="0"/>
          </a:p>
          <a:p>
            <a:endParaRPr lang="en-US" altLang="zh-CN" dirty="0" smtClean="0"/>
          </a:p>
          <a:p>
            <a:r>
              <a:rPr lang="zh-TW" altLang="zh-CN" dirty="0" smtClean="0"/>
              <a:t>根據該圖，顯示APD的內部電容越小，性能越好。</a:t>
            </a:r>
            <a:endParaRPr lang="zh-CN" altLang="en-US" dirty="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70</a:t>
            </a:fld>
            <a:endParaRPr lang="zh-TW" altLang="en-US"/>
          </a:p>
        </p:txBody>
      </p:sp>
    </p:spTree>
    <p:extLst>
      <p:ext uri="{BB962C8B-B14F-4D97-AF65-F5344CB8AC3E}">
        <p14:creationId xmlns:p14="http://schemas.microsoft.com/office/powerpoint/2010/main" val="293518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50G PON</a:t>
            </a:r>
            <a:r>
              <a:rPr lang="zh-TW" altLang="zh-CN" sz="1200" kern="1200" dirty="0" smtClean="0">
                <a:solidFill>
                  <a:schemeClr val="tx1"/>
                </a:solidFill>
                <a:effectLst/>
                <a:latin typeface="+mn-lt"/>
                <a:ea typeface="+mn-ea"/>
                <a:cs typeface="+mn-cs"/>
              </a:rPr>
              <a:t>系统中，光電感測器（</a:t>
            </a:r>
            <a:r>
              <a:rPr lang="en-US" altLang="zh-CN" sz="1200" kern="1200" dirty="0" smtClean="0">
                <a:solidFill>
                  <a:schemeClr val="tx1"/>
                </a:solidFill>
                <a:effectLst/>
                <a:latin typeface="+mn-lt"/>
                <a:ea typeface="+mn-ea"/>
                <a:cs typeface="+mn-cs"/>
              </a:rPr>
              <a:t>Photodetectors</a:t>
            </a:r>
            <a:r>
              <a:rPr lang="zh-TW" altLang="zh-CN" sz="1200" kern="1200" dirty="0" smtClean="0">
                <a:solidFill>
                  <a:schemeClr val="tx1"/>
                </a:solidFill>
                <a:effectLst/>
                <a:latin typeface="+mn-lt"/>
                <a:ea typeface="+mn-ea"/>
                <a:cs typeface="+mn-cs"/>
              </a:rPr>
              <a:t>）是關鍵元件，用於將光訊號轉換為電訊號。常用的光電感測器類型包括累增崩潰光電二極體（</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Avalanche Photodiode</a:t>
            </a:r>
            <a:r>
              <a:rPr lang="zh-TW"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PIN</a:t>
            </a:r>
            <a:r>
              <a:rPr lang="zh-TW" altLang="zh-CN" sz="1200" kern="1200" dirty="0" smtClean="0">
                <a:solidFill>
                  <a:schemeClr val="tx1"/>
                </a:solidFill>
                <a:effectLst/>
                <a:latin typeface="+mn-lt"/>
                <a:ea typeface="+mn-ea"/>
                <a:cs typeface="+mn-cs"/>
              </a:rPr>
              <a:t>光電二極體（</a:t>
            </a:r>
            <a:r>
              <a:rPr lang="en-US" altLang="zh-CN" sz="1200" kern="1200" dirty="0" smtClean="0">
                <a:solidFill>
                  <a:schemeClr val="tx1"/>
                </a:solidFill>
                <a:effectLst/>
                <a:latin typeface="+mn-lt"/>
                <a:ea typeface="+mn-ea"/>
                <a:cs typeface="+mn-cs"/>
              </a:rPr>
              <a:t>PIN PD</a:t>
            </a:r>
            <a:r>
              <a:rPr lang="zh-TW"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PIN Photodiode</a:t>
            </a:r>
            <a:r>
              <a:rPr lang="zh-TW" altLang="zh-CN" sz="1200" kern="1200" dirty="0" smtClean="0">
                <a:solidFill>
                  <a:schemeClr val="tx1"/>
                </a:solidFill>
                <a:effectLst/>
                <a:latin typeface="+mn-lt"/>
                <a:ea typeface="+mn-ea"/>
                <a:cs typeface="+mn-cs"/>
              </a:rPr>
              <a:t>），為了滿足其在接收端上要有高速且高動態範圍的要求，我們通常會選擇</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，由于其内部增益放大器相比</a:t>
            </a:r>
            <a:r>
              <a:rPr lang="en-US" altLang="zh-CN" sz="1200" kern="1200" dirty="0" smtClean="0">
                <a:solidFill>
                  <a:schemeClr val="tx1"/>
                </a:solidFill>
                <a:effectLst/>
                <a:latin typeface="+mn-lt"/>
                <a:ea typeface="+mn-ea"/>
                <a:cs typeface="+mn-cs"/>
              </a:rPr>
              <a:t>p-</a:t>
            </a:r>
            <a:r>
              <a:rPr lang="en-US" altLang="zh-CN" sz="1200" kern="1200" dirty="0" err="1" smtClean="0">
                <a:solidFill>
                  <a:schemeClr val="tx1"/>
                </a:solidFill>
                <a:effectLst/>
                <a:latin typeface="+mn-lt"/>
                <a:ea typeface="+mn-ea"/>
                <a:cs typeface="+mn-cs"/>
              </a:rPr>
              <a:t>i</a:t>
            </a:r>
            <a:r>
              <a:rPr lang="en-US" altLang="zh-CN" sz="1200" kern="1200" dirty="0" smtClean="0">
                <a:solidFill>
                  <a:schemeClr val="tx1"/>
                </a:solidFill>
                <a:effectLst/>
                <a:latin typeface="+mn-lt"/>
                <a:ea typeface="+mn-ea"/>
                <a:cs typeface="+mn-cs"/>
              </a:rPr>
              <a:t>-n PD</a:t>
            </a:r>
            <a:r>
              <a:rPr lang="zh-TW" altLang="zh-CN" sz="1200" kern="1200" dirty="0" smtClean="0">
                <a:solidFill>
                  <a:schemeClr val="tx1"/>
                </a:solidFill>
                <a:effectLst/>
                <a:latin typeface="+mn-lt"/>
                <a:ea typeface="+mn-ea"/>
                <a:cs typeface="+mn-cs"/>
              </a:rPr>
              <a:t>提供了更好的靈敏度。通常，基于</a:t>
            </a:r>
            <a:r>
              <a:rPr lang="en-US" altLang="zh-CN" sz="1200" kern="1200" dirty="0" smtClean="0">
                <a:solidFill>
                  <a:schemeClr val="tx1"/>
                </a:solidFill>
                <a:effectLst/>
                <a:latin typeface="+mn-lt"/>
                <a:ea typeface="+mn-ea"/>
                <a:cs typeface="+mn-cs"/>
              </a:rPr>
              <a:t>III-V</a:t>
            </a:r>
            <a:r>
              <a:rPr lang="zh-TW" altLang="zh-CN" sz="1200" kern="1200" dirty="0" smtClean="0">
                <a:solidFill>
                  <a:schemeClr val="tx1"/>
                </a:solidFill>
                <a:effectLst/>
                <a:latin typeface="+mn-lt"/>
                <a:ea typeface="+mn-ea"/>
                <a:cs typeface="+mn-cs"/>
              </a:rPr>
              <a:t>材料的使得</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的靈敏度通常比</a:t>
            </a:r>
            <a:r>
              <a:rPr lang="en-US" altLang="zh-CN" sz="1200" kern="1200" dirty="0" smtClean="0">
                <a:solidFill>
                  <a:schemeClr val="tx1"/>
                </a:solidFill>
                <a:effectLst/>
                <a:latin typeface="+mn-lt"/>
                <a:ea typeface="+mn-ea"/>
                <a:cs typeface="+mn-cs"/>
              </a:rPr>
              <a:t>PIN</a:t>
            </a:r>
            <a:r>
              <a:rPr lang="zh-TW" altLang="zh-CN" sz="1200" kern="1200" dirty="0" smtClean="0">
                <a:solidFill>
                  <a:schemeClr val="tx1"/>
                </a:solidFill>
                <a:effectLst/>
                <a:latin typeface="+mn-lt"/>
                <a:ea typeface="+mn-ea"/>
                <a:cs typeface="+mn-cs"/>
              </a:rPr>
              <a:t>高約</a:t>
            </a:r>
            <a:r>
              <a:rPr lang="en-US" altLang="zh-CN" sz="1200" kern="1200" dirty="0" smtClean="0">
                <a:solidFill>
                  <a:schemeClr val="tx1"/>
                </a:solidFill>
                <a:effectLst/>
                <a:latin typeface="+mn-lt"/>
                <a:ea typeface="+mn-ea"/>
                <a:cs typeface="+mn-cs"/>
              </a:rPr>
              <a:t>5</a:t>
            </a:r>
            <a:r>
              <a:rPr lang="zh-TW"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6dB</a:t>
            </a:r>
            <a:r>
              <a:rPr lang="zh-TW" altLang="zh-CN" sz="1200" kern="1200" dirty="0" smtClean="0">
                <a:solidFill>
                  <a:schemeClr val="tx1"/>
                </a:solidFill>
                <a:effectLst/>
                <a:latin typeface="+mn-lt"/>
                <a:ea typeface="+mn-ea"/>
                <a:cs typeface="+mn-cs"/>
              </a:rPr>
              <a:t>。靈敏度提高意味著</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能夠檢測到較弱的信號，因此在長距離通信或信號強度較低的應用中，</a:t>
            </a:r>
            <a:r>
              <a:rPr lang="en-US" altLang="zh-CN" sz="1200" kern="1200" dirty="0" smtClean="0">
                <a:solidFill>
                  <a:schemeClr val="tx1"/>
                </a:solidFill>
                <a:effectLst/>
                <a:latin typeface="+mn-lt"/>
                <a:ea typeface="+mn-ea"/>
                <a:cs typeface="+mn-cs"/>
              </a:rPr>
              <a:t>APD</a:t>
            </a:r>
            <a:r>
              <a:rPr lang="zh-TW" altLang="zh-CN" sz="1200" kern="1200" dirty="0" smtClean="0">
                <a:solidFill>
                  <a:schemeClr val="tx1"/>
                </a:solidFill>
                <a:effectLst/>
                <a:latin typeface="+mn-lt"/>
                <a:ea typeface="+mn-ea"/>
                <a:cs typeface="+mn-cs"/>
              </a:rPr>
              <a:t>更為適用</a:t>
            </a:r>
            <a:endParaRPr lang="en-US" altLang="zh-TW" dirty="0" smtClean="0"/>
          </a:p>
        </p:txBody>
      </p:sp>
      <p:sp>
        <p:nvSpPr>
          <p:cNvPr id="4" name="投影片編號版面配置區 3"/>
          <p:cNvSpPr>
            <a:spLocks noGrp="1"/>
          </p:cNvSpPr>
          <p:nvPr>
            <p:ph type="sldNum" sz="quarter" idx="10"/>
          </p:nvPr>
        </p:nvSpPr>
        <p:spPr/>
        <p:txBody>
          <a:bodyPr/>
          <a:lstStyle/>
          <a:p>
            <a:fld id="{CDFAC2C5-0424-4C54-A0D9-1F8CFBD836FE}" type="slidenum">
              <a:rPr lang="zh-TW" altLang="en-US" smtClean="0"/>
              <a:t>7</a:t>
            </a:fld>
            <a:endParaRPr lang="zh-TW" altLang="en-US"/>
          </a:p>
        </p:txBody>
      </p:sp>
    </p:spTree>
    <p:extLst>
      <p:ext uri="{BB962C8B-B14F-4D97-AF65-F5344CB8AC3E}">
        <p14:creationId xmlns:p14="http://schemas.microsoft.com/office/powerpoint/2010/main" val="351708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這張圖片是早期的</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5G</a:t>
            </a: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通訊系統，</a:t>
            </a:r>
            <a:endPar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endParaRPr>
          </a:p>
          <a:p>
            <a:r>
              <a:rPr lang="en-US" altLang="zh-TW" sz="1200"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CU(Centralized Unit</a:t>
            </a:r>
            <a:r>
              <a:rPr lang="zh-TW" altLang="zh-TW"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中央</a:t>
            </a:r>
            <a:r>
              <a:rPr lang="zh-TW" altLang="zh-TW"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單元</a:t>
            </a:r>
            <a:r>
              <a:rPr lang="en-US" altLang="zh-TW"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主要負責網路級協調</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200"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DU(Distribute Unit</a:t>
            </a:r>
            <a:r>
              <a:rPr lang="zh-TW" altLang="zh-TW"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，分布單元</a:t>
            </a:r>
            <a:r>
              <a:rPr lang="en-US" altLang="zh-TW"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2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200" dirty="0">
                <a:effectLst/>
                <a:latin typeface="Calibri" panose="020F0502020204030204" pitchFamily="34" charset="0"/>
                <a:ea typeface="新細明體" panose="02020500000000000000" pitchFamily="18" charset="-120"/>
                <a:cs typeface="Times New Roman" panose="02020603050405020304" pitchFamily="18" charset="0"/>
              </a:rPr>
              <a:t>負責</a:t>
            </a:r>
            <a:r>
              <a:rPr lang="en-US" altLang="zh-TW" sz="1200" dirty="0">
                <a:effectLst/>
                <a:latin typeface="Calibri" panose="020F0502020204030204" pitchFamily="34" charset="0"/>
                <a:ea typeface="新細明體" panose="02020500000000000000" pitchFamily="18" charset="-120"/>
                <a:cs typeface="Times New Roman" panose="02020603050405020304" pitchFamily="18" charset="0"/>
              </a:rPr>
              <a:t>baseband</a:t>
            </a:r>
            <a:r>
              <a:rPr lang="zh-TW" altLang="zh-TW" sz="1200" dirty="0">
                <a:effectLst/>
                <a:latin typeface="Calibri" panose="020F0502020204030204" pitchFamily="34" charset="0"/>
                <a:ea typeface="新細明體" panose="02020500000000000000" pitchFamily="18" charset="-120"/>
                <a:cs typeface="Times New Roman" panose="02020603050405020304" pitchFamily="18" charset="0"/>
              </a:rPr>
              <a:t>處理</a:t>
            </a:r>
            <a:endParaRPr lang="en-US" altLang="zh-TW" sz="12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en-US" b="0" i="0" dirty="0">
                <a:solidFill>
                  <a:srgbClr val="202124"/>
                </a:solidFill>
                <a:effectLst/>
                <a:latin typeface="arial" panose="020B0604020202020204" pitchFamily="34" charset="0"/>
              </a:rPr>
              <a:t>終端裝置</a:t>
            </a:r>
            <a:r>
              <a:rPr lang="en-US" altLang="zh-TW" dirty="0"/>
              <a:t>(RU) </a:t>
            </a:r>
            <a:r>
              <a:rPr lang="zh-TW" altLang="en-US" dirty="0"/>
              <a:t>中負責處理，</a:t>
            </a:r>
            <a:r>
              <a:rPr lang="en-US" altLang="zh-TW" dirty="0"/>
              <a:t>RF</a:t>
            </a:r>
            <a:r>
              <a:rPr lang="zh-TW" altLang="en-US" dirty="0"/>
              <a:t>訊號收發。</a:t>
            </a:r>
            <a:endParaRPr lang="en-US" altLang="zh-T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b="1" dirty="0"/>
              <a:t>MEC</a:t>
            </a:r>
            <a:r>
              <a:rPr lang="zh-TW" altLang="en-US" b="1" dirty="0"/>
              <a:t>，</a:t>
            </a:r>
            <a:r>
              <a:rPr lang="zh-TW"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多接取邊緣運算架構</a:t>
            </a:r>
            <a:r>
              <a:rPr lang="en-US"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(Multi-access Edge Computing)</a:t>
            </a:r>
            <a:r>
              <a:rPr lang="zh-TW"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或稱行動邊緣運算</a:t>
            </a:r>
            <a:r>
              <a:rPr lang="en-US"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(Mobile Edge Computing)</a:t>
            </a:r>
            <a:r>
              <a:rPr lang="zh-TW"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，是一種新型態的網路服務架構，在行動網路的邊緣，提供雲端運算能力和</a:t>
            </a:r>
            <a:r>
              <a:rPr lang="en-US"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 IT </a:t>
            </a:r>
            <a:r>
              <a:rPr lang="zh-TW"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服務環境。</a:t>
            </a:r>
            <a:r>
              <a:rPr lang="en-US"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MEC </a:t>
            </a:r>
            <a:r>
              <a:rPr lang="zh-TW"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技術旨在直接由基地台取得數據資料，減少核心網路的負擔，在本地端進行高解析度的影像處理和數據發送，不需等待遠端伺服器回應，因而降低延遲，能夠靈活、快速地提供新的應用與服務，讓使用者獲得較好的體驗</a:t>
            </a:r>
            <a:r>
              <a:rPr lang="zh-TW" altLang="en-US"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a:t>
            </a:r>
            <a:endParaRPr lang="en-US" altLang="zh-TW" sz="1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endParaRPr>
          </a:p>
          <a:p>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雖然</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DU</a:t>
            </a: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CU</a:t>
            </a: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MEC</a:t>
            </a: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離</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RU</a:t>
            </a: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和天線很近，不太會有延遲的問題</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00" dirty="0">
                <a:effectLst/>
                <a:latin typeface="Calibri" panose="020F0502020204030204" pitchFamily="34" charset="0"/>
                <a:ea typeface="標楷體" panose="03000509000000000000" pitchFamily="65" charset="-120"/>
                <a:cs typeface="Times New Roman" panose="02020603050405020304" pitchFamily="18" charset="0"/>
              </a:rPr>
              <a:t>但是這種系統需要複雜的硬體設備而且無法處理射頻協調，</a:t>
            </a:r>
            <a:endPar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b="1" kern="100" dirty="0">
                <a:effectLst/>
                <a:latin typeface="Calibri" panose="020F0502020204030204" pitchFamily="34" charset="0"/>
                <a:ea typeface="標楷體" panose="03000509000000000000" pitchFamily="65" charset="-120"/>
                <a:cs typeface="Times New Roman" panose="02020603050405020304" pitchFamily="18" charset="0"/>
              </a:rPr>
              <a:t>射頻協調</a:t>
            </a:r>
            <a:r>
              <a:rPr lang="en-US" altLang="zh-TW" sz="1200" b="1" kern="100" dirty="0">
                <a:effectLst/>
                <a:latin typeface="Calibri" panose="020F0502020204030204" pitchFamily="34" charset="0"/>
                <a:ea typeface="標楷體" panose="03000509000000000000" pitchFamily="65" charset="-120"/>
                <a:cs typeface="Times New Roman" panose="02020603050405020304" pitchFamily="18" charset="0"/>
              </a:rPr>
              <a:t>(RF coordination)</a:t>
            </a:r>
            <a:r>
              <a:rPr lang="zh-TW" altLang="zh-TW" sz="1200" b="1" kern="100" dirty="0">
                <a:effectLst/>
                <a:latin typeface="Calibri" panose="020F0502020204030204" pitchFamily="34" charset="0"/>
                <a:ea typeface="標楷體" panose="03000509000000000000" pitchFamily="65" charset="-120"/>
                <a:cs typeface="Times New Roman" panose="02020603050405020304" pitchFamily="18" charset="0"/>
              </a:rPr>
              <a:t>，是確保使用無線傳輸的任何系統都能按預期運行並且不會干擾任何其他系統的過程。</a:t>
            </a:r>
            <a:endParaRPr lang="en-US" altLang="zh-TW" sz="1200" b="1" kern="100" dirty="0">
              <a:effectLst/>
              <a:latin typeface="Calibri" panose="020F0502020204030204" pitchFamily="34"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這種架構的優勢在於，因為只有</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DU</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是靠近離</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RU</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和天線很近，而</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RU</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DU</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主要的功能就是，將電磁波</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高頻類比訊號</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，在轉換為低頻數位訊號，這之間需要很多晶片</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射頻晶片（</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RF</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、中頻晶片（</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IF</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）、基頻晶片（</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BB</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、類比</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數位轉換器之類的複雜硬體設備，但這種架構能將複雜的設備限制在天線塔附近，後續的</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CU</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MEC</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就可以被置放在網路的邊界，此舉大大將降低了設備的複雜性。</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雖然這樣做，前傳的部分傳遞的均為處理完成的數位訊號，因此不會有延遲或頻寬的問題，但這個方法仍然無法解決射頻協調</a:t>
            </a:r>
            <a:r>
              <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rPr>
              <a:t>(RF coordination)</a:t>
            </a:r>
            <a:r>
              <a:rPr lang="zh-TW" altLang="en-US" sz="1200" kern="100" dirty="0">
                <a:effectLst/>
                <a:latin typeface="Calibri" panose="020F0502020204030204" pitchFamily="34" charset="0"/>
                <a:ea typeface="標楷體" panose="03000509000000000000" pitchFamily="65" charset="-120"/>
                <a:cs typeface="Times New Roman" panose="02020603050405020304" pitchFamily="18" charset="0"/>
              </a:rPr>
              <a:t>的問題。</a:t>
            </a:r>
            <a:endParaRPr lang="en-US" altLang="zh-TW" sz="1200" kern="100" dirty="0">
              <a:effectLst/>
              <a:latin typeface="Calibri" panose="020F0502020204030204" pitchFamily="34"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pPr>
              <a:defRPr/>
            </a:pPr>
            <a:fld id="{30D961AF-1F76-4529-A3EE-FBAA32EB4EE0}" type="slidenum">
              <a:rPr lang="en-US" altLang="zh-TW" smtClean="0"/>
              <a:pPr>
                <a:defRPr/>
              </a:pPr>
              <a:t>8</a:t>
            </a:fld>
            <a:endParaRPr lang="en-US" altLang="zh-TW"/>
          </a:p>
        </p:txBody>
      </p:sp>
    </p:spTree>
    <p:extLst>
      <p:ext uri="{BB962C8B-B14F-4D97-AF65-F5344CB8AC3E}">
        <p14:creationId xmlns:p14="http://schemas.microsoft.com/office/powerpoint/2010/main" val="398246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如果把射頻協調</a:t>
            </a:r>
            <a:r>
              <a:rPr lang="en-US" altLang="zh-TW" dirty="0"/>
              <a:t>(RF coordination)</a:t>
            </a:r>
            <a:r>
              <a:rPr lang="zh-TW" altLang="en-US" dirty="0"/>
              <a:t>考慮進去，我們就必須要把結構改成這種系統。</a:t>
            </a:r>
            <a:endParaRPr lang="en-US" altLang="zh-TW" dirty="0"/>
          </a:p>
          <a:p>
            <a:r>
              <a:rPr lang="zh-TW" altLang="en-US" dirty="0"/>
              <a:t>與前面不同的是，只</a:t>
            </a:r>
            <a:r>
              <a:rPr lang="en-US" altLang="zh-TW" dirty="0"/>
              <a:t>RU</a:t>
            </a:r>
            <a:r>
              <a:rPr lang="zh-TW" altLang="en-US" dirty="0"/>
              <a:t>和天線一起設置在天線塔上，其他要素</a:t>
            </a:r>
            <a:r>
              <a:rPr lang="en-US" altLang="zh-TW" dirty="0"/>
              <a:t>(MEC</a:t>
            </a:r>
            <a:r>
              <a:rPr lang="zh-TW" altLang="en-US" dirty="0"/>
              <a:t>、</a:t>
            </a:r>
            <a:r>
              <a:rPr lang="en-US" altLang="zh-TW" dirty="0"/>
              <a:t>CU</a:t>
            </a:r>
            <a:r>
              <a:rPr lang="zh-TW" altLang="en-US" dirty="0"/>
              <a:t>、</a:t>
            </a:r>
            <a:r>
              <a:rPr lang="en-US" altLang="zh-TW" dirty="0"/>
              <a:t>DU)</a:t>
            </a:r>
            <a:r>
              <a:rPr lang="zh-TW" altLang="en-US" dirty="0"/>
              <a:t>全部都在</a:t>
            </a:r>
            <a:r>
              <a:rPr lang="en-US" altLang="zh-TW" dirty="0"/>
              <a:t>smart edge</a:t>
            </a:r>
            <a:r>
              <a:rPr lang="zh-TW" altLang="en-US" dirty="0"/>
              <a:t>當中。</a:t>
            </a:r>
            <a:endParaRPr lang="en-US" altLang="zh-TW" dirty="0"/>
          </a:p>
          <a:p>
            <a:r>
              <a:rPr lang="zh-TW" altLang="en-US" dirty="0"/>
              <a:t>其中，</a:t>
            </a:r>
            <a:endParaRPr lang="en-US" altLang="zh-TW" dirty="0"/>
          </a:p>
          <a:p>
            <a:r>
              <a:rPr lang="zh-TW" altLang="en-US" dirty="0"/>
              <a:t>中央單元 </a:t>
            </a:r>
            <a:r>
              <a:rPr lang="en-US" altLang="zh-TW" dirty="0"/>
              <a:t>(CU)</a:t>
            </a:r>
            <a:r>
              <a:rPr lang="zh-TW" altLang="en-US" dirty="0"/>
              <a:t>，</a:t>
            </a:r>
            <a:r>
              <a:rPr lang="zh-TW" altLang="zh-TW" sz="1800" dirty="0">
                <a:effectLst/>
                <a:latin typeface="Calibri" panose="020F0502020204030204" pitchFamily="34" charset="0"/>
                <a:ea typeface="新細明體" panose="02020500000000000000" pitchFamily="18" charset="-120"/>
                <a:cs typeface="Times New Roman" panose="02020603050405020304" pitchFamily="18" charset="0"/>
              </a:rPr>
              <a:t>中央單元</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(CU) </a:t>
            </a:r>
            <a:r>
              <a:rPr lang="zh-TW" altLang="zh-TW" sz="1800" dirty="0">
                <a:effectLst/>
                <a:latin typeface="Calibri" panose="020F0502020204030204" pitchFamily="34" charset="0"/>
                <a:ea typeface="新細明體" panose="02020500000000000000" pitchFamily="18" charset="-120"/>
                <a:cs typeface="Times New Roman" panose="02020603050405020304" pitchFamily="18" charset="0"/>
              </a:rPr>
              <a:t>專注於網絡級協調</a:t>
            </a:r>
            <a:r>
              <a:rPr lang="zh-TW" altLang="en-US" dirty="0"/>
              <a:t>、</a:t>
            </a:r>
            <a:endParaRPr lang="en-US" altLang="zh-TW" dirty="0"/>
          </a:p>
          <a:p>
            <a:r>
              <a:rPr lang="zh-TW" altLang="en-US" dirty="0"/>
              <a:t>分佈式單元 </a:t>
            </a:r>
            <a:r>
              <a:rPr lang="en-US" altLang="zh-TW" dirty="0"/>
              <a:t>(DU)</a:t>
            </a:r>
            <a:r>
              <a:rPr lang="zh-TW" altLang="en-US" dirty="0"/>
              <a:t>，</a:t>
            </a:r>
            <a:r>
              <a:rPr lang="zh-TW" altLang="zh-TW" sz="1800" dirty="0">
                <a:effectLst/>
                <a:latin typeface="Calibri" panose="020F0502020204030204" pitchFamily="34" charset="0"/>
                <a:ea typeface="新細明體" panose="02020500000000000000" pitchFamily="18" charset="-120"/>
                <a:cs typeface="Times New Roman" panose="02020603050405020304" pitchFamily="18" charset="0"/>
              </a:rPr>
              <a:t>分佈式單元</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(DU) </a:t>
            </a:r>
            <a:r>
              <a:rPr lang="zh-TW" altLang="zh-TW" sz="1800" dirty="0">
                <a:effectLst/>
                <a:latin typeface="Calibri" panose="020F0502020204030204" pitchFamily="34" charset="0"/>
                <a:ea typeface="新細明體" panose="02020500000000000000" pitchFamily="18" charset="-120"/>
                <a:cs typeface="Times New Roman" panose="02020603050405020304" pitchFamily="18" charset="0"/>
              </a:rPr>
              <a:t>負責基帶處理</a:t>
            </a:r>
            <a:r>
              <a:rPr lang="zh-TW" altLang="en-US" sz="1800" dirty="0">
                <a:effectLst/>
                <a:latin typeface="Calibri" panose="020F0502020204030204" pitchFamily="34" charset="0"/>
                <a:ea typeface="新細明體" panose="02020500000000000000" pitchFamily="18" charset="-120"/>
                <a:cs typeface="Times New Roman" panose="02020603050405020304" pitchFamily="18" charset="0"/>
              </a:rPr>
              <a:t>、</a:t>
            </a:r>
            <a:endParaRPr lang="en-US" altLang="zh-TW" dirty="0"/>
          </a:p>
          <a:p>
            <a:r>
              <a:rPr lang="zh-TW" altLang="en-US" b="0" i="0" dirty="0">
                <a:solidFill>
                  <a:srgbClr val="202124"/>
                </a:solidFill>
                <a:effectLst/>
                <a:latin typeface="arial" panose="020B0604020202020204" pitchFamily="34" charset="0"/>
              </a:rPr>
              <a:t>終端裝置</a:t>
            </a:r>
            <a:r>
              <a:rPr lang="en-US" altLang="zh-TW" dirty="0"/>
              <a:t>(RU) </a:t>
            </a:r>
            <a:r>
              <a:rPr lang="zh-TW" altLang="en-US" dirty="0"/>
              <a:t>中負責處理，</a:t>
            </a:r>
            <a:r>
              <a:rPr lang="en-US" altLang="zh-TW" dirty="0"/>
              <a:t>RF</a:t>
            </a:r>
            <a:r>
              <a:rPr lang="zh-TW" altLang="en-US" dirty="0"/>
              <a:t>訊號收發，</a:t>
            </a:r>
            <a:endParaRPr lang="en-US" altLang="zh-TW" dirty="0"/>
          </a:p>
          <a:p>
            <a:r>
              <a:rPr lang="en-US" altLang="zh-TW" b="0" dirty="0"/>
              <a:t>MEC</a:t>
            </a:r>
            <a:r>
              <a:rPr lang="zh-TW" altLang="en-US" b="0" dirty="0"/>
              <a:t>，</a:t>
            </a:r>
            <a:r>
              <a:rPr lang="zh-TW"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多接取邊緣運算架構</a:t>
            </a:r>
            <a:r>
              <a:rPr lang="en-US"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(Multi-access Edge Computing)</a:t>
            </a:r>
            <a:r>
              <a:rPr lang="zh-TW"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或稱行動邊緣運算</a:t>
            </a:r>
            <a:r>
              <a:rPr lang="en-US"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(Mobile Edge Computing)</a:t>
            </a:r>
            <a:r>
              <a:rPr lang="zh-TW"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，是一種新型態的網路服務架構，在行動網路的邊緣，提供雲端運算能力和</a:t>
            </a:r>
            <a:r>
              <a:rPr lang="en-US"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 IT </a:t>
            </a:r>
            <a:r>
              <a:rPr lang="zh-TW"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服務環境。</a:t>
            </a:r>
            <a:r>
              <a:rPr lang="en-US"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MEC </a:t>
            </a:r>
            <a:r>
              <a:rPr lang="zh-TW"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技術旨在直接由基地台取得數據資料，減少核心網路的負擔</a:t>
            </a:r>
            <a:r>
              <a:rPr lang="zh-TW" altLang="en-US"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a:t>
            </a:r>
            <a:endParaRPr lang="en-US"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endParaRPr>
          </a:p>
          <a:p>
            <a:endParaRPr lang="en-US" altLang="zh-TW" sz="1800" b="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endParaRPr>
          </a:p>
          <a:p>
            <a:r>
              <a:rPr lang="zh-TW" altLang="en-US" dirty="0"/>
              <a:t>在這個結構當中，在前傳的部分，無線電訊號從</a:t>
            </a:r>
            <a:r>
              <a:rPr lang="en-US" altLang="zh-TW" dirty="0"/>
              <a:t>RU</a:t>
            </a:r>
            <a:r>
              <a:rPr lang="zh-TW" altLang="en-US" dirty="0"/>
              <a:t>和天線塔發送至</a:t>
            </a:r>
            <a:r>
              <a:rPr lang="en-US" altLang="zh-TW" dirty="0"/>
              <a:t>smart edge</a:t>
            </a:r>
            <a:r>
              <a:rPr lang="zh-TW" altLang="en-US" dirty="0"/>
              <a:t>接收，再將無線電訊號透過</a:t>
            </a:r>
            <a:r>
              <a:rPr lang="en-US" altLang="zh-TW" dirty="0"/>
              <a:t>DU</a:t>
            </a:r>
            <a:r>
              <a:rPr lang="zh-TW" altLang="en-US" dirty="0"/>
              <a:t>進行基頻數位訊號處理，但會再透過協調多點 </a:t>
            </a:r>
            <a:r>
              <a:rPr lang="en-US" altLang="zh-TW" dirty="0"/>
              <a:t>(</a:t>
            </a:r>
            <a:r>
              <a:rPr lang="en-US" altLang="zh-TW" dirty="0" err="1"/>
              <a:t>CoMP</a:t>
            </a:r>
            <a:r>
              <a:rPr lang="en-US" altLang="zh-TW" dirty="0"/>
              <a:t>)</a:t>
            </a:r>
            <a:r>
              <a:rPr lang="zh-TW" altLang="en-US" dirty="0"/>
              <a:t>的方式，進行射頻協調</a:t>
            </a:r>
            <a:r>
              <a:rPr lang="en-US" altLang="zh-TW" dirty="0"/>
              <a:t>(RF coordination)</a:t>
            </a:r>
            <a:r>
              <a:rPr lang="zh-TW" altLang="en-US" dirty="0"/>
              <a:t>。</a:t>
            </a:r>
            <a:endParaRPr lang="en-US" altLang="zh-TW" dirty="0"/>
          </a:p>
          <a:p>
            <a:endParaRPr lang="en-US" altLang="zh-TW" dirty="0"/>
          </a:p>
          <a:p>
            <a:r>
              <a:rPr lang="zh-TW" altLang="zh-TW" sz="1800" dirty="0">
                <a:effectLst/>
                <a:ea typeface="標楷體" panose="03000509000000000000" pitchFamily="65" charset="-120"/>
                <a:cs typeface="Times New Roman" panose="02020603050405020304" pitchFamily="18" charset="0"/>
              </a:rPr>
              <a:t>協調多點</a:t>
            </a:r>
            <a:r>
              <a:rPr lang="en-US" altLang="zh-TW" sz="1800" dirty="0">
                <a:effectLst/>
                <a:ea typeface="標楷體" panose="03000509000000000000" pitchFamily="65" charset="-120"/>
                <a:cs typeface="Times New Roman" panose="02020603050405020304" pitchFamily="18" charset="0"/>
              </a:rPr>
              <a:t> (</a:t>
            </a:r>
            <a:r>
              <a:rPr lang="en-US" altLang="zh-TW" sz="1800" dirty="0" err="1">
                <a:effectLst/>
                <a:ea typeface="標楷體" panose="03000509000000000000" pitchFamily="65" charset="-120"/>
                <a:cs typeface="Times New Roman" panose="02020603050405020304" pitchFamily="18" charset="0"/>
              </a:rPr>
              <a:t>CoMP</a:t>
            </a:r>
            <a:r>
              <a:rPr lang="en-US" altLang="zh-TW" sz="1800" dirty="0">
                <a:effectLst/>
                <a:ea typeface="標楷體" panose="03000509000000000000" pitchFamily="65" charset="-120"/>
                <a:cs typeface="Times New Roman" panose="02020603050405020304" pitchFamily="18" charset="0"/>
              </a:rPr>
              <a:t>)</a:t>
            </a:r>
            <a:r>
              <a:rPr lang="zh-TW" altLang="zh-TW" sz="1800" dirty="0">
                <a:effectLst/>
                <a:ea typeface="標楷體" panose="03000509000000000000" pitchFamily="65" charset="-120"/>
                <a:cs typeface="Times New Roman" panose="02020603050405020304" pitchFamily="18" charset="0"/>
              </a:rPr>
              <a:t>，是基於多個分離站點的傳輸和</a:t>
            </a:r>
            <a:r>
              <a:rPr lang="en-US" altLang="zh-TW" sz="1800" dirty="0">
                <a:effectLst/>
                <a:ea typeface="標楷體" panose="03000509000000000000" pitchFamily="65" charset="-120"/>
                <a:cs typeface="Times New Roman" panose="02020603050405020304" pitchFamily="18" charset="0"/>
              </a:rPr>
              <a:t>/</a:t>
            </a:r>
            <a:r>
              <a:rPr lang="zh-TW" altLang="zh-TW" sz="1800" dirty="0">
                <a:effectLst/>
                <a:ea typeface="標楷體" panose="03000509000000000000" pitchFamily="65" charset="-120"/>
                <a:cs typeface="Times New Roman" panose="02020603050405020304" pitchFamily="18" charset="0"/>
              </a:rPr>
              <a:t>或接收，並在它們之間進行動態協調，</a:t>
            </a:r>
            <a:r>
              <a:rPr lang="zh-TW" altLang="en-US" sz="1800" dirty="0">
                <a:effectLst/>
                <a:ea typeface="標楷體" panose="03000509000000000000" pitchFamily="65" charset="-120"/>
                <a:cs typeface="Times New Roman" panose="02020603050405020304" pitchFamily="18" charset="0"/>
              </a:rPr>
              <a:t>管理</a:t>
            </a:r>
            <a:r>
              <a:rPr lang="zh-TW" altLang="zh-TW" sz="1800" dirty="0">
                <a:effectLst/>
                <a:ea typeface="標楷體" panose="03000509000000000000" pitchFamily="65" charset="-120"/>
                <a:cs typeface="Times New Roman" panose="02020603050405020304" pitchFamily="18" charset="0"/>
              </a:rPr>
              <a:t>用戶</a:t>
            </a:r>
            <a:r>
              <a:rPr lang="zh-TW" altLang="en-US" sz="1800" dirty="0">
                <a:effectLst/>
                <a:ea typeface="標楷體" panose="03000509000000000000" pitchFamily="65" charset="-120"/>
                <a:cs typeface="Times New Roman" panose="02020603050405020304" pitchFamily="18" charset="0"/>
              </a:rPr>
              <a:t>之間</a:t>
            </a:r>
            <a:r>
              <a:rPr lang="zh-TW" altLang="zh-TW" sz="1800" dirty="0">
                <a:effectLst/>
                <a:ea typeface="標楷體" panose="03000509000000000000" pitchFamily="65" charset="-120"/>
                <a:cs typeface="Times New Roman" panose="02020603050405020304" pitchFamily="18" charset="0"/>
              </a:rPr>
              <a:t>的干擾</a:t>
            </a:r>
            <a:endParaRPr lang="zh-TW" altLang="en-US" dirty="0"/>
          </a:p>
        </p:txBody>
      </p:sp>
      <p:sp>
        <p:nvSpPr>
          <p:cNvPr id="4" name="投影片編號版面配置區 3"/>
          <p:cNvSpPr>
            <a:spLocks noGrp="1"/>
          </p:cNvSpPr>
          <p:nvPr>
            <p:ph type="sldNum" sz="quarter" idx="5"/>
          </p:nvPr>
        </p:nvSpPr>
        <p:spPr/>
        <p:txBody>
          <a:bodyPr/>
          <a:lstStyle/>
          <a:p>
            <a:pPr>
              <a:defRPr/>
            </a:pPr>
            <a:fld id="{30D961AF-1F76-4529-A3EE-FBAA32EB4EE0}" type="slidenum">
              <a:rPr lang="en-US" altLang="zh-TW" smtClean="0"/>
              <a:pPr>
                <a:defRPr/>
              </a:pPr>
              <a:t>9</a:t>
            </a:fld>
            <a:endParaRPr lang="en-US" altLang="zh-TW"/>
          </a:p>
        </p:txBody>
      </p:sp>
    </p:spTree>
    <p:extLst>
      <p:ext uri="{BB962C8B-B14F-4D97-AF65-F5344CB8AC3E}">
        <p14:creationId xmlns:p14="http://schemas.microsoft.com/office/powerpoint/2010/main" val="1215481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2.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46.bin"/></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3.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47.bin"/></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4.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48.bin"/></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5.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49.bin"/></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6.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0.bin"/></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7.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1.bin"/></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8.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2.bin"/></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9.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3.bin"/></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0.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4.bin"/></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1.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5.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2.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6.bin"/></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3.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7.bin"/></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4.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8.bin"/></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5.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59.bin"/></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6.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60.bin"/></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7.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61.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8.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62.bin"/></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59.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63.bin"/></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8.xml"/><Relationship Id="rId1" Type="http://schemas.openxmlformats.org/officeDocument/2006/relationships/vmlDrawing" Target="../drawings/vmlDrawing60.vml"/><Relationship Id="rId5" Type="http://schemas.openxmlformats.org/officeDocument/2006/relationships/image" Target="../media/image6.png"/><Relationship Id="rId4" Type="http://schemas.openxmlformats.org/officeDocument/2006/relationships/oleObject" Target="../embeddings/oleObject64.bin"/></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8.xml"/><Relationship Id="rId1" Type="http://schemas.openxmlformats.org/officeDocument/2006/relationships/vmlDrawing" Target="../drawings/vmlDrawing61.vml"/><Relationship Id="rId5" Type="http://schemas.openxmlformats.org/officeDocument/2006/relationships/image" Target="../media/image6.png"/><Relationship Id="rId4" Type="http://schemas.openxmlformats.org/officeDocument/2006/relationships/oleObject" Target="../embeddings/oleObject65.bin"/></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8.xml"/><Relationship Id="rId1" Type="http://schemas.openxmlformats.org/officeDocument/2006/relationships/vmlDrawing" Target="../drawings/vmlDrawing62.vml"/><Relationship Id="rId5" Type="http://schemas.openxmlformats.org/officeDocument/2006/relationships/image" Target="../media/image6.png"/><Relationship Id="rId4" Type="http://schemas.openxmlformats.org/officeDocument/2006/relationships/oleObject" Target="../embeddings/oleObject66.bin"/></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64.vml"/><Relationship Id="rId5" Type="http://schemas.openxmlformats.org/officeDocument/2006/relationships/image" Target="../media/image6.png"/><Relationship Id="rId4" Type="http://schemas.openxmlformats.org/officeDocument/2006/relationships/oleObject" Target="../embeddings/oleObject68.bin"/></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65.vml"/><Relationship Id="rId5" Type="http://schemas.openxmlformats.org/officeDocument/2006/relationships/image" Target="../media/image6.png"/><Relationship Id="rId4" Type="http://schemas.openxmlformats.org/officeDocument/2006/relationships/oleObject" Target="../embeddings/oleObject69.bin"/></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66.vml"/><Relationship Id="rId5" Type="http://schemas.openxmlformats.org/officeDocument/2006/relationships/image" Target="../media/image6.png"/><Relationship Id="rId4" Type="http://schemas.openxmlformats.org/officeDocument/2006/relationships/oleObject" Target="../embeddings/oleObject70.bin"/></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67.vml"/><Relationship Id="rId5" Type="http://schemas.openxmlformats.org/officeDocument/2006/relationships/image" Target="../media/image6.png"/><Relationship Id="rId4" Type="http://schemas.openxmlformats.org/officeDocument/2006/relationships/oleObject" Target="../embeddings/oleObject71.bin"/></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68.vml"/><Relationship Id="rId5" Type="http://schemas.openxmlformats.org/officeDocument/2006/relationships/image" Target="../media/image6.png"/><Relationship Id="rId4" Type="http://schemas.openxmlformats.org/officeDocument/2006/relationships/oleObject" Target="../embeddings/oleObject72.bin"/></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69.vml"/><Relationship Id="rId5" Type="http://schemas.openxmlformats.org/officeDocument/2006/relationships/image" Target="../media/image6.png"/><Relationship Id="rId4" Type="http://schemas.openxmlformats.org/officeDocument/2006/relationships/oleObject" Target="../embeddings/oleObject73.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0.vml"/><Relationship Id="rId5" Type="http://schemas.openxmlformats.org/officeDocument/2006/relationships/image" Target="../media/image6.png"/><Relationship Id="rId4" Type="http://schemas.openxmlformats.org/officeDocument/2006/relationships/oleObject" Target="../embeddings/oleObject74.bin"/></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1.vml"/><Relationship Id="rId5" Type="http://schemas.openxmlformats.org/officeDocument/2006/relationships/image" Target="../media/image6.png"/><Relationship Id="rId4" Type="http://schemas.openxmlformats.org/officeDocument/2006/relationships/oleObject" Target="../embeddings/oleObject75.bin"/></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2.vml"/><Relationship Id="rId5" Type="http://schemas.openxmlformats.org/officeDocument/2006/relationships/image" Target="../media/image6.png"/><Relationship Id="rId4" Type="http://schemas.openxmlformats.org/officeDocument/2006/relationships/oleObject" Target="../embeddings/oleObject76.bin"/></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3.vml"/><Relationship Id="rId5" Type="http://schemas.openxmlformats.org/officeDocument/2006/relationships/image" Target="../media/image6.png"/><Relationship Id="rId4" Type="http://schemas.openxmlformats.org/officeDocument/2006/relationships/oleObject" Target="../embeddings/oleObject77.bin"/></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4.vml"/><Relationship Id="rId5" Type="http://schemas.openxmlformats.org/officeDocument/2006/relationships/image" Target="../media/image6.png"/><Relationship Id="rId4" Type="http://schemas.openxmlformats.org/officeDocument/2006/relationships/oleObject" Target="../embeddings/oleObject78.bin"/></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5.vml"/><Relationship Id="rId5" Type="http://schemas.openxmlformats.org/officeDocument/2006/relationships/image" Target="../media/image6.png"/><Relationship Id="rId4" Type="http://schemas.openxmlformats.org/officeDocument/2006/relationships/oleObject" Target="../embeddings/oleObject79.bin"/></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6.vml"/><Relationship Id="rId5" Type="http://schemas.openxmlformats.org/officeDocument/2006/relationships/image" Target="../media/image6.png"/><Relationship Id="rId4" Type="http://schemas.openxmlformats.org/officeDocument/2006/relationships/oleObject" Target="../embeddings/oleObject80.bin"/></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7.vml"/><Relationship Id="rId5" Type="http://schemas.openxmlformats.org/officeDocument/2006/relationships/image" Target="../media/image6.png"/><Relationship Id="rId4" Type="http://schemas.openxmlformats.org/officeDocument/2006/relationships/oleObject" Target="../embeddings/oleObject81.bin"/></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8.vml"/><Relationship Id="rId5" Type="http://schemas.openxmlformats.org/officeDocument/2006/relationships/image" Target="../media/image6.png"/><Relationship Id="rId4" Type="http://schemas.openxmlformats.org/officeDocument/2006/relationships/oleObject" Target="../embeddings/oleObject82.bin"/></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79.vml"/><Relationship Id="rId5" Type="http://schemas.openxmlformats.org/officeDocument/2006/relationships/image" Target="../media/image6.png"/><Relationship Id="rId4" Type="http://schemas.openxmlformats.org/officeDocument/2006/relationships/oleObject" Target="../embeddings/oleObject83.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80.vml"/><Relationship Id="rId5" Type="http://schemas.openxmlformats.org/officeDocument/2006/relationships/image" Target="../media/image6.png"/><Relationship Id="rId4" Type="http://schemas.openxmlformats.org/officeDocument/2006/relationships/oleObject" Target="../embeddings/oleObject84.bin"/></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9.xml"/><Relationship Id="rId1" Type="http://schemas.openxmlformats.org/officeDocument/2006/relationships/vmlDrawing" Target="../drawings/vmlDrawing81.vml"/><Relationship Id="rId5" Type="http://schemas.openxmlformats.org/officeDocument/2006/relationships/image" Target="../media/image6.png"/><Relationship Id="rId4" Type="http://schemas.openxmlformats.org/officeDocument/2006/relationships/oleObject" Target="../embeddings/oleObject85.bin"/></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83.vml"/><Relationship Id="rId5" Type="http://schemas.openxmlformats.org/officeDocument/2006/relationships/image" Target="../media/image6.png"/><Relationship Id="rId4" Type="http://schemas.openxmlformats.org/officeDocument/2006/relationships/oleObject" Target="../embeddings/oleObject87.bin"/></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84.vml"/><Relationship Id="rId5" Type="http://schemas.openxmlformats.org/officeDocument/2006/relationships/image" Target="../media/image6.png"/><Relationship Id="rId4" Type="http://schemas.openxmlformats.org/officeDocument/2006/relationships/oleObject" Target="../embeddings/oleObject88.bin"/></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85.vml"/><Relationship Id="rId5" Type="http://schemas.openxmlformats.org/officeDocument/2006/relationships/image" Target="../media/image6.png"/><Relationship Id="rId4" Type="http://schemas.openxmlformats.org/officeDocument/2006/relationships/oleObject" Target="../embeddings/oleObject89.bin"/></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86.vml"/><Relationship Id="rId5" Type="http://schemas.openxmlformats.org/officeDocument/2006/relationships/image" Target="../media/image6.png"/><Relationship Id="rId4" Type="http://schemas.openxmlformats.org/officeDocument/2006/relationships/oleObject" Target="../embeddings/oleObject90.bin"/></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87.vml"/><Relationship Id="rId5" Type="http://schemas.openxmlformats.org/officeDocument/2006/relationships/image" Target="../media/image6.png"/><Relationship Id="rId4" Type="http://schemas.openxmlformats.org/officeDocument/2006/relationships/oleObject" Target="../embeddings/oleObject91.bin"/></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88.vml"/><Relationship Id="rId5" Type="http://schemas.openxmlformats.org/officeDocument/2006/relationships/image" Target="../media/image6.png"/><Relationship Id="rId4" Type="http://schemas.openxmlformats.org/officeDocument/2006/relationships/oleObject" Target="../embeddings/oleObject92.bin"/></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89.vml"/><Relationship Id="rId5" Type="http://schemas.openxmlformats.org/officeDocument/2006/relationships/image" Target="../media/image6.png"/><Relationship Id="rId4" Type="http://schemas.openxmlformats.org/officeDocument/2006/relationships/oleObject" Target="../embeddings/oleObject93.bin"/></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0.vml"/><Relationship Id="rId5" Type="http://schemas.openxmlformats.org/officeDocument/2006/relationships/image" Target="../media/image6.png"/><Relationship Id="rId4" Type="http://schemas.openxmlformats.org/officeDocument/2006/relationships/oleObject" Target="../embeddings/oleObject94.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1.vml"/><Relationship Id="rId5" Type="http://schemas.openxmlformats.org/officeDocument/2006/relationships/image" Target="../media/image6.png"/><Relationship Id="rId4" Type="http://schemas.openxmlformats.org/officeDocument/2006/relationships/oleObject" Target="../embeddings/oleObject95.bin"/></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2.vml"/><Relationship Id="rId5" Type="http://schemas.openxmlformats.org/officeDocument/2006/relationships/image" Target="../media/image6.png"/><Relationship Id="rId4" Type="http://schemas.openxmlformats.org/officeDocument/2006/relationships/oleObject" Target="../embeddings/oleObject96.bin"/></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3.vml"/><Relationship Id="rId5" Type="http://schemas.openxmlformats.org/officeDocument/2006/relationships/image" Target="../media/image6.png"/><Relationship Id="rId4" Type="http://schemas.openxmlformats.org/officeDocument/2006/relationships/oleObject" Target="../embeddings/oleObject97.bin"/></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4.vml"/><Relationship Id="rId5" Type="http://schemas.openxmlformats.org/officeDocument/2006/relationships/image" Target="../media/image6.png"/><Relationship Id="rId4" Type="http://schemas.openxmlformats.org/officeDocument/2006/relationships/oleObject" Target="../embeddings/oleObject98.bin"/></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5.vml"/><Relationship Id="rId5" Type="http://schemas.openxmlformats.org/officeDocument/2006/relationships/image" Target="../media/image6.png"/><Relationship Id="rId4" Type="http://schemas.openxmlformats.org/officeDocument/2006/relationships/oleObject" Target="../embeddings/oleObject99.bin"/></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6.vml"/><Relationship Id="rId5" Type="http://schemas.openxmlformats.org/officeDocument/2006/relationships/image" Target="../media/image6.png"/><Relationship Id="rId4" Type="http://schemas.openxmlformats.org/officeDocument/2006/relationships/oleObject" Target="../embeddings/oleObject100.bin"/></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7.vml"/><Relationship Id="rId5" Type="http://schemas.openxmlformats.org/officeDocument/2006/relationships/image" Target="../media/image6.png"/><Relationship Id="rId4" Type="http://schemas.openxmlformats.org/officeDocument/2006/relationships/oleObject" Target="../embeddings/oleObject101.bin"/></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8.vml"/><Relationship Id="rId5" Type="http://schemas.openxmlformats.org/officeDocument/2006/relationships/image" Target="../media/image6.png"/><Relationship Id="rId4" Type="http://schemas.openxmlformats.org/officeDocument/2006/relationships/oleObject" Target="../embeddings/oleObject102.bin"/></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99.vml"/><Relationship Id="rId5" Type="http://schemas.openxmlformats.org/officeDocument/2006/relationships/image" Target="../media/image6.png"/><Relationship Id="rId4" Type="http://schemas.openxmlformats.org/officeDocument/2006/relationships/oleObject" Target="../embeddings/oleObject103.bin"/></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100.vml"/><Relationship Id="rId6" Type="http://schemas.openxmlformats.org/officeDocument/2006/relationships/oleObject" Target="../embeddings/oleObject105.bin"/><Relationship Id="rId5" Type="http://schemas.openxmlformats.org/officeDocument/2006/relationships/image" Target="../media/image6.png"/><Relationship Id="rId4" Type="http://schemas.openxmlformats.org/officeDocument/2006/relationships/oleObject" Target="../embeddings/oleObject104.bin"/></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101.vml"/><Relationship Id="rId6" Type="http://schemas.openxmlformats.org/officeDocument/2006/relationships/oleObject" Target="../embeddings/oleObject107.bin"/><Relationship Id="rId5" Type="http://schemas.openxmlformats.org/officeDocument/2006/relationships/image" Target="../media/image6.png"/><Relationship Id="rId4" Type="http://schemas.openxmlformats.org/officeDocument/2006/relationships/oleObject" Target="../embeddings/oleObject106.bin"/></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0.xml"/><Relationship Id="rId1" Type="http://schemas.openxmlformats.org/officeDocument/2006/relationships/vmlDrawing" Target="../drawings/vmlDrawing102.vml"/><Relationship Id="rId6" Type="http://schemas.openxmlformats.org/officeDocument/2006/relationships/oleObject" Target="../embeddings/oleObject109.bin"/><Relationship Id="rId5" Type="http://schemas.openxmlformats.org/officeDocument/2006/relationships/image" Target="../media/image6.png"/><Relationship Id="rId4" Type="http://schemas.openxmlformats.org/officeDocument/2006/relationships/oleObject" Target="../embeddings/oleObject108.bin"/></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1.xml"/><Relationship Id="rId1" Type="http://schemas.openxmlformats.org/officeDocument/2006/relationships/vmlDrawing" Target="../drawings/vmlDrawing104.vml"/><Relationship Id="rId5" Type="http://schemas.openxmlformats.org/officeDocument/2006/relationships/image" Target="../media/image6.png"/><Relationship Id="rId4" Type="http://schemas.openxmlformats.org/officeDocument/2006/relationships/oleObject" Target="../embeddings/oleObject115.bin"/></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1.xml"/><Relationship Id="rId1" Type="http://schemas.openxmlformats.org/officeDocument/2006/relationships/vmlDrawing" Target="../drawings/vmlDrawing105.vml"/><Relationship Id="rId5" Type="http://schemas.openxmlformats.org/officeDocument/2006/relationships/image" Target="../media/image6.png"/><Relationship Id="rId4" Type="http://schemas.openxmlformats.org/officeDocument/2006/relationships/oleObject" Target="../embeddings/oleObject116.bin"/></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1.xml"/><Relationship Id="rId1" Type="http://schemas.openxmlformats.org/officeDocument/2006/relationships/vmlDrawing" Target="../drawings/vmlDrawing106.vml"/><Relationship Id="rId5" Type="http://schemas.openxmlformats.org/officeDocument/2006/relationships/image" Target="../media/image6.png"/><Relationship Id="rId4" Type="http://schemas.openxmlformats.org/officeDocument/2006/relationships/oleObject" Target="../embeddings/oleObject117.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08.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19.bin"/></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09.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0.bin"/></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0.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1.bin"/></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1.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2.bin"/></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2.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3.bin"/></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3.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4.bin"/></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4.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5.bin"/></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5.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6.bin"/></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6.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7.bin"/></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7.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8.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8.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29.bin"/></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19.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0.bin"/></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20.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1.bin"/></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21.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2.bin"/></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22.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3.bin"/></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23.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4.bin"/></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24.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5.bin"/></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25.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6.bin"/></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vmlDrawing" Target="../drawings/vmlDrawing126.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137.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2.xml"/><Relationship Id="rId1" Type="http://schemas.openxmlformats.org/officeDocument/2006/relationships/vmlDrawing" Target="../drawings/vmlDrawing127.vml"/><Relationship Id="rId6" Type="http://schemas.openxmlformats.org/officeDocument/2006/relationships/image" Target="../media/image13.emf"/><Relationship Id="rId5" Type="http://schemas.openxmlformats.org/officeDocument/2006/relationships/image" Target="../media/image6.png"/><Relationship Id="rId4" Type="http://schemas.openxmlformats.org/officeDocument/2006/relationships/oleObject" Target="../embeddings/oleObject138.bin"/></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2.xml"/><Relationship Id="rId1" Type="http://schemas.openxmlformats.org/officeDocument/2006/relationships/vmlDrawing" Target="../drawings/vmlDrawing128.vml"/><Relationship Id="rId6" Type="http://schemas.openxmlformats.org/officeDocument/2006/relationships/image" Target="../media/image13.emf"/><Relationship Id="rId5" Type="http://schemas.openxmlformats.org/officeDocument/2006/relationships/image" Target="../media/image6.png"/><Relationship Id="rId4" Type="http://schemas.openxmlformats.org/officeDocument/2006/relationships/oleObject" Target="../embeddings/oleObject139.bin"/></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2.xml"/><Relationship Id="rId1" Type="http://schemas.openxmlformats.org/officeDocument/2006/relationships/vmlDrawing" Target="../drawings/vmlDrawing129.vml"/><Relationship Id="rId6" Type="http://schemas.openxmlformats.org/officeDocument/2006/relationships/image" Target="../media/image13.emf"/><Relationship Id="rId5" Type="http://schemas.openxmlformats.org/officeDocument/2006/relationships/image" Target="../media/image6.png"/><Relationship Id="rId4" Type="http://schemas.openxmlformats.org/officeDocument/2006/relationships/oleObject" Target="../embeddings/oleObject140.bin"/></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1.vml"/><Relationship Id="rId5" Type="http://schemas.openxmlformats.org/officeDocument/2006/relationships/image" Target="../media/image6.png"/><Relationship Id="rId4" Type="http://schemas.openxmlformats.org/officeDocument/2006/relationships/oleObject" Target="../embeddings/oleObject142.bin"/></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2.vml"/><Relationship Id="rId5" Type="http://schemas.openxmlformats.org/officeDocument/2006/relationships/image" Target="../media/image6.png"/><Relationship Id="rId4" Type="http://schemas.openxmlformats.org/officeDocument/2006/relationships/oleObject" Target="../embeddings/oleObject143.bin"/></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3.vml"/><Relationship Id="rId5" Type="http://schemas.openxmlformats.org/officeDocument/2006/relationships/image" Target="../media/image6.png"/><Relationship Id="rId4" Type="http://schemas.openxmlformats.org/officeDocument/2006/relationships/oleObject" Target="../embeddings/oleObject144.bin"/></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4.vml"/><Relationship Id="rId5" Type="http://schemas.openxmlformats.org/officeDocument/2006/relationships/image" Target="../media/image6.png"/><Relationship Id="rId4" Type="http://schemas.openxmlformats.org/officeDocument/2006/relationships/oleObject" Target="../embeddings/oleObject145.bin"/></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5.vml"/><Relationship Id="rId5" Type="http://schemas.openxmlformats.org/officeDocument/2006/relationships/image" Target="../media/image6.png"/><Relationship Id="rId4" Type="http://schemas.openxmlformats.org/officeDocument/2006/relationships/oleObject" Target="../embeddings/oleObject146.bin"/></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6.vml"/><Relationship Id="rId5" Type="http://schemas.openxmlformats.org/officeDocument/2006/relationships/image" Target="../media/image6.png"/><Relationship Id="rId4" Type="http://schemas.openxmlformats.org/officeDocument/2006/relationships/oleObject" Target="../embeddings/oleObject147.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7.vml"/><Relationship Id="rId5" Type="http://schemas.openxmlformats.org/officeDocument/2006/relationships/image" Target="../media/image6.png"/><Relationship Id="rId4" Type="http://schemas.openxmlformats.org/officeDocument/2006/relationships/oleObject" Target="../embeddings/oleObject148.bin"/></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8.vml"/><Relationship Id="rId5" Type="http://schemas.openxmlformats.org/officeDocument/2006/relationships/image" Target="../media/image6.png"/><Relationship Id="rId4" Type="http://schemas.openxmlformats.org/officeDocument/2006/relationships/oleObject" Target="../embeddings/oleObject149.bin"/></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39.vml"/><Relationship Id="rId5" Type="http://schemas.openxmlformats.org/officeDocument/2006/relationships/image" Target="../media/image6.png"/><Relationship Id="rId4" Type="http://schemas.openxmlformats.org/officeDocument/2006/relationships/oleObject" Target="../embeddings/oleObject150.bin"/></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0.vml"/><Relationship Id="rId5" Type="http://schemas.openxmlformats.org/officeDocument/2006/relationships/image" Target="../media/image6.png"/><Relationship Id="rId4" Type="http://schemas.openxmlformats.org/officeDocument/2006/relationships/oleObject" Target="../embeddings/oleObject151.bin"/></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1.vml"/><Relationship Id="rId5" Type="http://schemas.openxmlformats.org/officeDocument/2006/relationships/image" Target="../media/image6.png"/><Relationship Id="rId4" Type="http://schemas.openxmlformats.org/officeDocument/2006/relationships/oleObject" Target="../embeddings/oleObject152.bin"/></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2.vml"/><Relationship Id="rId5" Type="http://schemas.openxmlformats.org/officeDocument/2006/relationships/image" Target="../media/image6.png"/><Relationship Id="rId4" Type="http://schemas.openxmlformats.org/officeDocument/2006/relationships/oleObject" Target="../embeddings/oleObject153.bin"/></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3.vml"/><Relationship Id="rId5" Type="http://schemas.openxmlformats.org/officeDocument/2006/relationships/image" Target="../media/image6.png"/><Relationship Id="rId4" Type="http://schemas.openxmlformats.org/officeDocument/2006/relationships/oleObject" Target="../embeddings/oleObject154.bin"/></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4.vml"/><Relationship Id="rId5" Type="http://schemas.openxmlformats.org/officeDocument/2006/relationships/image" Target="../media/image6.png"/><Relationship Id="rId4" Type="http://schemas.openxmlformats.org/officeDocument/2006/relationships/oleObject" Target="../embeddings/oleObject155.bin"/></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5.vml"/><Relationship Id="rId5" Type="http://schemas.openxmlformats.org/officeDocument/2006/relationships/image" Target="../media/image6.png"/><Relationship Id="rId4" Type="http://schemas.openxmlformats.org/officeDocument/2006/relationships/oleObject" Target="../embeddings/oleObject156.bin"/></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6.vml"/><Relationship Id="rId5" Type="http://schemas.openxmlformats.org/officeDocument/2006/relationships/image" Target="../media/image6.png"/><Relationship Id="rId4" Type="http://schemas.openxmlformats.org/officeDocument/2006/relationships/oleObject" Target="../embeddings/oleObject157.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7.vml"/><Relationship Id="rId5" Type="http://schemas.openxmlformats.org/officeDocument/2006/relationships/image" Target="../media/image6.png"/><Relationship Id="rId4" Type="http://schemas.openxmlformats.org/officeDocument/2006/relationships/oleObject" Target="../embeddings/oleObject158.bin"/></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13.xml"/><Relationship Id="rId1" Type="http://schemas.openxmlformats.org/officeDocument/2006/relationships/vmlDrawing" Target="../drawings/vmlDrawing148.vml"/><Relationship Id="rId5" Type="http://schemas.openxmlformats.org/officeDocument/2006/relationships/image" Target="../media/image6.png"/><Relationship Id="rId4" Type="http://schemas.openxmlformats.org/officeDocument/2006/relationships/oleObject" Target="../embeddings/oleObject159.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vmlDrawing" Target="../drawings/vmlDrawing5.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oleObject" Target="../embeddings/oleObject7.bin"/><Relationship Id="rId7"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vmlDrawing" Target="../drawings/vmlDrawing7.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9.bin"/><Relationship Id="rId7"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vmlDrawing" Target="../drawings/vmlDrawing9.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0.bin"/><Relationship Id="rId7"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vmlDrawing" Target="../drawings/vmlDrawing10.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1.bin"/><Relationship Id="rId7"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vmlDrawing" Target="../drawings/vmlDrawing1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2.bin"/><Relationship Id="rId7"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vmlDrawing" Target="../drawings/vmlDrawing1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3.bin"/><Relationship Id="rId7"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vmlDrawing" Target="../drawings/vmlDrawing13.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vmlDrawing" Target="../drawings/vmlDrawing14.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16.vml"/><Relationship Id="rId5" Type="http://schemas.openxmlformats.org/officeDocument/2006/relationships/image" Target="../media/image6.png"/><Relationship Id="rId4" Type="http://schemas.openxmlformats.org/officeDocument/2006/relationships/oleObject" Target="../embeddings/oleObject16.bin"/></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17.vml"/><Relationship Id="rId5" Type="http://schemas.openxmlformats.org/officeDocument/2006/relationships/image" Target="../media/image6.png"/><Relationship Id="rId4" Type="http://schemas.openxmlformats.org/officeDocument/2006/relationships/oleObject" Target="../embeddings/oleObject17.bin"/></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18.vml"/><Relationship Id="rId5" Type="http://schemas.openxmlformats.org/officeDocument/2006/relationships/image" Target="../media/image6.png"/><Relationship Id="rId4" Type="http://schemas.openxmlformats.org/officeDocument/2006/relationships/oleObject" Target="../embeddings/oleObject18.bin"/></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19.vml"/><Relationship Id="rId5" Type="http://schemas.openxmlformats.org/officeDocument/2006/relationships/image" Target="../media/image6.png"/><Relationship Id="rId4" Type="http://schemas.openxmlformats.org/officeDocument/2006/relationships/oleObject" Target="../embeddings/oleObject19.bin"/></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0.vml"/><Relationship Id="rId5" Type="http://schemas.openxmlformats.org/officeDocument/2006/relationships/image" Target="../media/image6.png"/><Relationship Id="rId4" Type="http://schemas.openxmlformats.org/officeDocument/2006/relationships/oleObject" Target="../embeddings/oleObject20.bin"/></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1.vml"/><Relationship Id="rId5" Type="http://schemas.openxmlformats.org/officeDocument/2006/relationships/image" Target="../media/image6.png"/><Relationship Id="rId4" Type="http://schemas.openxmlformats.org/officeDocument/2006/relationships/oleObject" Target="../embeddings/oleObject21.bin"/></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2.vml"/><Relationship Id="rId5" Type="http://schemas.openxmlformats.org/officeDocument/2006/relationships/image" Target="../media/image6.png"/><Relationship Id="rId4" Type="http://schemas.openxmlformats.org/officeDocument/2006/relationships/oleObject" Target="../embeddings/oleObject22.bin"/></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3.vml"/><Relationship Id="rId5" Type="http://schemas.openxmlformats.org/officeDocument/2006/relationships/image" Target="../media/image6.png"/><Relationship Id="rId4" Type="http://schemas.openxmlformats.org/officeDocument/2006/relationships/oleObject" Target="../embeddings/oleObject23.bin"/></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4.vml"/><Relationship Id="rId5" Type="http://schemas.openxmlformats.org/officeDocument/2006/relationships/image" Target="../media/image6.png"/><Relationship Id="rId4" Type="http://schemas.openxmlformats.org/officeDocument/2006/relationships/oleObject" Target="../embeddings/oleObject24.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5.vml"/><Relationship Id="rId5" Type="http://schemas.openxmlformats.org/officeDocument/2006/relationships/image" Target="../media/image6.png"/><Relationship Id="rId4" Type="http://schemas.openxmlformats.org/officeDocument/2006/relationships/oleObject" Target="../embeddings/oleObject25.bin"/></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6.vml"/><Relationship Id="rId5" Type="http://schemas.openxmlformats.org/officeDocument/2006/relationships/image" Target="../media/image6.png"/><Relationship Id="rId4" Type="http://schemas.openxmlformats.org/officeDocument/2006/relationships/oleObject" Target="../embeddings/oleObject26.bin"/></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7.vml"/><Relationship Id="rId5" Type="http://schemas.openxmlformats.org/officeDocument/2006/relationships/image" Target="../media/image6.png"/><Relationship Id="rId4" Type="http://schemas.openxmlformats.org/officeDocument/2006/relationships/oleObject" Target="../embeddings/oleObject27.bin"/></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8.vml"/><Relationship Id="rId5" Type="http://schemas.openxmlformats.org/officeDocument/2006/relationships/image" Target="../media/image6.png"/><Relationship Id="rId4" Type="http://schemas.openxmlformats.org/officeDocument/2006/relationships/oleObject" Target="../embeddings/oleObject28.bin"/></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29.vml"/><Relationship Id="rId5" Type="http://schemas.openxmlformats.org/officeDocument/2006/relationships/image" Target="../media/image6.png"/><Relationship Id="rId4" Type="http://schemas.openxmlformats.org/officeDocument/2006/relationships/oleObject" Target="../embeddings/oleObject29.bin"/></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30.vml"/><Relationship Id="rId5" Type="http://schemas.openxmlformats.org/officeDocument/2006/relationships/image" Target="../media/image6.png"/><Relationship Id="rId4" Type="http://schemas.openxmlformats.org/officeDocument/2006/relationships/oleObject" Target="../embeddings/oleObject30.bin"/></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31.vml"/><Relationship Id="rId5" Type="http://schemas.openxmlformats.org/officeDocument/2006/relationships/image" Target="../media/image6.png"/><Relationship Id="rId4" Type="http://schemas.openxmlformats.org/officeDocument/2006/relationships/oleObject" Target="../embeddings/oleObject31.bin"/></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32.vml"/><Relationship Id="rId5" Type="http://schemas.openxmlformats.org/officeDocument/2006/relationships/image" Target="../media/image6.png"/><Relationship Id="rId4" Type="http://schemas.openxmlformats.org/officeDocument/2006/relationships/oleObject" Target="../embeddings/oleObject32.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33.vml"/><Relationship Id="rId5" Type="http://schemas.openxmlformats.org/officeDocument/2006/relationships/image" Target="../media/image6.png"/><Relationship Id="rId4" Type="http://schemas.openxmlformats.org/officeDocument/2006/relationships/oleObject" Target="../embeddings/oleObject33.bin"/></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34.vml"/><Relationship Id="rId5" Type="http://schemas.openxmlformats.org/officeDocument/2006/relationships/image" Target="../media/image6.png"/><Relationship Id="rId4" Type="http://schemas.openxmlformats.org/officeDocument/2006/relationships/oleObject" Target="../embeddings/oleObject34.bin"/></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6.xml"/><Relationship Id="rId1" Type="http://schemas.openxmlformats.org/officeDocument/2006/relationships/vmlDrawing" Target="../drawings/vmlDrawing35.vml"/><Relationship Id="rId5" Type="http://schemas.openxmlformats.org/officeDocument/2006/relationships/image" Target="../media/image6.png"/><Relationship Id="rId4" Type="http://schemas.openxmlformats.org/officeDocument/2006/relationships/oleObject" Target="../embeddings/oleObject35.bin"/></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7.xml"/><Relationship Id="rId1" Type="http://schemas.openxmlformats.org/officeDocument/2006/relationships/vmlDrawing" Target="../drawings/vmlDrawing37.vml"/><Relationship Id="rId5" Type="http://schemas.openxmlformats.org/officeDocument/2006/relationships/image" Target="../media/image6.png"/><Relationship Id="rId4" Type="http://schemas.openxmlformats.org/officeDocument/2006/relationships/oleObject" Target="../embeddings/oleObject41.bin"/></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7.xml"/><Relationship Id="rId1" Type="http://schemas.openxmlformats.org/officeDocument/2006/relationships/vmlDrawing" Target="../drawings/vmlDrawing38.vml"/><Relationship Id="rId5" Type="http://schemas.openxmlformats.org/officeDocument/2006/relationships/image" Target="../media/image6.png"/><Relationship Id="rId4" Type="http://schemas.openxmlformats.org/officeDocument/2006/relationships/oleObject" Target="../embeddings/oleObject42.bin"/></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Master" Target="../slideMasters/slideMaster7.xml"/><Relationship Id="rId1" Type="http://schemas.openxmlformats.org/officeDocument/2006/relationships/vmlDrawing" Target="../drawings/vmlDrawing39.vml"/><Relationship Id="rId5" Type="http://schemas.openxmlformats.org/officeDocument/2006/relationships/image" Target="../media/image6.png"/><Relationship Id="rId4" Type="http://schemas.openxmlformats.org/officeDocument/2006/relationships/oleObject" Target="../embeddings/oleObject43.bin"/></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4.jpeg"/><Relationship Id="rId2" Type="http://schemas.openxmlformats.org/officeDocument/2006/relationships/slideMaster" Target="../slideMasters/slideMaster8.xml"/><Relationship Id="rId1" Type="http://schemas.openxmlformats.org/officeDocument/2006/relationships/vmlDrawing" Target="../drawings/vmlDrawing41.v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oleObject" Target="../embeddings/oleObject45.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4"/>
            <a:ext cx="10363200" cy="1470025"/>
          </a:xfrm>
          <a:prstGeom prst="rect">
            <a:avLst/>
          </a:prstGeom>
        </p:spPr>
        <p:txBody>
          <a:bodyPr/>
          <a:lstStyle/>
          <a:p>
            <a:r>
              <a:rPr lang="en-US" altLang="zh-TW" smtClean="0"/>
              <a:t>Click to edit Master title style</a:t>
            </a:r>
            <a:endParaRPr lang="zh-TW" altLang="en-US"/>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ltLang="zh-TW" smtClean="0"/>
              <a:t>Click to edit Master subtitle style</a:t>
            </a:r>
            <a:endParaRPr lang="zh-TW" altLang="en-US"/>
          </a:p>
        </p:txBody>
      </p:sp>
    </p:spTree>
    <p:extLst>
      <p:ext uri="{BB962C8B-B14F-4D97-AF65-F5344CB8AC3E}">
        <p14:creationId xmlns:p14="http://schemas.microsoft.com/office/powerpoint/2010/main" val="32623185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609600" y="1600206"/>
            <a:ext cx="10972800" cy="4525963"/>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243034406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3276"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569105157"/>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4300"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963084" y="4406911"/>
            <a:ext cx="10363200" cy="1362075"/>
          </a:xfrm>
          <a:prstGeom prst="rect">
            <a:avLst/>
          </a:prstGeo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22"/>
            <a:ext cx="10363200" cy="1500187"/>
          </a:xfrm>
          <a:prstGeom prst="rect">
            <a:avLst/>
          </a:prstGeo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404430638"/>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5324"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E242F154-67FE-4E13-8FD2-EBCBF3FCD893}"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858630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6348"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1"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2"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5"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6"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4" y="1535113"/>
            <a:ext cx="5386917"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4" y="2174875"/>
            <a:ext cx="5386917"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6" y="1535113"/>
            <a:ext cx="5389033"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6" y="2174875"/>
            <a:ext cx="5389033"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7"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A86B0F72-116A-4727-8E82-8C259F94B2E8}" type="datetime1">
              <a:rPr lang="zh-TW" altLang="en-US" smtClean="0"/>
              <a:t>2025/3/26</a:t>
            </a:fld>
            <a:endParaRPr lang="zh-TW" altLang="en-US"/>
          </a:p>
        </p:txBody>
      </p:sp>
      <p:sp>
        <p:nvSpPr>
          <p:cNvPr id="38"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3723289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7372"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41D950D9-C9C9-4D57-8508-033F620DD18B}"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6384690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5"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6"/>
          <p:cNvGrpSpPr>
            <a:grpSpLocks/>
          </p:cNvGrpSpPr>
          <p:nvPr/>
        </p:nvGrpSpPr>
        <p:grpSpPr bwMode="auto">
          <a:xfrm>
            <a:off x="239187" y="360363"/>
            <a:ext cx="383116" cy="2519362"/>
            <a:chOff x="-1620688" y="288000"/>
            <a:chExt cx="287338" cy="2520000"/>
          </a:xfrm>
        </p:grpSpPr>
        <p:sp>
          <p:nvSpPr>
            <p:cNvPr id="7"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8"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2"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3"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8396" name="PhotoImpact" r:id="rId4" imgW="8482540" imgH="368254" progId="PI3.Image">
                  <p:embed/>
                </p:oleObj>
              </mc:Choice>
              <mc:Fallback>
                <p:oleObj name="PhotoImpact" r:id="rId4" imgW="8482540" imgH="368254" progId="PI3.Image">
                  <p:embed/>
                  <p:pic>
                    <p:nvPicPr>
                      <p:cNvPr id="13"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 name="群組 7"/>
          <p:cNvGrpSpPr>
            <a:grpSpLocks/>
          </p:cNvGrpSpPr>
          <p:nvPr/>
        </p:nvGrpSpPr>
        <p:grpSpPr bwMode="auto">
          <a:xfrm>
            <a:off x="0" y="576274"/>
            <a:ext cx="12192000" cy="287337"/>
            <a:chOff x="-1800000" y="1800000"/>
            <a:chExt cx="9144000" cy="288000"/>
          </a:xfrm>
        </p:grpSpPr>
        <p:sp>
          <p:nvSpPr>
            <p:cNvPr id="1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0" name="群組 57"/>
          <p:cNvGrpSpPr>
            <a:grpSpLocks/>
          </p:cNvGrpSpPr>
          <p:nvPr/>
        </p:nvGrpSpPr>
        <p:grpSpPr bwMode="auto">
          <a:xfrm>
            <a:off x="0" y="6048375"/>
            <a:ext cx="12192000" cy="287338"/>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6"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7"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0"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1"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4ECC4449-FC33-49D7-BEBA-F7D4B9620B6D}" type="datetime1">
              <a:rPr lang="zh-TW" altLang="en-US" smtClean="0"/>
              <a:t>2025/3/26</a:t>
            </a:fld>
            <a:endParaRPr lang="zh-TW" altLang="en-US"/>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6174446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9420"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609603" y="273050"/>
            <a:ext cx="4011084" cy="1162050"/>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5" y="273062"/>
            <a:ext cx="6815668"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A2CE7708-E18A-4F26-8455-242B9DD7B8FD}"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9013382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0444"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2389717" y="4800601"/>
            <a:ext cx="7315200" cy="566738"/>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9"/>
            <a:ext cx="7315200" cy="804862"/>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0AB9CC76-D39D-441F-8084-C12F54B4DCE2}"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8750242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1468"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1773238"/>
            <a:ext cx="10972800" cy="4525962"/>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CF38F716-F804-4CAC-9A3A-6AEE25129501}"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783439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2492"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直排標題 1"/>
          <p:cNvSpPr>
            <a:spLocks noGrp="1"/>
          </p:cNvSpPr>
          <p:nvPr>
            <p:ph type="title" orient="vert"/>
          </p:nvPr>
        </p:nvSpPr>
        <p:spPr>
          <a:xfrm>
            <a:off x="9165177" y="404825"/>
            <a:ext cx="2815167" cy="5894387"/>
          </a:xfrm>
          <a:prstGeom prst="rect">
            <a:avLst/>
          </a:prstGeo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71" y="404825"/>
            <a:ext cx="8242300" cy="5894387"/>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0425E077-BE08-4AAF-842C-26276CDD69FB}"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78114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7"/>
            <a:ext cx="2743200" cy="5851525"/>
          </a:xfrm>
          <a:prstGeom prst="rect">
            <a:avLst/>
          </a:prstGeo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609600" y="274647"/>
            <a:ext cx="8026400" cy="5851525"/>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210634551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AndTwoObj" preserve="1">
  <p:cSld name="標題，1 個大物件與 2 個小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3516"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0"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1"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4"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5"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6"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7"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8"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09954161"/>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fourObj" preserve="1">
  <p:cSld name="標題，四項物件">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454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1"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2"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5"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6"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sz="quarter"/>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quarter" idx="1"/>
          </p:nvPr>
        </p:nvSpPr>
        <p:spPr>
          <a:xfrm>
            <a:off x="719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719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內容版面配置區 5"/>
          <p:cNvSpPr>
            <a:spLocks noGrp="1"/>
          </p:cNvSpPr>
          <p:nvPr>
            <p:ph sz="quarter" idx="4"/>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7"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8"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6106452"/>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5564"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136870516"/>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AndTwoObj" preserve="1">
  <p:cSld name="標題，文字及兩項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6588"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0"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1"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4"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5"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6"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7"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8"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90002606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7612"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表格版面配置區 2"/>
          <p:cNvSpPr>
            <a:spLocks noGrp="1"/>
          </p:cNvSpPr>
          <p:nvPr>
            <p:ph type="tbl" idx="1"/>
          </p:nvPr>
        </p:nvSpPr>
        <p:spPr>
          <a:xfrm>
            <a:off x="719668" y="1773238"/>
            <a:ext cx="10972800" cy="4525962"/>
          </a:xfrm>
          <a:prstGeom prst="rect">
            <a:avLst/>
          </a:prstGeom>
        </p:spPr>
        <p:txBody>
          <a:bodyPr/>
          <a:lstStyle/>
          <a:p>
            <a:pPr lvl="0"/>
            <a:r>
              <a:rPr lang="en-US" altLang="zh-TW" noProof="0" smtClean="0"/>
              <a:t>Click icon to add table</a:t>
            </a:r>
            <a:endParaRPr lang="zh-TW" altLang="en-US" noProof="0" smtClean="0"/>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320265127"/>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8636"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493297597"/>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772816"/>
            <a:ext cx="12192000" cy="4680520"/>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10" name="標題 9"/>
          <p:cNvSpPr>
            <a:spLocks noGrp="1"/>
          </p:cNvSpPr>
          <p:nvPr>
            <p:ph type="title"/>
          </p:nvPr>
        </p:nvSpPr>
        <p:spPr>
          <a:xfrm>
            <a:off x="0" y="476672"/>
            <a:ext cx="12192000" cy="1152128"/>
          </a:xfrm>
          <a:prstGeom prst="rect">
            <a:avLst/>
          </a:prstGeom>
        </p:spPr>
        <p:txBody>
          <a:bodyPr/>
          <a:lstStyle/>
          <a:p>
            <a:r>
              <a:rPr lang="en-US" altLang="zh-TW" smtClean="0"/>
              <a:t>Click to edit Master title style</a:t>
            </a:r>
            <a:endParaRPr lang="zh-TW" altLang="en-US" dirty="0"/>
          </a:p>
        </p:txBody>
      </p:sp>
    </p:spTree>
    <p:extLst>
      <p:ext uri="{BB962C8B-B14F-4D97-AF65-F5344CB8AC3E}">
        <p14:creationId xmlns:p14="http://schemas.microsoft.com/office/powerpoint/2010/main" val="26997044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2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59660"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769676" y="1417638"/>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370040746"/>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3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0684"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769676" y="1417638"/>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529888192"/>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4500"/>
            </a:lvl1pPr>
          </a:lstStyle>
          <a:p>
            <a:r>
              <a:rPr lang="en-US" altLang="zh-TW" smtClean="0"/>
              <a:t>Click to edit Master title style</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180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ltLang="zh-TW" smtClean="0"/>
              <a:t>Click to edit Master subtitle style</a:t>
            </a:r>
            <a:endParaRPr lang="zh-TW" altLang="en-US"/>
          </a:p>
        </p:txBody>
      </p:sp>
      <p:sp>
        <p:nvSpPr>
          <p:cNvPr id="4" name="日期版面配置區 3"/>
          <p:cNvSpPr>
            <a:spLocks noGrp="1"/>
          </p:cNvSpPr>
          <p:nvPr>
            <p:ph type="dt" sz="half" idx="10"/>
          </p:nvPr>
        </p:nvSpPr>
        <p:spPr/>
        <p:txBody>
          <a:bodyPr/>
          <a:lstStyle/>
          <a:p>
            <a:fld id="{44769742-714D-4663-B08E-2517DDE44FAD}" type="datetime1">
              <a:rPr lang="zh-TW" altLang="en-US" smtClean="0"/>
              <a:t>2025/3/26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825908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09600" y="274647"/>
            <a:ext cx="10972800" cy="585152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4385608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1708"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C3BA324C-42E2-4778-9B1F-4DB9B1D385DC}" type="slidenum">
              <a:rPr lang="en-US" altLang="zh-TW"/>
              <a:pPr>
                <a:defRPr/>
              </a:pPr>
              <a:t>‹#›</a:t>
            </a:fld>
            <a:endParaRPr lang="en-US" altLang="zh-TW"/>
          </a:p>
        </p:txBody>
      </p:sp>
    </p:spTree>
    <p:extLst>
      <p:ext uri="{BB962C8B-B14F-4D97-AF65-F5344CB8AC3E}">
        <p14:creationId xmlns:p14="http://schemas.microsoft.com/office/powerpoint/2010/main" val="1376631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5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273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spTree>
    <p:extLst>
      <p:ext uri="{BB962C8B-B14F-4D97-AF65-F5344CB8AC3E}">
        <p14:creationId xmlns:p14="http://schemas.microsoft.com/office/powerpoint/2010/main" val="39167245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6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3756"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spTree>
    <p:extLst>
      <p:ext uri="{BB962C8B-B14F-4D97-AF65-F5344CB8AC3E}">
        <p14:creationId xmlns:p14="http://schemas.microsoft.com/office/powerpoint/2010/main" val="14776420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19667" y="299139"/>
            <a:ext cx="10972800" cy="585152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Tree>
    <p:extLst>
      <p:ext uri="{BB962C8B-B14F-4D97-AF65-F5344CB8AC3E}">
        <p14:creationId xmlns:p14="http://schemas.microsoft.com/office/powerpoint/2010/main" val="3117398204"/>
      </p:ext>
    </p:extLst>
  </p:cSld>
  <p:clrMapOvr>
    <a:masterClrMapping/>
  </p:clrMapOvr>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1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580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1" name="Rectangle 39"/>
          <p:cNvSpPr>
            <a:spLocks noChangeArrowheads="1"/>
          </p:cNvSpPr>
          <p:nvPr/>
        </p:nvSpPr>
        <p:spPr bwMode="auto">
          <a:xfrm>
            <a:off x="6096008" y="1187454"/>
            <a:ext cx="192617" cy="5292725"/>
          </a:xfrm>
          <a:prstGeom prst="rect">
            <a:avLst/>
          </a:prstGeom>
          <a:gradFill rotWithShape="1">
            <a:gsLst>
              <a:gs pos="0">
                <a:srgbClr val="C0CDD9">
                  <a:lumMod val="100000"/>
                </a:srgbClr>
              </a:gs>
              <a:gs pos="19000">
                <a:srgbClr val="819AB3"/>
              </a:gs>
              <a:gs pos="50000">
                <a:srgbClr val="003366"/>
              </a:gs>
              <a:gs pos="100000">
                <a:schemeClr val="bg1"/>
              </a:gs>
            </a:gsLst>
            <a:lin ang="5400000" scaled="0"/>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r" eaLnBrk="1" hangingPunct="1">
              <a:defRPr/>
            </a:pPr>
            <a:endParaRPr lang="zh-TW" altLang="en-US" sz="2100" dirty="0" smtClean="0"/>
          </a:p>
        </p:txBody>
      </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2"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fld id="{D104C153-5D4F-400B-A57B-89148C486E87}" type="slidenum">
              <a:rPr lang="en-US" altLang="zh-TW"/>
              <a:pPr/>
              <a:t>‹#›</a:t>
            </a:fld>
            <a:endParaRPr lang="en-US" altLang="zh-TW"/>
          </a:p>
        </p:txBody>
      </p:sp>
    </p:spTree>
    <p:extLst>
      <p:ext uri="{BB962C8B-B14F-4D97-AF65-F5344CB8AC3E}">
        <p14:creationId xmlns:p14="http://schemas.microsoft.com/office/powerpoint/2010/main" val="8930111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2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6828"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A18C902-D5DC-443F-B7B9-F0C44F8D6279}" type="slidenum">
              <a:rPr lang="en-US" altLang="zh-TW"/>
              <a:pPr/>
              <a:t>‹#›</a:t>
            </a:fld>
            <a:endParaRPr lang="en-US" altLang="zh-TW"/>
          </a:p>
        </p:txBody>
      </p:sp>
    </p:spTree>
    <p:extLst>
      <p:ext uri="{BB962C8B-B14F-4D97-AF65-F5344CB8AC3E}">
        <p14:creationId xmlns:p14="http://schemas.microsoft.com/office/powerpoint/2010/main" val="826002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7852"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963084" y="4406911"/>
            <a:ext cx="10363200" cy="1362075"/>
          </a:xfrm>
          <a:prstGeom prst="rect">
            <a:avLst/>
          </a:prstGeo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22"/>
            <a:ext cx="10363200" cy="1500187"/>
          </a:xfrm>
          <a:prstGeom prst="rect">
            <a:avLst/>
          </a:prstGeo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2D4204E-54B0-4695-A175-7FA4CB017CA1}" type="slidenum">
              <a:rPr lang="en-US" altLang="zh-TW"/>
              <a:pPr/>
              <a:t>‹#›</a:t>
            </a:fld>
            <a:endParaRPr lang="en-US" altLang="zh-TW"/>
          </a:p>
        </p:txBody>
      </p:sp>
    </p:spTree>
    <p:extLst>
      <p:ext uri="{BB962C8B-B14F-4D97-AF65-F5344CB8AC3E}">
        <p14:creationId xmlns:p14="http://schemas.microsoft.com/office/powerpoint/2010/main" val="22059880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8876"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AA5557E-ED26-493D-996B-DA2F1A69F155}" type="slidenum">
              <a:rPr lang="en-US" altLang="zh-TW"/>
              <a:pPr/>
              <a:t>‹#›</a:t>
            </a:fld>
            <a:endParaRPr lang="en-US" altLang="zh-TW"/>
          </a:p>
        </p:txBody>
      </p:sp>
    </p:spTree>
    <p:extLst>
      <p:ext uri="{BB962C8B-B14F-4D97-AF65-F5344CB8AC3E}">
        <p14:creationId xmlns:p14="http://schemas.microsoft.com/office/powerpoint/2010/main" val="14113949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9900"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4" y="1535113"/>
            <a:ext cx="5386917"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4" y="2174875"/>
            <a:ext cx="5386917"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6" y="1535113"/>
            <a:ext cx="5389033"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6" y="2174875"/>
            <a:ext cx="5389033"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A67548A-0053-4451-B5AD-88787A29DDA5}" type="slidenum">
              <a:rPr lang="en-US" altLang="zh-TW"/>
              <a:pPr/>
              <a:t>‹#›</a:t>
            </a:fld>
            <a:endParaRPr lang="en-US" altLang="zh-TW"/>
          </a:p>
        </p:txBody>
      </p:sp>
    </p:spTree>
    <p:extLst>
      <p:ext uri="{BB962C8B-B14F-4D97-AF65-F5344CB8AC3E}">
        <p14:creationId xmlns:p14="http://schemas.microsoft.com/office/powerpoint/2010/main" val="29205336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0924"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4C99300-DCF5-41E7-9FDA-4503D114981C}" type="slidenum">
              <a:rPr lang="en-US" altLang="zh-TW"/>
              <a:pPr/>
              <a:t>‹#›</a:t>
            </a:fld>
            <a:endParaRPr lang="en-US" altLang="zh-TW"/>
          </a:p>
        </p:txBody>
      </p:sp>
    </p:spTree>
    <p:extLst>
      <p:ext uri="{BB962C8B-B14F-4D97-AF65-F5344CB8AC3E}">
        <p14:creationId xmlns:p14="http://schemas.microsoft.com/office/powerpoint/2010/main" val="733619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4"/>
            <a:ext cx="10363200" cy="1470025"/>
          </a:xfrm>
        </p:spPr>
        <p:txBody>
          <a:bodyPr/>
          <a:lstStyle/>
          <a:p>
            <a:r>
              <a:rPr lang="en-US" altLang="zh-TW" smtClean="0"/>
              <a:t>Click to edit Master title style</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ltLang="zh-TW" smtClean="0"/>
              <a:t>Click to edit Master subtitle style</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5C19019F-EE4F-4CCA-A72D-09C0FCB3DCAE}" type="slidenum">
              <a:rPr lang="en-US" altLang="zh-TW"/>
              <a:pPr>
                <a:defRPr/>
              </a:pPr>
              <a:t>‹#›</a:t>
            </a:fld>
            <a:endParaRPr lang="en-US" altLang="zh-TW"/>
          </a:p>
        </p:txBody>
      </p:sp>
    </p:spTree>
    <p:extLst>
      <p:ext uri="{BB962C8B-B14F-4D97-AF65-F5344CB8AC3E}">
        <p14:creationId xmlns:p14="http://schemas.microsoft.com/office/powerpoint/2010/main" val="2322349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5"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2"/>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1948"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29"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2A7B9F4-EC3C-47FA-AC77-EF4D1AEB4BF0}" type="slidenum">
              <a:rPr lang="en-US" altLang="zh-TW"/>
              <a:pPr/>
              <a:t>‹#›</a:t>
            </a:fld>
            <a:endParaRPr lang="en-US" altLang="zh-TW"/>
          </a:p>
        </p:txBody>
      </p:sp>
    </p:spTree>
    <p:extLst>
      <p:ext uri="{BB962C8B-B14F-4D97-AF65-F5344CB8AC3E}">
        <p14:creationId xmlns:p14="http://schemas.microsoft.com/office/powerpoint/2010/main" val="5059757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297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3" y="273050"/>
            <a:ext cx="4011084" cy="1162050"/>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5" y="273062"/>
            <a:ext cx="6815668"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4D9E07A-15A4-4864-A861-859B07D474CF}" type="slidenum">
              <a:rPr lang="en-US" altLang="zh-TW"/>
              <a:pPr/>
              <a:t>‹#›</a:t>
            </a:fld>
            <a:endParaRPr lang="en-US" altLang="zh-TW"/>
          </a:p>
        </p:txBody>
      </p:sp>
    </p:spTree>
    <p:extLst>
      <p:ext uri="{BB962C8B-B14F-4D97-AF65-F5344CB8AC3E}">
        <p14:creationId xmlns:p14="http://schemas.microsoft.com/office/powerpoint/2010/main" val="617217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3996"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2389717" y="4800601"/>
            <a:ext cx="7315200" cy="566738"/>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9"/>
            <a:ext cx="7315200" cy="804862"/>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904653E-F016-46FD-BF61-203914CC20F1}" type="slidenum">
              <a:rPr lang="en-US" altLang="zh-TW"/>
              <a:pPr/>
              <a:t>‹#›</a:t>
            </a:fld>
            <a:endParaRPr lang="en-US" altLang="zh-TW"/>
          </a:p>
        </p:txBody>
      </p:sp>
    </p:spTree>
    <p:extLst>
      <p:ext uri="{BB962C8B-B14F-4D97-AF65-F5344CB8AC3E}">
        <p14:creationId xmlns:p14="http://schemas.microsoft.com/office/powerpoint/2010/main" val="10148117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5020"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1773238"/>
            <a:ext cx="10972800" cy="4525962"/>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8DCCC32-DA9C-425E-B75A-F8999497C23C}" type="slidenum">
              <a:rPr lang="en-US" altLang="zh-TW"/>
              <a:pPr/>
              <a:t>‹#›</a:t>
            </a:fld>
            <a:endParaRPr lang="en-US" altLang="zh-TW"/>
          </a:p>
        </p:txBody>
      </p:sp>
    </p:spTree>
    <p:extLst>
      <p:ext uri="{BB962C8B-B14F-4D97-AF65-F5344CB8AC3E}">
        <p14:creationId xmlns:p14="http://schemas.microsoft.com/office/powerpoint/2010/main" val="37300694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6044"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直排標題 1"/>
          <p:cNvSpPr>
            <a:spLocks noGrp="1"/>
          </p:cNvSpPr>
          <p:nvPr>
            <p:ph type="title" orient="vert"/>
          </p:nvPr>
        </p:nvSpPr>
        <p:spPr>
          <a:xfrm>
            <a:off x="9165177" y="404825"/>
            <a:ext cx="2815167" cy="5894387"/>
          </a:xfrm>
          <a:prstGeom prst="rect">
            <a:avLst/>
          </a:prstGeo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71" y="404825"/>
            <a:ext cx="8242300" cy="5894387"/>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7B30CE6-0544-4F75-90E0-5B47C8BECBDF}" type="slidenum">
              <a:rPr lang="en-US" altLang="zh-TW"/>
              <a:pPr/>
              <a:t>‹#›</a:t>
            </a:fld>
            <a:endParaRPr lang="en-US" altLang="zh-TW"/>
          </a:p>
        </p:txBody>
      </p:sp>
    </p:spTree>
    <p:extLst>
      <p:ext uri="{BB962C8B-B14F-4D97-AF65-F5344CB8AC3E}">
        <p14:creationId xmlns:p14="http://schemas.microsoft.com/office/powerpoint/2010/main" val="2548082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AndTwoObj" preserve="1">
  <p:cSld name="標題，1 個大物件與 2 個小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7068"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BE9290B-DBD7-4CE5-9AC7-D16F31CCB35D}" type="slidenum">
              <a:rPr lang="en-US" altLang="zh-TW"/>
              <a:pPr/>
              <a:t>‹#›</a:t>
            </a:fld>
            <a:endParaRPr lang="en-US" altLang="zh-TW"/>
          </a:p>
        </p:txBody>
      </p:sp>
    </p:spTree>
    <p:extLst>
      <p:ext uri="{BB962C8B-B14F-4D97-AF65-F5344CB8AC3E}">
        <p14:creationId xmlns:p14="http://schemas.microsoft.com/office/powerpoint/2010/main" val="6748650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fourObj" preserve="1">
  <p:cSld name="標題，四項物件">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8092"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sz="quarter"/>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quarter" idx="1"/>
          </p:nvPr>
        </p:nvSpPr>
        <p:spPr>
          <a:xfrm>
            <a:off x="719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719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內容版面配置區 5"/>
          <p:cNvSpPr>
            <a:spLocks noGrp="1"/>
          </p:cNvSpPr>
          <p:nvPr>
            <p:ph sz="quarter" idx="4"/>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A5B01CC9-85EE-46D5-B8DF-E526F1FF1781}" type="slidenum">
              <a:rPr lang="en-US" altLang="zh-TW"/>
              <a:pPr/>
              <a:t>‹#›</a:t>
            </a:fld>
            <a:endParaRPr lang="en-US" altLang="zh-TW"/>
          </a:p>
        </p:txBody>
      </p:sp>
    </p:spTree>
    <p:extLst>
      <p:ext uri="{BB962C8B-B14F-4D97-AF65-F5344CB8AC3E}">
        <p14:creationId xmlns:p14="http://schemas.microsoft.com/office/powerpoint/2010/main" val="34457046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79116"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216E78D-43C1-4B9B-8131-F3C685684D84}" type="slidenum">
              <a:rPr lang="en-US" altLang="zh-TW"/>
              <a:pPr/>
              <a:t>‹#›</a:t>
            </a:fld>
            <a:endParaRPr lang="en-US" altLang="zh-TW"/>
          </a:p>
        </p:txBody>
      </p:sp>
    </p:spTree>
    <p:extLst>
      <p:ext uri="{BB962C8B-B14F-4D97-AF65-F5344CB8AC3E}">
        <p14:creationId xmlns:p14="http://schemas.microsoft.com/office/powerpoint/2010/main" val="1715185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AndTwoObj" preserve="1">
  <p:cSld name="標題，文字及兩項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0140"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94BE946-F4D8-47CB-BABB-FBC9D7998936}" type="slidenum">
              <a:rPr lang="en-US" altLang="zh-TW"/>
              <a:pPr/>
              <a:t>‹#›</a:t>
            </a:fld>
            <a:endParaRPr lang="en-US" altLang="zh-TW"/>
          </a:p>
        </p:txBody>
      </p:sp>
    </p:spTree>
    <p:extLst>
      <p:ext uri="{BB962C8B-B14F-4D97-AF65-F5344CB8AC3E}">
        <p14:creationId xmlns:p14="http://schemas.microsoft.com/office/powerpoint/2010/main" val="278568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1164"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表格版面配置區 2"/>
          <p:cNvSpPr>
            <a:spLocks noGrp="1"/>
          </p:cNvSpPr>
          <p:nvPr>
            <p:ph type="tbl" idx="1"/>
          </p:nvPr>
        </p:nvSpPr>
        <p:spPr>
          <a:xfrm>
            <a:off x="719668" y="1773238"/>
            <a:ext cx="10972800" cy="4525962"/>
          </a:xfrm>
          <a:prstGeom prst="rect">
            <a:avLst/>
          </a:prstGeom>
        </p:spPr>
        <p:txBody>
          <a:bodyPr/>
          <a:lstStyle/>
          <a:p>
            <a:pPr lvl="0"/>
            <a:r>
              <a:rPr lang="en-US" altLang="zh-TW" noProof="0" smtClean="0"/>
              <a:t>Click icon to add table</a:t>
            </a:r>
            <a:endParaRPr lang="zh-TW" altLang="en-US" noProof="0" smtClean="0"/>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0E21138-CCF5-42A8-8E4F-626045148EC0}" type="slidenum">
              <a:rPr lang="en-US" altLang="zh-TW"/>
              <a:pPr/>
              <a:t>‹#›</a:t>
            </a:fld>
            <a:endParaRPr lang="en-US" altLang="zh-TW"/>
          </a:p>
        </p:txBody>
      </p:sp>
    </p:spTree>
    <p:extLst>
      <p:ext uri="{BB962C8B-B14F-4D97-AF65-F5344CB8AC3E}">
        <p14:creationId xmlns:p14="http://schemas.microsoft.com/office/powerpoint/2010/main" val="1169723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84835E42-5917-43FC-8C18-E2A7028C62E8}" type="slidenum">
              <a:rPr lang="en-US" altLang="zh-TW"/>
              <a:pPr>
                <a:defRPr/>
              </a:pPr>
              <a:t>‹#›</a:t>
            </a:fld>
            <a:endParaRPr lang="en-US" altLang="zh-TW"/>
          </a:p>
        </p:txBody>
      </p:sp>
    </p:spTree>
    <p:extLst>
      <p:ext uri="{BB962C8B-B14F-4D97-AF65-F5344CB8AC3E}">
        <p14:creationId xmlns:p14="http://schemas.microsoft.com/office/powerpoint/2010/main" val="27533263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2188"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AE8D6E77-16AE-43CB-A713-50843DC0F06B}" type="slidenum">
              <a:rPr lang="en-US" altLang="zh-TW"/>
              <a:pPr/>
              <a:t>‹#›</a:t>
            </a:fld>
            <a:endParaRPr lang="en-US" altLang="zh-TW"/>
          </a:p>
        </p:txBody>
      </p:sp>
    </p:spTree>
    <p:extLst>
      <p:ext uri="{BB962C8B-B14F-4D97-AF65-F5344CB8AC3E}">
        <p14:creationId xmlns:p14="http://schemas.microsoft.com/office/powerpoint/2010/main" val="30719388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321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fld id="{7752E105-C9CB-49B2-A37A-911276F90D7A}" type="slidenum">
              <a:rPr lang="en-US" altLang="zh-TW"/>
              <a:pPr/>
              <a:t>‹#›</a:t>
            </a:fld>
            <a:endParaRPr lang="en-US" altLang="zh-TW"/>
          </a:p>
        </p:txBody>
      </p:sp>
    </p:spTree>
    <p:extLst>
      <p:ext uri="{BB962C8B-B14F-4D97-AF65-F5344CB8AC3E}">
        <p14:creationId xmlns:p14="http://schemas.microsoft.com/office/powerpoint/2010/main" val="24120228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1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526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456539625"/>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2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6284"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67462564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7308"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963084" y="4406911"/>
            <a:ext cx="10363200" cy="1362075"/>
          </a:xfrm>
          <a:prstGeom prst="rect">
            <a:avLst/>
          </a:prstGeo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22"/>
            <a:ext cx="10363200" cy="1500187"/>
          </a:xfrm>
          <a:prstGeom prst="rect">
            <a:avLst/>
          </a:prstGeo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036859982"/>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833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E242F154-67FE-4E13-8FD2-EBCBF3FCD893}" type="datetime1">
              <a:rPr lang="zh-TW" altLang="en-US" smtClean="0"/>
              <a:t>2025/3/26</a:t>
            </a:fld>
            <a:endParaRPr lang="zh-TW" altLang="en-US"/>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7893200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9356"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4" y="1535113"/>
            <a:ext cx="5386917"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4" y="2174875"/>
            <a:ext cx="5386917"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6" y="1535113"/>
            <a:ext cx="5389033"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6" y="2174875"/>
            <a:ext cx="5389033"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A86B0F72-116A-4727-8E82-8C259F94B2E8}"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8591408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0380"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41D950D9-C9C9-4D57-8508-033F620DD18B}" type="datetime1">
              <a:rPr lang="zh-TW" altLang="en-US" smtClean="0"/>
              <a:t>2025/3/26</a:t>
            </a:fld>
            <a:endParaRPr lang="zh-TW" altLang="en-US"/>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73921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5"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2"/>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1404"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4ECC4449-FC33-49D7-BEBA-F7D4B9620B6D}" type="datetime1">
              <a:rPr lang="zh-TW" altLang="en-US" smtClean="0"/>
              <a:t>2025/3/26</a:t>
            </a:fld>
            <a:endParaRPr lang="zh-TW" altLang="en-US"/>
          </a:p>
        </p:txBody>
      </p:sp>
      <p:sp>
        <p:nvSpPr>
          <p:cNvPr id="29"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0"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2816194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2428"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3" y="273050"/>
            <a:ext cx="4011084" cy="1162050"/>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5" y="273062"/>
            <a:ext cx="6815668"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A2CE7708-E18A-4F26-8455-242B9DD7B8FD}" type="datetime1">
              <a:rPr lang="zh-TW" altLang="en-US" smtClean="0"/>
              <a:t>2025/3/26</a:t>
            </a:fld>
            <a:endParaRPr lang="zh-TW" altLang="en-US"/>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728396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9"/>
            <a:ext cx="10363200" cy="1362075"/>
          </a:xfrm>
        </p:spPr>
        <p:txBody>
          <a:bodyPr anchor="t"/>
          <a:lstStyle>
            <a:lvl1pPr algn="l">
              <a:defRPr sz="4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ltLang="zh-TW" smtClean="0"/>
              <a:t>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67FCE780-DBA4-45CD-B193-9934D3957939}" type="slidenum">
              <a:rPr lang="en-US" altLang="zh-TW"/>
              <a:pPr>
                <a:defRPr/>
              </a:pPr>
              <a:t>‹#›</a:t>
            </a:fld>
            <a:endParaRPr lang="en-US" altLang="zh-TW"/>
          </a:p>
        </p:txBody>
      </p:sp>
    </p:spTree>
    <p:extLst>
      <p:ext uri="{BB962C8B-B14F-4D97-AF65-F5344CB8AC3E}">
        <p14:creationId xmlns:p14="http://schemas.microsoft.com/office/powerpoint/2010/main" val="11679681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345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2389717" y="4800601"/>
            <a:ext cx="7315200" cy="566738"/>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9"/>
            <a:ext cx="7315200" cy="804862"/>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0AB9CC76-D39D-441F-8084-C12F54B4DCE2}" type="datetime1">
              <a:rPr lang="zh-TW" altLang="en-US" smtClean="0"/>
              <a:t>2025/3/26</a:t>
            </a:fld>
            <a:endParaRPr lang="zh-TW" altLang="en-US"/>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7664851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4476"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1773238"/>
            <a:ext cx="10972800" cy="4525962"/>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CF38F716-F804-4CAC-9A3A-6AEE25129501}" type="datetime1">
              <a:rPr lang="zh-TW" altLang="en-US" smtClean="0"/>
              <a:t>2025/3/26</a:t>
            </a:fld>
            <a:endParaRPr lang="zh-TW" altLang="en-US"/>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1509148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5500"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直排標題 1"/>
          <p:cNvSpPr>
            <a:spLocks noGrp="1"/>
          </p:cNvSpPr>
          <p:nvPr>
            <p:ph type="title" orient="vert"/>
          </p:nvPr>
        </p:nvSpPr>
        <p:spPr>
          <a:xfrm>
            <a:off x="9165177" y="404825"/>
            <a:ext cx="2815167" cy="5894387"/>
          </a:xfrm>
          <a:prstGeom prst="rect">
            <a:avLst/>
          </a:prstGeo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71" y="404825"/>
            <a:ext cx="8242300" cy="5894387"/>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0425E077-BE08-4AAF-842C-26276CDD69FB}" type="datetime1">
              <a:rPr lang="zh-TW" altLang="en-US" smtClean="0"/>
              <a:t>2025/3/26</a:t>
            </a:fld>
            <a:endParaRPr lang="zh-TW" altLang="en-US"/>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3239299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AndTwoObj" preserve="1">
  <p:cSld name="標題，1 個大物件與 2 個小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6524"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588750641"/>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fourObj" preserve="1">
  <p:cSld name="標題，四項物件">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7548"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sz="quarter"/>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quarter" idx="1"/>
          </p:nvPr>
        </p:nvSpPr>
        <p:spPr>
          <a:xfrm>
            <a:off x="719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719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內容版面配置區 5"/>
          <p:cNvSpPr>
            <a:spLocks noGrp="1"/>
          </p:cNvSpPr>
          <p:nvPr>
            <p:ph sz="quarter" idx="4"/>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70698115"/>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857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099828743"/>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AndTwoObj" preserve="1">
  <p:cSld name="標題，文字及兩項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99596"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971550151"/>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0620"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表格版面配置區 2"/>
          <p:cNvSpPr>
            <a:spLocks noGrp="1"/>
          </p:cNvSpPr>
          <p:nvPr>
            <p:ph type="tbl" idx="1"/>
          </p:nvPr>
        </p:nvSpPr>
        <p:spPr>
          <a:xfrm>
            <a:off x="719668" y="1773238"/>
            <a:ext cx="10972800" cy="4525962"/>
          </a:xfrm>
          <a:prstGeom prst="rect">
            <a:avLst/>
          </a:prstGeom>
        </p:spPr>
        <p:txBody>
          <a:bodyPr/>
          <a:lstStyle/>
          <a:p>
            <a:pPr lvl="0"/>
            <a:r>
              <a:rPr lang="en-US" altLang="zh-TW" noProof="0" smtClean="0"/>
              <a:t>Click icon to add table</a:t>
            </a:r>
            <a:endParaRPr lang="zh-TW" altLang="en-US" noProof="0" smtClean="0"/>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740583515"/>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1644"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899810295"/>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4500"/>
            </a:lvl1pPr>
          </a:lstStyle>
          <a:p>
            <a:r>
              <a:rPr lang="en-US" altLang="zh-TW" smtClean="0"/>
              <a:t>Click to edit Master title style</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180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ltLang="zh-TW" smtClean="0"/>
              <a:t>Click to edit Master subtitle style</a:t>
            </a:r>
            <a:endParaRPr lang="zh-TW" altLang="en-US"/>
          </a:p>
        </p:txBody>
      </p:sp>
      <p:sp>
        <p:nvSpPr>
          <p:cNvPr id="4" name="日期版面配置區 3"/>
          <p:cNvSpPr>
            <a:spLocks noGrp="1"/>
          </p:cNvSpPr>
          <p:nvPr>
            <p:ph type="dt" sz="half" idx="10"/>
          </p:nvPr>
        </p:nvSpPr>
        <p:spPr/>
        <p:txBody>
          <a:bodyPr/>
          <a:lstStyle/>
          <a:p>
            <a:fld id="{44769742-714D-4663-B08E-2517DDE44FAD}" type="datetime1">
              <a:rPr lang="zh-TW" altLang="en-US" smtClean="0"/>
              <a:t>2025/3/26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23718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814917" y="1628779"/>
            <a:ext cx="52810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299200" y="1628779"/>
            <a:ext cx="5283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4FB4360C-D3BA-4C53-9AB8-F1BF3D42EF20}" type="slidenum">
              <a:rPr lang="en-US" altLang="zh-TW"/>
              <a:pPr>
                <a:defRPr/>
              </a:pPr>
              <a:t>‹#›</a:t>
            </a:fld>
            <a:endParaRPr lang="en-US" altLang="zh-TW"/>
          </a:p>
        </p:txBody>
      </p:sp>
    </p:spTree>
    <p:extLst>
      <p:ext uri="{BB962C8B-B14F-4D97-AF65-F5344CB8AC3E}">
        <p14:creationId xmlns:p14="http://schemas.microsoft.com/office/powerpoint/2010/main" val="2419258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772816"/>
            <a:ext cx="12192000" cy="4680520"/>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10" name="標題 9"/>
          <p:cNvSpPr>
            <a:spLocks noGrp="1"/>
          </p:cNvSpPr>
          <p:nvPr>
            <p:ph type="title"/>
          </p:nvPr>
        </p:nvSpPr>
        <p:spPr>
          <a:xfrm>
            <a:off x="0" y="476672"/>
            <a:ext cx="12192000" cy="1152128"/>
          </a:xfrm>
          <a:prstGeom prst="rect">
            <a:avLst/>
          </a:prstGeom>
        </p:spPr>
        <p:txBody>
          <a:bodyPr/>
          <a:lstStyle/>
          <a:p>
            <a:r>
              <a:rPr lang="en-US" altLang="zh-TW" smtClean="0"/>
              <a:t>Click to edit Master title style</a:t>
            </a:r>
            <a:endParaRPr lang="zh-TW" altLang="en-US" dirty="0"/>
          </a:p>
        </p:txBody>
      </p:sp>
    </p:spTree>
    <p:extLst>
      <p:ext uri="{BB962C8B-B14F-4D97-AF65-F5344CB8AC3E}">
        <p14:creationId xmlns:p14="http://schemas.microsoft.com/office/powerpoint/2010/main" val="12994989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293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C3BA324C-42E2-4778-9B1F-4DB9B1D385DC}" type="slidenum">
              <a:rPr lang="en-US" altLang="zh-TW" smtClean="0"/>
              <a:pPr>
                <a:defRPr/>
              </a:pPr>
              <a:t>‹#›</a:t>
            </a:fld>
            <a:endParaRPr lang="en-US" altLang="zh-TW"/>
          </a:p>
        </p:txBody>
      </p:sp>
      <p:sp>
        <p:nvSpPr>
          <p:cNvPr id="3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33"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grpSp>
        <p:nvGrpSpPr>
          <p:cNvPr id="34" name="群組 6"/>
          <p:cNvGrpSpPr>
            <a:grpSpLocks/>
          </p:cNvGrpSpPr>
          <p:nvPr/>
        </p:nvGrpSpPr>
        <p:grpSpPr bwMode="auto">
          <a:xfrm>
            <a:off x="239187" y="360363"/>
            <a:ext cx="383116" cy="2519362"/>
            <a:chOff x="-1620688" y="288000"/>
            <a:chExt cx="287338" cy="2520000"/>
          </a:xfrm>
        </p:grpSpPr>
        <p:sp>
          <p:nvSpPr>
            <p:cNvPr id="35"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6"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7"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8"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9"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40"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41"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42"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2935" name="PhotoImpact" r:id="rId6" imgW="8482540" imgH="368254" progId="PI3.Image">
                  <p:embed/>
                </p:oleObj>
              </mc:Choice>
              <mc:Fallback>
                <p:oleObj name="PhotoImpact" r:id="rId6" imgW="8482540" imgH="368254" progId="PI3.Image">
                  <p:embed/>
                  <p:pic>
                    <p:nvPicPr>
                      <p:cNvPr id="42"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3" name="群組 7"/>
          <p:cNvGrpSpPr>
            <a:grpSpLocks/>
          </p:cNvGrpSpPr>
          <p:nvPr/>
        </p:nvGrpSpPr>
        <p:grpSpPr bwMode="auto">
          <a:xfrm>
            <a:off x="0" y="576274"/>
            <a:ext cx="12192000" cy="287337"/>
            <a:chOff x="-1800000" y="1800000"/>
            <a:chExt cx="9144000" cy="288000"/>
          </a:xfrm>
        </p:grpSpPr>
        <p:sp>
          <p:nvSpPr>
            <p:cNvPr id="4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49" name="群組 57"/>
          <p:cNvGrpSpPr>
            <a:grpSpLocks/>
          </p:cNvGrpSpPr>
          <p:nvPr/>
        </p:nvGrpSpPr>
        <p:grpSpPr bwMode="auto">
          <a:xfrm>
            <a:off x="0" y="6048375"/>
            <a:ext cx="12192000" cy="287338"/>
            <a:chOff x="-1800000" y="1800000"/>
            <a:chExt cx="9144000" cy="288000"/>
          </a:xfrm>
        </p:grpSpPr>
        <p:sp>
          <p:nvSpPr>
            <p:cNvPr id="5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Tree>
    <p:extLst>
      <p:ext uri="{BB962C8B-B14F-4D97-AF65-F5344CB8AC3E}">
        <p14:creationId xmlns:p14="http://schemas.microsoft.com/office/powerpoint/2010/main" val="16169225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5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3958"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smtClean="0"/>
              <a:pPr>
                <a:defRPr/>
              </a:pPr>
              <a:t>‹#›</a:t>
            </a:fld>
            <a:endParaRPr lang="en-US" altLang="zh-TW"/>
          </a:p>
        </p:txBody>
      </p:sp>
      <p:sp>
        <p:nvSpPr>
          <p:cNvPr id="3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33"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grpSp>
        <p:nvGrpSpPr>
          <p:cNvPr id="34" name="群組 6"/>
          <p:cNvGrpSpPr>
            <a:grpSpLocks/>
          </p:cNvGrpSpPr>
          <p:nvPr/>
        </p:nvGrpSpPr>
        <p:grpSpPr bwMode="auto">
          <a:xfrm>
            <a:off x="239187" y="360363"/>
            <a:ext cx="383116" cy="2519362"/>
            <a:chOff x="-1620688" y="288000"/>
            <a:chExt cx="287338" cy="2520000"/>
          </a:xfrm>
        </p:grpSpPr>
        <p:sp>
          <p:nvSpPr>
            <p:cNvPr id="35"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6"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7"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8"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9"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40"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41"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42"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3959" name="PhotoImpact" r:id="rId6" imgW="8482540" imgH="368254" progId="PI3.Image">
                  <p:embed/>
                </p:oleObj>
              </mc:Choice>
              <mc:Fallback>
                <p:oleObj name="PhotoImpact" r:id="rId6" imgW="8482540" imgH="368254" progId="PI3.Image">
                  <p:embed/>
                  <p:pic>
                    <p:nvPicPr>
                      <p:cNvPr id="42"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3" name="群組 7"/>
          <p:cNvGrpSpPr>
            <a:grpSpLocks/>
          </p:cNvGrpSpPr>
          <p:nvPr/>
        </p:nvGrpSpPr>
        <p:grpSpPr bwMode="auto">
          <a:xfrm>
            <a:off x="0" y="576274"/>
            <a:ext cx="12192000" cy="287337"/>
            <a:chOff x="-1800000" y="1800000"/>
            <a:chExt cx="9144000" cy="288000"/>
          </a:xfrm>
        </p:grpSpPr>
        <p:sp>
          <p:nvSpPr>
            <p:cNvPr id="4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49" name="群組 57"/>
          <p:cNvGrpSpPr>
            <a:grpSpLocks/>
          </p:cNvGrpSpPr>
          <p:nvPr/>
        </p:nvGrpSpPr>
        <p:grpSpPr bwMode="auto">
          <a:xfrm>
            <a:off x="0" y="6048375"/>
            <a:ext cx="12192000" cy="287338"/>
            <a:chOff x="-1800000" y="1800000"/>
            <a:chExt cx="9144000" cy="288000"/>
          </a:xfrm>
        </p:grpSpPr>
        <p:sp>
          <p:nvSpPr>
            <p:cNvPr id="5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Tree>
    <p:extLst>
      <p:ext uri="{BB962C8B-B14F-4D97-AF65-F5344CB8AC3E}">
        <p14:creationId xmlns:p14="http://schemas.microsoft.com/office/powerpoint/2010/main" val="38746749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6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498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smtClean="0"/>
              <a:pPr>
                <a:defRPr/>
              </a:pPr>
              <a:t>‹#›</a:t>
            </a:fld>
            <a:endParaRPr lang="en-US" altLang="zh-TW"/>
          </a:p>
        </p:txBody>
      </p:sp>
      <p:sp>
        <p:nvSpPr>
          <p:cNvPr id="3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33"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grpSp>
        <p:nvGrpSpPr>
          <p:cNvPr id="34" name="群組 6"/>
          <p:cNvGrpSpPr>
            <a:grpSpLocks/>
          </p:cNvGrpSpPr>
          <p:nvPr/>
        </p:nvGrpSpPr>
        <p:grpSpPr bwMode="auto">
          <a:xfrm>
            <a:off x="239187" y="360363"/>
            <a:ext cx="383116" cy="2519362"/>
            <a:chOff x="-1620688" y="288000"/>
            <a:chExt cx="287338" cy="2520000"/>
          </a:xfrm>
        </p:grpSpPr>
        <p:sp>
          <p:nvSpPr>
            <p:cNvPr id="35"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6"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7"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8"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9"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40"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41"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42"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4983" name="PhotoImpact" r:id="rId6" imgW="8482540" imgH="368254" progId="PI3.Image">
                  <p:embed/>
                </p:oleObj>
              </mc:Choice>
              <mc:Fallback>
                <p:oleObj name="PhotoImpact" r:id="rId6" imgW="8482540" imgH="368254" progId="PI3.Image">
                  <p:embed/>
                  <p:pic>
                    <p:nvPicPr>
                      <p:cNvPr id="42"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3" name="群組 7"/>
          <p:cNvGrpSpPr>
            <a:grpSpLocks/>
          </p:cNvGrpSpPr>
          <p:nvPr/>
        </p:nvGrpSpPr>
        <p:grpSpPr bwMode="auto">
          <a:xfrm>
            <a:off x="0" y="576274"/>
            <a:ext cx="12192000" cy="287337"/>
            <a:chOff x="-1800000" y="1800000"/>
            <a:chExt cx="9144000" cy="288000"/>
          </a:xfrm>
        </p:grpSpPr>
        <p:sp>
          <p:nvSpPr>
            <p:cNvPr id="4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49" name="群組 57"/>
          <p:cNvGrpSpPr>
            <a:grpSpLocks/>
          </p:cNvGrpSpPr>
          <p:nvPr/>
        </p:nvGrpSpPr>
        <p:grpSpPr bwMode="auto">
          <a:xfrm>
            <a:off x="0" y="6048375"/>
            <a:ext cx="12192000" cy="287338"/>
            <a:chOff x="-1800000" y="1800000"/>
            <a:chExt cx="9144000" cy="288000"/>
          </a:xfrm>
        </p:grpSpPr>
        <p:sp>
          <p:nvSpPr>
            <p:cNvPr id="5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Tree>
    <p:extLst>
      <p:ext uri="{BB962C8B-B14F-4D97-AF65-F5344CB8AC3E}">
        <p14:creationId xmlns:p14="http://schemas.microsoft.com/office/powerpoint/2010/main" val="40890977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19669" y="404824"/>
            <a:ext cx="11260667" cy="5894387"/>
          </a:xfr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 name="Rectangle 3"/>
          <p:cNvSpPr>
            <a:spLocks noGrp="1" noChangeArrowheads="1"/>
          </p:cNvSpPr>
          <p:nvPr>
            <p:ph type="dt" sz="half" idx="10"/>
          </p:nvPr>
        </p:nvSpPr>
        <p:spPr>
          <a:ln/>
        </p:spPr>
        <p:txBody>
          <a:bodyPr/>
          <a:lstStyle>
            <a:lvl1pPr>
              <a:defRPr/>
            </a:lvl1pPr>
          </a:lstStyle>
          <a:p>
            <a:fld id="{739CF76A-E473-480F-A90B-63986D16DB26}" type="datetime1">
              <a:rPr lang="zh-TW" altLang="en-US" smtClean="0"/>
              <a:t>2025/3/26</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8163192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8913"/>
            <a:ext cx="12192000" cy="1657350"/>
          </a:xfrm>
          <a:prstGeom prst="rect">
            <a:avLst/>
          </a:prstGeom>
          <a:gradFill rotWithShape="1">
            <a:gsLst>
              <a:gs pos="0">
                <a:srgbClr val="33CCCC"/>
              </a:gs>
              <a:gs pos="100000">
                <a:schemeClr val="bg1"/>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5" name="Rectangle 3"/>
          <p:cNvSpPr>
            <a:spLocks noChangeArrowheads="1"/>
          </p:cNvSpPr>
          <p:nvPr/>
        </p:nvSpPr>
        <p:spPr bwMode="auto">
          <a:xfrm>
            <a:off x="0" y="5373699"/>
            <a:ext cx="12192000" cy="1152525"/>
          </a:xfrm>
          <a:prstGeom prst="rect">
            <a:avLst/>
          </a:prstGeom>
          <a:gradFill rotWithShape="1">
            <a:gsLst>
              <a:gs pos="0">
                <a:schemeClr val="bg1"/>
              </a:gs>
              <a:gs pos="100000">
                <a:srgbClr val="33CCCC"/>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6" name="Rectangle 6"/>
          <p:cNvSpPr>
            <a:spLocks noChangeArrowheads="1"/>
          </p:cNvSpPr>
          <p:nvPr/>
        </p:nvSpPr>
        <p:spPr bwMode="auto">
          <a:xfrm>
            <a:off x="0" y="0"/>
            <a:ext cx="12192000" cy="260350"/>
          </a:xfrm>
          <a:prstGeom prst="rect">
            <a:avLst/>
          </a:prstGeom>
          <a:solidFill>
            <a:srgbClr val="33CCCC"/>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7" name="Text Box 8"/>
          <p:cNvSpPr txBox="1">
            <a:spLocks noChangeArrowheads="1"/>
          </p:cNvSpPr>
          <p:nvPr/>
        </p:nvSpPr>
        <p:spPr bwMode="auto">
          <a:xfrm>
            <a:off x="2159000" y="11"/>
            <a:ext cx="9408584" cy="323165"/>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500" smtClean="0">
                <a:solidFill>
                  <a:schemeClr val="bg1"/>
                </a:solidFill>
                <a:latin typeface="Arial Black" pitchFamily="34" charset="0"/>
              </a:rPr>
              <a:t>National Central University</a:t>
            </a:r>
            <a:endParaRPr lang="en-US" altLang="zh-TW" sz="1500" b="1" smtClean="0">
              <a:solidFill>
                <a:schemeClr val="bg1"/>
              </a:solidFill>
              <a:latin typeface="Arial Black" pitchFamily="34" charset="0"/>
            </a:endParaRPr>
          </a:p>
        </p:txBody>
      </p:sp>
      <p:sp>
        <p:nvSpPr>
          <p:cNvPr id="8" name="Rectangle 9"/>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9" name="Text Box 10"/>
          <p:cNvSpPr txBox="1">
            <a:spLocks noChangeArrowheads="1"/>
          </p:cNvSpPr>
          <p:nvPr/>
        </p:nvSpPr>
        <p:spPr bwMode="auto">
          <a:xfrm>
            <a:off x="6527800" y="260353"/>
            <a:ext cx="5664200" cy="300210"/>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351" b="1" i="1" smtClean="0">
                <a:solidFill>
                  <a:srgbClr val="008080"/>
                </a:solidFill>
              </a:rPr>
              <a:t>Department of Electrical Engineering</a:t>
            </a:r>
            <a:r>
              <a:rPr lang="en-US" altLang="zh-TW" sz="1351" i="1" smtClean="0">
                <a:solidFill>
                  <a:schemeClr val="bg1"/>
                </a:solidFill>
              </a:rPr>
              <a:t> </a:t>
            </a:r>
          </a:p>
        </p:txBody>
      </p:sp>
      <p:sp>
        <p:nvSpPr>
          <p:cNvPr id="10" name="Rectangle 13"/>
          <p:cNvSpPr>
            <a:spLocks noChangeArrowheads="1"/>
          </p:cNvSpPr>
          <p:nvPr/>
        </p:nvSpPr>
        <p:spPr bwMode="auto">
          <a:xfrm>
            <a:off x="0" y="6524636"/>
            <a:ext cx="12192000" cy="333375"/>
          </a:xfrm>
          <a:prstGeom prst="rect">
            <a:avLst/>
          </a:prstGeom>
          <a:solidFill>
            <a:srgbClr val="33CCCC"/>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1" name="Text Box 14"/>
          <p:cNvSpPr txBox="1">
            <a:spLocks noChangeArrowheads="1"/>
          </p:cNvSpPr>
          <p:nvPr/>
        </p:nvSpPr>
        <p:spPr bwMode="auto">
          <a:xfrm>
            <a:off x="2159000" y="6453198"/>
            <a:ext cx="7442200" cy="323165"/>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500" i="1" smtClean="0">
                <a:solidFill>
                  <a:schemeClr val="bg1"/>
                </a:solidFill>
                <a:latin typeface="MisterEarl BT" pitchFamily="66" charset="0"/>
              </a:rPr>
              <a:t>Superfast Photonic &amp; Electronic Device Group</a:t>
            </a:r>
          </a:p>
        </p:txBody>
      </p:sp>
      <p:grpSp>
        <p:nvGrpSpPr>
          <p:cNvPr id="12" name="Group 15"/>
          <p:cNvGrpSpPr>
            <a:grpSpLocks/>
          </p:cNvGrpSpPr>
          <p:nvPr/>
        </p:nvGrpSpPr>
        <p:grpSpPr bwMode="auto">
          <a:xfrm>
            <a:off x="11472336" y="5373688"/>
            <a:ext cx="383117" cy="1484312"/>
            <a:chOff x="5330" y="3385"/>
            <a:chExt cx="181" cy="935"/>
          </a:xfrm>
        </p:grpSpPr>
        <p:sp>
          <p:nvSpPr>
            <p:cNvPr id="13" name="Line 16"/>
            <p:cNvSpPr>
              <a:spLocks noChangeShapeType="1"/>
            </p:cNvSpPr>
            <p:nvPr/>
          </p:nvSpPr>
          <p:spPr bwMode="auto">
            <a:xfrm>
              <a:off x="533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17"/>
            <p:cNvSpPr>
              <a:spLocks noChangeShapeType="1"/>
            </p:cNvSpPr>
            <p:nvPr/>
          </p:nvSpPr>
          <p:spPr bwMode="auto">
            <a:xfrm>
              <a:off x="5375"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18"/>
            <p:cNvSpPr>
              <a:spLocks noChangeShapeType="1"/>
            </p:cNvSpPr>
            <p:nvPr/>
          </p:nvSpPr>
          <p:spPr bwMode="auto">
            <a:xfrm>
              <a:off x="5420"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19"/>
            <p:cNvSpPr>
              <a:spLocks noChangeShapeType="1"/>
            </p:cNvSpPr>
            <p:nvPr/>
          </p:nvSpPr>
          <p:spPr bwMode="auto">
            <a:xfrm>
              <a:off x="546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20"/>
            <p:cNvSpPr>
              <a:spLocks noChangeShapeType="1"/>
            </p:cNvSpPr>
            <p:nvPr/>
          </p:nvSpPr>
          <p:spPr bwMode="auto">
            <a:xfrm>
              <a:off x="551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21"/>
            <p:cNvSpPr>
              <a:spLocks noChangeShapeType="1"/>
            </p:cNvSpPr>
            <p:nvPr/>
          </p:nvSpPr>
          <p:spPr bwMode="auto">
            <a:xfrm>
              <a:off x="5375"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22"/>
            <p:cNvSpPr>
              <a:spLocks noChangeShapeType="1"/>
            </p:cNvSpPr>
            <p:nvPr/>
          </p:nvSpPr>
          <p:spPr bwMode="auto">
            <a:xfrm>
              <a:off x="542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23"/>
            <p:cNvSpPr>
              <a:spLocks noChangeShapeType="1"/>
            </p:cNvSpPr>
            <p:nvPr/>
          </p:nvSpPr>
          <p:spPr bwMode="auto">
            <a:xfrm>
              <a:off x="546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24"/>
            <p:cNvSpPr>
              <a:spLocks noChangeShapeType="1"/>
            </p:cNvSpPr>
            <p:nvPr/>
          </p:nvSpPr>
          <p:spPr bwMode="auto">
            <a:xfrm>
              <a:off x="55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Group 25"/>
          <p:cNvGrpSpPr>
            <a:grpSpLocks/>
          </p:cNvGrpSpPr>
          <p:nvPr/>
        </p:nvGrpSpPr>
        <p:grpSpPr bwMode="auto">
          <a:xfrm>
            <a:off x="334436" y="333375"/>
            <a:ext cx="383117" cy="2636838"/>
            <a:chOff x="5330" y="3385"/>
            <a:chExt cx="181" cy="935"/>
          </a:xfrm>
        </p:grpSpPr>
        <p:sp>
          <p:nvSpPr>
            <p:cNvPr id="23" name="Line 26"/>
            <p:cNvSpPr>
              <a:spLocks noChangeShapeType="1"/>
            </p:cNvSpPr>
            <p:nvPr/>
          </p:nvSpPr>
          <p:spPr bwMode="auto">
            <a:xfrm>
              <a:off x="533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27"/>
            <p:cNvSpPr>
              <a:spLocks noChangeShapeType="1"/>
            </p:cNvSpPr>
            <p:nvPr/>
          </p:nvSpPr>
          <p:spPr bwMode="auto">
            <a:xfrm>
              <a:off x="5375"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28"/>
            <p:cNvSpPr>
              <a:spLocks noChangeShapeType="1"/>
            </p:cNvSpPr>
            <p:nvPr/>
          </p:nvSpPr>
          <p:spPr bwMode="auto">
            <a:xfrm>
              <a:off x="5420"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29"/>
            <p:cNvSpPr>
              <a:spLocks noChangeShapeType="1"/>
            </p:cNvSpPr>
            <p:nvPr/>
          </p:nvSpPr>
          <p:spPr bwMode="auto">
            <a:xfrm>
              <a:off x="546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30"/>
            <p:cNvSpPr>
              <a:spLocks noChangeShapeType="1"/>
            </p:cNvSpPr>
            <p:nvPr/>
          </p:nvSpPr>
          <p:spPr bwMode="auto">
            <a:xfrm>
              <a:off x="551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31"/>
            <p:cNvSpPr>
              <a:spLocks noChangeShapeType="1"/>
            </p:cNvSpPr>
            <p:nvPr/>
          </p:nvSpPr>
          <p:spPr bwMode="auto">
            <a:xfrm>
              <a:off x="5375"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32"/>
            <p:cNvSpPr>
              <a:spLocks noChangeShapeType="1"/>
            </p:cNvSpPr>
            <p:nvPr/>
          </p:nvSpPr>
          <p:spPr bwMode="auto">
            <a:xfrm>
              <a:off x="542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33"/>
            <p:cNvSpPr>
              <a:spLocks noChangeShapeType="1"/>
            </p:cNvSpPr>
            <p:nvPr/>
          </p:nvSpPr>
          <p:spPr bwMode="auto">
            <a:xfrm>
              <a:off x="546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34"/>
            <p:cNvSpPr>
              <a:spLocks noChangeShapeType="1"/>
            </p:cNvSpPr>
            <p:nvPr/>
          </p:nvSpPr>
          <p:spPr bwMode="auto">
            <a:xfrm>
              <a:off x="55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32" name="Group 35"/>
          <p:cNvGrpSpPr>
            <a:grpSpLocks/>
          </p:cNvGrpSpPr>
          <p:nvPr/>
        </p:nvGrpSpPr>
        <p:grpSpPr bwMode="auto">
          <a:xfrm rot="-5400000">
            <a:off x="5952331" y="-5044281"/>
            <a:ext cx="287338" cy="12192000"/>
            <a:chOff x="5330" y="3385"/>
            <a:chExt cx="181" cy="935"/>
          </a:xfrm>
        </p:grpSpPr>
        <p:sp>
          <p:nvSpPr>
            <p:cNvPr id="33" name="Line 36"/>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4" name="Line 37"/>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5" name="Line 38"/>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6" name="Line 39"/>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7" name="Line 40"/>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8" name="Line 41"/>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9" name="Line 42"/>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0" name="Line 43"/>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1" name="Line 44"/>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42" name="Group 45"/>
          <p:cNvGrpSpPr>
            <a:grpSpLocks/>
          </p:cNvGrpSpPr>
          <p:nvPr/>
        </p:nvGrpSpPr>
        <p:grpSpPr bwMode="auto">
          <a:xfrm rot="-5400000">
            <a:off x="5952338" y="69057"/>
            <a:ext cx="287337" cy="12192000"/>
            <a:chOff x="5330" y="3385"/>
            <a:chExt cx="181" cy="935"/>
          </a:xfrm>
        </p:grpSpPr>
        <p:sp>
          <p:nvSpPr>
            <p:cNvPr id="43" name="Line 46"/>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4" name="Line 47"/>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5" name="Line 48"/>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6" name="Line 49"/>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7" name="Line 50"/>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8" name="Line 51"/>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9" name="Line 52"/>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0" name="Line 53"/>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1" name="Line 54"/>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52" name="AutoShape 55"/>
          <p:cNvSpPr>
            <a:spLocks noChangeArrowheads="1"/>
          </p:cNvSpPr>
          <p:nvPr/>
        </p:nvSpPr>
        <p:spPr bwMode="auto">
          <a:xfrm rot="10800000">
            <a:off x="814919" y="836624"/>
            <a:ext cx="673100" cy="433387"/>
          </a:xfrm>
          <a:prstGeom prst="triangle">
            <a:avLst>
              <a:gd name="adj" fmla="val 50000"/>
            </a:avLst>
          </a:prstGeom>
          <a:solidFill>
            <a:schemeClr val="bg1"/>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pic>
        <p:nvPicPr>
          <p:cNvPr id="53" name="Picture 56" descr="未命名 -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7" descr="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229857">
            <a:off x="10033000" y="5373688"/>
            <a:ext cx="204893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8" descr="未命名 -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7" y="836613"/>
            <a:ext cx="12001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51" name="Rectangle 11"/>
          <p:cNvSpPr>
            <a:spLocks noGrp="1" noChangeArrowheads="1"/>
          </p:cNvSpPr>
          <p:nvPr>
            <p:ph type="ctrTitle" sz="quarter"/>
          </p:nvPr>
        </p:nvSpPr>
        <p:spPr>
          <a:xfrm>
            <a:off x="912284" y="1700224"/>
            <a:ext cx="10363200" cy="1470025"/>
          </a:xfrm>
        </p:spPr>
        <p:txBody>
          <a:bodyPr/>
          <a:lstStyle>
            <a:lvl1pPr>
              <a:defRPr>
                <a:solidFill>
                  <a:srgbClr val="990033"/>
                </a:solidFill>
              </a:defRPr>
            </a:lvl1pPr>
          </a:lstStyle>
          <a:p>
            <a:r>
              <a:rPr lang="en-US" altLang="zh-TW" smtClean="0"/>
              <a:t>Click to edit Master title style</a:t>
            </a:r>
            <a:endParaRPr lang="zh-TW" altLang="en-US"/>
          </a:p>
        </p:txBody>
      </p:sp>
      <p:sp>
        <p:nvSpPr>
          <p:cNvPr id="675852" name="Rectangle 12"/>
          <p:cNvSpPr>
            <a:spLocks noGrp="1" noChangeArrowheads="1"/>
          </p:cNvSpPr>
          <p:nvPr>
            <p:ph type="subTitle" sz="quarter" idx="1"/>
          </p:nvPr>
        </p:nvSpPr>
        <p:spPr>
          <a:xfrm>
            <a:off x="1775884" y="3357563"/>
            <a:ext cx="8534400" cy="1752600"/>
          </a:xfrm>
        </p:spPr>
        <p:txBody>
          <a:bodyPr/>
          <a:lstStyle>
            <a:lvl1pPr marL="0" indent="0" algn="ctr">
              <a:buFontTx/>
              <a:buNone/>
              <a:defRPr b="0">
                <a:solidFill>
                  <a:srgbClr val="006699"/>
                </a:solidFill>
              </a:defRPr>
            </a:lvl1pPr>
          </a:lstStyle>
          <a:p>
            <a:r>
              <a:rPr lang="en-US" altLang="zh-TW" smtClean="0"/>
              <a:t>Click to edit Master subtitle style</a:t>
            </a:r>
            <a:endParaRPr lang="zh-TW" altLang="en-US"/>
          </a:p>
        </p:txBody>
      </p:sp>
      <p:sp>
        <p:nvSpPr>
          <p:cNvPr id="56" name="Rectangle 4"/>
          <p:cNvSpPr>
            <a:spLocks noGrp="1" noChangeArrowheads="1"/>
          </p:cNvSpPr>
          <p:nvPr>
            <p:ph type="dt" sz="half" idx="10"/>
          </p:nvPr>
        </p:nvSpPr>
        <p:spPr/>
        <p:txBody>
          <a:bodyPr/>
          <a:lstStyle>
            <a:lvl1pPr>
              <a:defRPr/>
            </a:lvl1pPr>
          </a:lstStyle>
          <a:p>
            <a:fld id="{44769742-714D-4663-B08E-2517DDE44FAD}" type="datetime1">
              <a:rPr lang="zh-TW" altLang="en-US" smtClean="0"/>
              <a:t>2025/3/26</a:t>
            </a:fld>
            <a:endParaRPr lang="zh-TW" altLang="en-US"/>
          </a:p>
        </p:txBody>
      </p:sp>
      <p:sp>
        <p:nvSpPr>
          <p:cNvPr id="57" name="Rectangle 5"/>
          <p:cNvSpPr>
            <a:spLocks noGrp="1" noChangeArrowheads="1"/>
          </p:cNvSpPr>
          <p:nvPr>
            <p:ph type="ftr" sz="quarter" idx="11"/>
          </p:nvPr>
        </p:nvSpPr>
        <p:spPr>
          <a:xfrm>
            <a:off x="4358217" y="6245225"/>
            <a:ext cx="3860800" cy="476250"/>
          </a:xfrm>
        </p:spPr>
        <p:txBody>
          <a:bodyPr/>
          <a:lstStyle>
            <a:lvl1pPr>
              <a:defRPr/>
            </a:lvl1pPr>
          </a:lstStyle>
          <a:p>
            <a:endParaRPr lang="zh-TW" altLang="en-US"/>
          </a:p>
        </p:txBody>
      </p:sp>
      <p:sp>
        <p:nvSpPr>
          <p:cNvPr id="58" name="Rectangle 7"/>
          <p:cNvSpPr>
            <a:spLocks noGrp="1" noChangeArrowheads="1"/>
          </p:cNvSpPr>
          <p:nvPr>
            <p:ph type="sldNum" sz="quarter" idx="12"/>
          </p:nvPr>
        </p:nvSpPr>
        <p:spPr>
          <a:xfrm>
            <a:off x="8930217" y="6245225"/>
            <a:ext cx="2844800" cy="476250"/>
          </a:xfrm>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3321924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3"/>
          <p:cNvSpPr>
            <a:spLocks noGrp="1" noChangeArrowheads="1"/>
          </p:cNvSpPr>
          <p:nvPr>
            <p:ph type="dt" sz="half" idx="10"/>
          </p:nvPr>
        </p:nvSpPr>
        <p:spPr>
          <a:ln/>
        </p:spPr>
        <p:txBody>
          <a:bodyPr/>
          <a:lstStyle>
            <a:lvl1pPr>
              <a:defRPr/>
            </a:lvl1pPr>
          </a:lstStyle>
          <a:p>
            <a:fld id="{A73A45AC-6EB9-4C81-89E2-7A568BC21EC7}"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3894064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11"/>
            <a:ext cx="10363200" cy="1362075"/>
          </a:xfr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4" name="Rectangle 3"/>
          <p:cNvSpPr>
            <a:spLocks noGrp="1" noChangeArrowheads="1"/>
          </p:cNvSpPr>
          <p:nvPr>
            <p:ph type="dt" sz="half" idx="10"/>
          </p:nvPr>
        </p:nvSpPr>
        <p:spPr>
          <a:ln/>
        </p:spPr>
        <p:txBody>
          <a:bodyPr/>
          <a:lstStyle>
            <a:lvl1pPr>
              <a:defRPr/>
            </a:lvl1pPr>
          </a:lstStyle>
          <a:p>
            <a:fld id="{9ABC1823-43D2-4A8A-90F8-F6D61313A812}"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2419320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7" y="1773238"/>
            <a:ext cx="5384800" cy="452596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7" y="1773238"/>
            <a:ext cx="5384800" cy="452596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Rectangle 3"/>
          <p:cNvSpPr>
            <a:spLocks noGrp="1" noChangeArrowheads="1"/>
          </p:cNvSpPr>
          <p:nvPr>
            <p:ph type="dt" sz="half" idx="10"/>
          </p:nvPr>
        </p:nvSpPr>
        <p:spPr>
          <a:ln/>
        </p:spPr>
        <p:txBody>
          <a:bodyPr/>
          <a:lstStyle>
            <a:lvl1pPr>
              <a:defRPr/>
            </a:lvl1pPr>
          </a:lstStyle>
          <a:p>
            <a:fld id="{E242F154-67FE-4E13-8FD2-EBCBF3FCD893}" type="datetime1">
              <a:rPr lang="zh-TW" altLang="en-US" smtClean="0"/>
              <a:t>2025/3/26</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5791374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4" y="1535113"/>
            <a:ext cx="5389033"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4"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3"/>
          <p:cNvSpPr>
            <a:spLocks noGrp="1" noChangeArrowheads="1"/>
          </p:cNvSpPr>
          <p:nvPr>
            <p:ph type="dt" sz="half" idx="10"/>
          </p:nvPr>
        </p:nvSpPr>
        <p:spPr>
          <a:ln/>
        </p:spPr>
        <p:txBody>
          <a:bodyPr/>
          <a:lstStyle>
            <a:lvl1pPr>
              <a:defRPr/>
            </a:lvl1pPr>
          </a:lstStyle>
          <a:p>
            <a:fld id="{A86B0F72-116A-4727-8E82-8C259F94B2E8}" type="datetime1">
              <a:rPr lang="zh-TW" altLang="en-US" smtClean="0"/>
              <a:t>2025/3/26</a:t>
            </a:fld>
            <a:endParaRPr lang="zh-TW" altLang="en-US"/>
          </a:p>
        </p:txBody>
      </p:sp>
      <p:sp>
        <p:nvSpPr>
          <p:cNvPr id="8" name="Rectangle 4"/>
          <p:cNvSpPr>
            <a:spLocks noGrp="1" noChangeArrowheads="1"/>
          </p:cNvSpPr>
          <p:nvPr>
            <p:ph type="ftr" sz="quarter" idx="11"/>
          </p:nvPr>
        </p:nvSpPr>
        <p:spPr>
          <a:ln/>
        </p:spPr>
        <p:txBody>
          <a:bodyPr/>
          <a:lstStyle>
            <a:lvl1pPr>
              <a:defRPr/>
            </a:lvl1pPr>
          </a:lstStyle>
          <a:p>
            <a:endParaRPr lang="zh-TW" altLang="en-US"/>
          </a:p>
        </p:txBody>
      </p:sp>
      <p:sp>
        <p:nvSpPr>
          <p:cNvPr id="9"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878635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3"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6" name="內容版面配置區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7"/>
          <p:cNvSpPr>
            <a:spLocks noGrp="1" noChangeArrowheads="1"/>
          </p:cNvSpPr>
          <p:nvPr>
            <p:ph type="sldNum" sz="quarter" idx="12"/>
          </p:nvPr>
        </p:nvSpPr>
        <p:spPr>
          <a:ln/>
        </p:spPr>
        <p:txBody>
          <a:bodyPr/>
          <a:lstStyle>
            <a:lvl1pPr>
              <a:defRPr/>
            </a:lvl1pPr>
          </a:lstStyle>
          <a:p>
            <a:pPr>
              <a:defRPr/>
            </a:pPr>
            <a:fld id="{375012EC-FA9B-4ACC-988C-AB9800BB7275}" type="slidenum">
              <a:rPr lang="en-US" altLang="zh-TW"/>
              <a:pPr>
                <a:defRPr/>
              </a:pPr>
              <a:t>‹#›</a:t>
            </a:fld>
            <a:endParaRPr lang="en-US" altLang="zh-TW"/>
          </a:p>
        </p:txBody>
      </p:sp>
    </p:spTree>
    <p:extLst>
      <p:ext uri="{BB962C8B-B14F-4D97-AF65-F5344CB8AC3E}">
        <p14:creationId xmlns:p14="http://schemas.microsoft.com/office/powerpoint/2010/main" val="40790855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Rectangle 3"/>
          <p:cNvSpPr>
            <a:spLocks noGrp="1" noChangeArrowheads="1"/>
          </p:cNvSpPr>
          <p:nvPr>
            <p:ph type="dt" sz="half" idx="10"/>
          </p:nvPr>
        </p:nvSpPr>
        <p:spPr>
          <a:ln/>
        </p:spPr>
        <p:txBody>
          <a:bodyPr/>
          <a:lstStyle>
            <a:lvl1pPr>
              <a:defRPr/>
            </a:lvl1pPr>
          </a:lstStyle>
          <a:p>
            <a:fld id="{41D950D9-C9C9-4D57-8508-033F620DD18B}" type="datetime1">
              <a:rPr lang="zh-TW" altLang="en-US" smtClean="0"/>
              <a:t>2025/3/26</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3633045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4ECC4449-FC33-49D7-BEBA-F7D4B9620B6D}" type="datetime1">
              <a:rPr lang="zh-TW" altLang="en-US" smtClean="0"/>
              <a:t>2025/3/26</a:t>
            </a:fld>
            <a:endParaRPr lang="zh-TW" altLang="en-US"/>
          </a:p>
        </p:txBody>
      </p:sp>
      <p:sp>
        <p:nvSpPr>
          <p:cNvPr id="3" name="Rectangle 4"/>
          <p:cNvSpPr>
            <a:spLocks noGrp="1" noChangeArrowheads="1"/>
          </p:cNvSpPr>
          <p:nvPr>
            <p:ph type="ftr" sz="quarter" idx="11"/>
          </p:nvPr>
        </p:nvSpPr>
        <p:spPr>
          <a:ln/>
        </p:spPr>
        <p:txBody>
          <a:bodyPr/>
          <a:lstStyle>
            <a:lvl1pPr>
              <a:defRPr/>
            </a:lvl1pPr>
          </a:lstStyle>
          <a:p>
            <a:endParaRPr lang="zh-TW" altLang="en-US"/>
          </a:p>
        </p:txBody>
      </p:sp>
      <p:sp>
        <p:nvSpPr>
          <p:cNvPr id="4"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954168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3" y="27306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5" name="Rectangle 3"/>
          <p:cNvSpPr>
            <a:spLocks noGrp="1" noChangeArrowheads="1"/>
          </p:cNvSpPr>
          <p:nvPr>
            <p:ph type="dt" sz="half" idx="10"/>
          </p:nvPr>
        </p:nvSpPr>
        <p:spPr>
          <a:ln/>
        </p:spPr>
        <p:txBody>
          <a:bodyPr/>
          <a:lstStyle>
            <a:lvl1pPr>
              <a:defRPr/>
            </a:lvl1pPr>
          </a:lstStyle>
          <a:p>
            <a:fld id="{A2CE7708-E18A-4F26-8455-242B9DD7B8FD}" type="datetime1">
              <a:rPr lang="zh-TW" altLang="en-US" smtClean="0"/>
              <a:t>2025/3/26</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2162645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5" name="Rectangle 3"/>
          <p:cNvSpPr>
            <a:spLocks noGrp="1" noChangeArrowheads="1"/>
          </p:cNvSpPr>
          <p:nvPr>
            <p:ph type="dt" sz="half" idx="10"/>
          </p:nvPr>
        </p:nvSpPr>
        <p:spPr>
          <a:ln/>
        </p:spPr>
        <p:txBody>
          <a:bodyPr/>
          <a:lstStyle>
            <a:lvl1pPr>
              <a:defRPr/>
            </a:lvl1pPr>
          </a:lstStyle>
          <a:p>
            <a:fld id="{0AB9CC76-D39D-441F-8084-C12F54B4DCE2}" type="datetime1">
              <a:rPr lang="zh-TW" altLang="en-US" smtClean="0"/>
              <a:t>2025/3/26</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8278027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3"/>
          <p:cNvSpPr>
            <a:spLocks noGrp="1" noChangeArrowheads="1"/>
          </p:cNvSpPr>
          <p:nvPr>
            <p:ph type="dt" sz="half" idx="10"/>
          </p:nvPr>
        </p:nvSpPr>
        <p:spPr>
          <a:ln/>
        </p:spPr>
        <p:txBody>
          <a:bodyPr/>
          <a:lstStyle>
            <a:lvl1pPr>
              <a:defRPr/>
            </a:lvl1pPr>
          </a:lstStyle>
          <a:p>
            <a:fld id="{CF38F716-F804-4CAC-9A3A-6AEE25129501}"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6642595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165174" y="404824"/>
            <a:ext cx="2815167" cy="5894387"/>
          </a:xfr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404824"/>
            <a:ext cx="8242300" cy="5894387"/>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3"/>
          <p:cNvSpPr>
            <a:spLocks noGrp="1" noChangeArrowheads="1"/>
          </p:cNvSpPr>
          <p:nvPr>
            <p:ph type="dt" sz="half" idx="10"/>
          </p:nvPr>
        </p:nvSpPr>
        <p:spPr>
          <a:ln/>
        </p:spPr>
        <p:txBody>
          <a:bodyPr/>
          <a:lstStyle>
            <a:lvl1pPr>
              <a:defRPr/>
            </a:lvl1pPr>
          </a:lstStyle>
          <a:p>
            <a:fld id="{0425E077-BE08-4AAF-842C-26276CDD69FB}"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1626506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19669" y="404824"/>
            <a:ext cx="11260667" cy="5894387"/>
          </a:xfr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 name="Rectangle 3"/>
          <p:cNvSpPr>
            <a:spLocks noGrp="1" noChangeArrowheads="1"/>
          </p:cNvSpPr>
          <p:nvPr>
            <p:ph type="dt" sz="half" idx="10"/>
          </p:nvPr>
        </p:nvSpPr>
        <p:spPr>
          <a:ln/>
        </p:spPr>
        <p:txBody>
          <a:bodyPr/>
          <a:lstStyle>
            <a:lvl1pPr>
              <a:defRPr/>
            </a:lvl1pPr>
          </a:lstStyle>
          <a:p>
            <a:fld id="{739CF76A-E473-480F-A90B-63986D16DB26}" type="datetime1">
              <a:rPr lang="zh-TW" altLang="en-US" smtClean="0"/>
              <a:t>2025/3/26</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6089453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676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C3BA324C-42E2-4778-9B1F-4DB9B1D385DC}" type="slidenum">
              <a:rPr lang="en-US" altLang="zh-TW"/>
              <a:pPr>
                <a:defRPr/>
              </a:pPr>
              <a:t>‹#›</a:t>
            </a:fld>
            <a:endParaRPr lang="en-US" altLang="zh-TW"/>
          </a:p>
        </p:txBody>
      </p:sp>
    </p:spTree>
    <p:extLst>
      <p:ext uri="{BB962C8B-B14F-4D97-AF65-F5344CB8AC3E}">
        <p14:creationId xmlns:p14="http://schemas.microsoft.com/office/powerpoint/2010/main" val="1002276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5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7788"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spTree>
    <p:extLst>
      <p:ext uri="{BB962C8B-B14F-4D97-AF65-F5344CB8AC3E}">
        <p14:creationId xmlns:p14="http://schemas.microsoft.com/office/powerpoint/2010/main" val="38490246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6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881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spTree>
    <p:extLst>
      <p:ext uri="{BB962C8B-B14F-4D97-AF65-F5344CB8AC3E}">
        <p14:creationId xmlns:p14="http://schemas.microsoft.com/office/powerpoint/2010/main" val="1120368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4F3C344A-782C-4CFA-9345-12E914730105}" type="slidenum">
              <a:rPr lang="en-US" altLang="zh-TW"/>
              <a:pPr>
                <a:defRPr/>
              </a:pPr>
              <a:t>‹#›</a:t>
            </a:fld>
            <a:endParaRPr lang="en-US" altLang="zh-TW"/>
          </a:p>
        </p:txBody>
      </p:sp>
    </p:spTree>
    <p:extLst>
      <p:ext uri="{BB962C8B-B14F-4D97-AF65-F5344CB8AC3E}">
        <p14:creationId xmlns:p14="http://schemas.microsoft.com/office/powerpoint/2010/main" val="29364875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測試1">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0860"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3" name="內容版面配置區 2"/>
          <p:cNvSpPr>
            <a:spLocks noGrp="1"/>
          </p:cNvSpPr>
          <p:nvPr>
            <p:ph idx="1"/>
          </p:nvPr>
        </p:nvSpPr>
        <p:spPr>
          <a:xfrm>
            <a:off x="0" y="1188000"/>
            <a:ext cx="12192000" cy="5292000"/>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400"/>
            </a:lvl1pPr>
          </a:lstStyle>
          <a:p>
            <a:r>
              <a:rPr lang="en-US" altLang="zh-TW" smtClean="0"/>
              <a:t>Click to edit Master title style</a:t>
            </a:r>
            <a:endParaRPr lang="zh-TW" altLang="en-US" dirty="0"/>
          </a:p>
        </p:txBody>
      </p:sp>
      <p:sp>
        <p:nvSpPr>
          <p:cNvPr id="35"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089969541"/>
      </p:ext>
    </p:extLst>
  </p:cSld>
  <p:clrMapOvr>
    <a:masterClrMapping/>
  </p:clrMapOvr>
  <p:hf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1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1884"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008278729"/>
      </p:ext>
    </p:extLst>
  </p:cSld>
  <p:clrMapOvr>
    <a:masterClrMapping/>
  </p:clrMapOvr>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2908"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963084" y="4406911"/>
            <a:ext cx="10363200" cy="1362075"/>
          </a:xfrm>
          <a:prstGeom prst="rect">
            <a:avLst/>
          </a:prstGeo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22"/>
            <a:ext cx="10363200" cy="1500187"/>
          </a:xfrm>
          <a:prstGeom prst="rect">
            <a:avLst/>
          </a:prstGeo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326241397"/>
      </p:ext>
    </p:extLst>
  </p:cSld>
  <p:clrMapOvr>
    <a:masterClrMapping/>
  </p:clrMapOvr>
  <p:hf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3932"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E242F154-67FE-4E13-8FD2-EBCBF3FCD893}"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9416229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4956"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1"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2"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5"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6"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4" y="1535113"/>
            <a:ext cx="5386917"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4" y="2174875"/>
            <a:ext cx="5386917"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6" y="1535113"/>
            <a:ext cx="5389033"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6" y="2174875"/>
            <a:ext cx="5389033"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7"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A86B0F72-116A-4727-8E82-8C259F94B2E8}" type="datetime1">
              <a:rPr lang="zh-TW" altLang="en-US" smtClean="0"/>
              <a:t>2025/3/26</a:t>
            </a:fld>
            <a:endParaRPr lang="zh-TW" altLang="en-US"/>
          </a:p>
        </p:txBody>
      </p:sp>
      <p:sp>
        <p:nvSpPr>
          <p:cNvPr id="38"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7094800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5980"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41D950D9-C9C9-4D57-8508-033F620DD18B}"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0706185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5"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6"/>
          <p:cNvGrpSpPr>
            <a:grpSpLocks/>
          </p:cNvGrpSpPr>
          <p:nvPr/>
        </p:nvGrpSpPr>
        <p:grpSpPr bwMode="auto">
          <a:xfrm>
            <a:off x="239187" y="360363"/>
            <a:ext cx="383116" cy="2519362"/>
            <a:chOff x="-1620688" y="288000"/>
            <a:chExt cx="287338" cy="2520000"/>
          </a:xfrm>
        </p:grpSpPr>
        <p:sp>
          <p:nvSpPr>
            <p:cNvPr id="7"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8"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2"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3"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7004" name="PhotoImpact" r:id="rId4" imgW="8482540" imgH="368254" progId="PI3.Image">
                  <p:embed/>
                </p:oleObj>
              </mc:Choice>
              <mc:Fallback>
                <p:oleObj name="PhotoImpact" r:id="rId4" imgW="8482540" imgH="368254" progId="PI3.Image">
                  <p:embed/>
                  <p:pic>
                    <p:nvPicPr>
                      <p:cNvPr id="13"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 name="群組 7"/>
          <p:cNvGrpSpPr>
            <a:grpSpLocks/>
          </p:cNvGrpSpPr>
          <p:nvPr/>
        </p:nvGrpSpPr>
        <p:grpSpPr bwMode="auto">
          <a:xfrm>
            <a:off x="0" y="576274"/>
            <a:ext cx="12192000" cy="287337"/>
            <a:chOff x="-1800000" y="1800000"/>
            <a:chExt cx="9144000" cy="288000"/>
          </a:xfrm>
        </p:grpSpPr>
        <p:sp>
          <p:nvSpPr>
            <p:cNvPr id="1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0" name="群組 57"/>
          <p:cNvGrpSpPr>
            <a:grpSpLocks/>
          </p:cNvGrpSpPr>
          <p:nvPr/>
        </p:nvGrpSpPr>
        <p:grpSpPr bwMode="auto">
          <a:xfrm>
            <a:off x="0" y="6048375"/>
            <a:ext cx="12192000" cy="287338"/>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6"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7"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0"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1"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4ECC4449-FC33-49D7-BEBA-F7D4B9620B6D}" type="datetime1">
              <a:rPr lang="zh-TW" altLang="en-US" smtClean="0"/>
              <a:t>2025/3/26</a:t>
            </a:fld>
            <a:endParaRPr lang="zh-TW" altLang="en-US"/>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9599162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8028"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609603" y="273050"/>
            <a:ext cx="4011084" cy="1162050"/>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5" y="273062"/>
            <a:ext cx="6815668"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A2CE7708-E18A-4F26-8455-242B9DD7B8FD}"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682254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19052"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2389717" y="4800601"/>
            <a:ext cx="7315200" cy="566738"/>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9"/>
            <a:ext cx="7315200" cy="804862"/>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0AB9CC76-D39D-441F-8084-C12F54B4DCE2}"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7866901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0076"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1773238"/>
            <a:ext cx="10972800" cy="4525962"/>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CF38F716-F804-4CAC-9A3A-6AEE25129501}"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025271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2"/>
          </p:nvPr>
        </p:nvSpPr>
        <p:spPr>
          <a:ln/>
        </p:spPr>
        <p:txBody>
          <a:bodyPr/>
          <a:lstStyle>
            <a:lvl1pPr>
              <a:defRPr/>
            </a:lvl1pPr>
          </a:lstStyle>
          <a:p>
            <a:pPr>
              <a:defRPr/>
            </a:pPr>
            <a:fld id="{77535B5E-F144-4368-B83E-802F997035BF}" type="slidenum">
              <a:rPr lang="en-US" altLang="zh-TW"/>
              <a:pPr>
                <a:defRPr/>
              </a:pPr>
              <a:t>‹#›</a:t>
            </a:fld>
            <a:endParaRPr lang="en-US" altLang="zh-TW"/>
          </a:p>
        </p:txBody>
      </p:sp>
    </p:spTree>
    <p:extLst>
      <p:ext uri="{BB962C8B-B14F-4D97-AF65-F5344CB8AC3E}">
        <p14:creationId xmlns:p14="http://schemas.microsoft.com/office/powerpoint/2010/main" val="22800352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1100"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直排標題 1"/>
          <p:cNvSpPr>
            <a:spLocks noGrp="1"/>
          </p:cNvSpPr>
          <p:nvPr>
            <p:ph type="title" orient="vert"/>
          </p:nvPr>
        </p:nvSpPr>
        <p:spPr>
          <a:xfrm>
            <a:off x="9165177" y="404825"/>
            <a:ext cx="2815167" cy="5894387"/>
          </a:xfrm>
          <a:prstGeom prst="rect">
            <a:avLst/>
          </a:prstGeo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71" y="404825"/>
            <a:ext cx="8242300" cy="5894387"/>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0425E077-BE08-4AAF-842C-26276CDD69FB}"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3579393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objAndTwoObj" preserve="1">
  <p:cSld name="標題，1 個大物件與 2 個小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2124"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0"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1"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4"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5"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6"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7"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8"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606377204"/>
      </p:ext>
    </p:extLst>
  </p:cSld>
  <p:clrMapOvr>
    <a:masterClrMapping/>
  </p:clrMapOvr>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fourObj" preserve="1">
  <p:cSld name="標題，四項物件">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3148"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1"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2"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5"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6"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sz="quarter"/>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quarter" idx="1"/>
          </p:nvPr>
        </p:nvSpPr>
        <p:spPr>
          <a:xfrm>
            <a:off x="719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719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內容版面配置區 5"/>
          <p:cNvSpPr>
            <a:spLocks noGrp="1"/>
          </p:cNvSpPr>
          <p:nvPr>
            <p:ph sz="quarter" idx="4"/>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7"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8"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9"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591339956"/>
      </p:ext>
    </p:extLst>
  </p:cSld>
  <p:clrMapOvr>
    <a:masterClrMapping/>
  </p:clrMapOvr>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4172"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6"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7"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528320375"/>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AndTwoObj" preserve="1">
  <p:cSld name="標題，文字及兩項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5196"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0"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1"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4"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5"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6"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7"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8"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506149694"/>
      </p:ext>
    </p:extLst>
  </p:cSld>
  <p:clrMapOvr>
    <a:masterClrMapping/>
  </p:clrMapOvr>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6220"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9"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2"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3"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表格版面配置區 2"/>
          <p:cNvSpPr>
            <a:spLocks noGrp="1"/>
          </p:cNvSpPr>
          <p:nvPr>
            <p:ph type="tbl" idx="1"/>
          </p:nvPr>
        </p:nvSpPr>
        <p:spPr>
          <a:xfrm>
            <a:off x="719668" y="1773238"/>
            <a:ext cx="10972800" cy="4525962"/>
          </a:xfrm>
          <a:prstGeom prst="rect">
            <a:avLst/>
          </a:prstGeom>
        </p:spPr>
        <p:txBody>
          <a:bodyPr/>
          <a:lstStyle/>
          <a:p>
            <a:pPr lvl="0"/>
            <a:r>
              <a:rPr lang="en-US" altLang="zh-TW" noProof="0" smtClean="0"/>
              <a:t>Click icon to add table</a:t>
            </a:r>
            <a:endParaRPr lang="zh-TW" altLang="en-US" noProof="0" smtClean="0"/>
          </a:p>
        </p:txBody>
      </p:sp>
      <p:sp>
        <p:nvSpPr>
          <p:cNvPr id="3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5"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220807896"/>
      </p:ext>
    </p:extLst>
  </p:cSld>
  <p:clrMapOvr>
    <a:masterClrMapping/>
  </p:clrMapOvr>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7244"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109144330"/>
      </p:ext>
    </p:extLst>
  </p:cSld>
  <p:clrMapOvr>
    <a:masterClrMapping/>
  </p:clrMapOvr>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772816"/>
            <a:ext cx="12192000" cy="4680520"/>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10" name="標題 9"/>
          <p:cNvSpPr>
            <a:spLocks noGrp="1"/>
          </p:cNvSpPr>
          <p:nvPr>
            <p:ph type="title"/>
          </p:nvPr>
        </p:nvSpPr>
        <p:spPr>
          <a:xfrm>
            <a:off x="0" y="476672"/>
            <a:ext cx="12192000" cy="1152128"/>
          </a:xfrm>
          <a:prstGeom prst="rect">
            <a:avLst/>
          </a:prstGeom>
        </p:spPr>
        <p:txBody>
          <a:bodyPr/>
          <a:lstStyle/>
          <a:p>
            <a:r>
              <a:rPr lang="en-US" altLang="zh-TW" smtClean="0"/>
              <a:t>Click to edit Master title style</a:t>
            </a:r>
            <a:endParaRPr lang="zh-TW" altLang="en-US" dirty="0"/>
          </a:p>
        </p:txBody>
      </p:sp>
    </p:spTree>
    <p:extLst>
      <p:ext uri="{BB962C8B-B14F-4D97-AF65-F5344CB8AC3E}">
        <p14:creationId xmlns:p14="http://schemas.microsoft.com/office/powerpoint/2010/main" val="510655628"/>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2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8268"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769676" y="1417638"/>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61767931"/>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3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5"/>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4"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29292" name="PhotoImpact" r:id="rId4" imgW="8482540" imgH="368254" progId="PI3.Image">
                  <p:embed/>
                </p:oleObj>
              </mc:Choice>
              <mc:Fallback>
                <p:oleObj name="PhotoImpact" r:id="rId4" imgW="8482540" imgH="368254" progId="PI3.Image">
                  <p:embed/>
                  <p:pic>
                    <p:nvPicPr>
                      <p:cNvPr id="14"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群組 7"/>
          <p:cNvGrpSpPr>
            <a:grpSpLocks/>
          </p:cNvGrpSpPr>
          <p:nvPr/>
        </p:nvGrpSpPr>
        <p:grpSpPr bwMode="auto">
          <a:xfrm>
            <a:off x="0" y="576274"/>
            <a:ext cx="12192000" cy="287337"/>
            <a:chOff x="-1800000" y="1800000"/>
            <a:chExt cx="9144000" cy="288000"/>
          </a:xfrm>
        </p:grpSpPr>
        <p:sp>
          <p:nvSpPr>
            <p:cNvPr id="1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1" name="群組 57"/>
          <p:cNvGrpSpPr>
            <a:grpSpLocks/>
          </p:cNvGrpSpPr>
          <p:nvPr/>
        </p:nvGrpSpPr>
        <p:grpSpPr bwMode="auto">
          <a:xfrm>
            <a:off x="0" y="6048375"/>
            <a:ext cx="12192000" cy="287338"/>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7"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28"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1"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2"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2" name="標題 1"/>
          <p:cNvSpPr>
            <a:spLocks noGrp="1"/>
          </p:cNvSpPr>
          <p:nvPr>
            <p:ph type="title"/>
          </p:nvPr>
        </p:nvSpPr>
        <p:spPr>
          <a:xfrm>
            <a:off x="-769676" y="1417638"/>
            <a:ext cx="10972800" cy="1143000"/>
          </a:xfrm>
          <a:prstGeom prst="rect">
            <a:avLst/>
          </a:prstGeom>
        </p:spPr>
        <p:txBody>
          <a:bodyPr/>
          <a:lstStyle/>
          <a:p>
            <a:r>
              <a:rPr lang="en-US" altLang="zh-TW" smtClean="0"/>
              <a:t>Click to edit Master title style</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fld id="{B3750F7F-1823-4606-BA5D-494F043838AA}" type="datetime1">
              <a:rPr lang="zh-TW" altLang="en-US" smtClean="0"/>
              <a:t>2025/3/26</a:t>
            </a:fld>
            <a:endParaRPr lang="zh-TW" altLang="en-US"/>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endParaRPr lang="zh-TW" altLang="en-US"/>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82959114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idx="1"/>
          </p:nvPr>
        </p:nvSpPr>
        <p:spPr>
          <a:xfrm>
            <a:off x="609600" y="1600206"/>
            <a:ext cx="10972800" cy="4525963"/>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738521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D4E67810-BF40-4940-90AB-A716D2F4BC51}" type="slidenum">
              <a:rPr lang="en-US" altLang="zh-TW"/>
              <a:pPr>
                <a:defRPr/>
              </a:pPr>
              <a:t>‹#›</a:t>
            </a:fld>
            <a:endParaRPr lang="en-US" altLang="zh-TW"/>
          </a:p>
        </p:txBody>
      </p:sp>
    </p:spTree>
    <p:extLst>
      <p:ext uri="{BB962C8B-B14F-4D97-AF65-F5344CB8AC3E}">
        <p14:creationId xmlns:p14="http://schemas.microsoft.com/office/powerpoint/2010/main" val="42871640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4500"/>
            </a:lvl1pPr>
          </a:lstStyle>
          <a:p>
            <a:r>
              <a:rPr lang="en-US" altLang="zh-TW" smtClean="0"/>
              <a:t>Click to edit Master title style</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180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ltLang="zh-TW" smtClean="0"/>
              <a:t>Click to edit Master subtitle style</a:t>
            </a:r>
            <a:endParaRPr lang="zh-TW" altLang="en-US"/>
          </a:p>
        </p:txBody>
      </p:sp>
      <p:sp>
        <p:nvSpPr>
          <p:cNvPr id="4" name="日期版面配置區 3"/>
          <p:cNvSpPr>
            <a:spLocks noGrp="1"/>
          </p:cNvSpPr>
          <p:nvPr>
            <p:ph type="dt" sz="half" idx="10"/>
          </p:nvPr>
        </p:nvSpPr>
        <p:spPr/>
        <p:txBody>
          <a:bodyPr/>
          <a:lstStyle/>
          <a:p>
            <a:fld id="{44769742-714D-4663-B08E-2517DDE44FAD}" type="datetime1">
              <a:rPr lang="zh-TW" altLang="en-US" smtClean="0"/>
              <a:t>2025/3/26</a:t>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1595C01-E43F-4FE7-9054-C9F0A0A01B70}" type="slidenum">
              <a:rPr lang="zh-TW" altLang="en-US" smtClean="0"/>
              <a:t>‹#›</a:t>
            </a:fld>
            <a:endParaRPr lang="zh-TW" altLang="en-US"/>
          </a:p>
        </p:txBody>
      </p:sp>
      <p:pic>
        <p:nvPicPr>
          <p:cNvPr id="7" name="圖片 6"/>
          <p:cNvPicPr>
            <a:picLocks noChangeAspect="1"/>
          </p:cNvPicPr>
          <p:nvPr userDrawn="1"/>
        </p:nvPicPr>
        <p:blipFill>
          <a:blip r:embed="rId2"/>
          <a:stretch>
            <a:fillRect/>
          </a:stretch>
        </p:blipFill>
        <p:spPr>
          <a:xfrm>
            <a:off x="9932761" y="0"/>
            <a:ext cx="2259239" cy="972000"/>
          </a:xfrm>
          <a:prstGeom prst="rect">
            <a:avLst/>
          </a:prstGeom>
        </p:spPr>
      </p:pic>
    </p:spTree>
    <p:extLst>
      <p:ext uri="{BB962C8B-B14F-4D97-AF65-F5344CB8AC3E}">
        <p14:creationId xmlns:p14="http://schemas.microsoft.com/office/powerpoint/2010/main" val="895019400"/>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0316"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C3BA324C-42E2-4778-9B1F-4DB9B1D385DC}" type="slidenum">
              <a:rPr lang="en-US" altLang="zh-TW"/>
              <a:pPr>
                <a:defRPr/>
              </a:pPr>
              <a:t>‹#›</a:t>
            </a:fld>
            <a:endParaRPr lang="en-US" altLang="zh-TW"/>
          </a:p>
        </p:txBody>
      </p:sp>
      <p:pic>
        <p:nvPicPr>
          <p:cNvPr id="32" name="圖片 31"/>
          <p:cNvPicPr>
            <a:picLocks noChangeAspect="1"/>
          </p:cNvPicPr>
          <p:nvPr userDrawn="1"/>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336243553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5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134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pic>
        <p:nvPicPr>
          <p:cNvPr id="32" name="圖片 31"/>
          <p:cNvPicPr>
            <a:picLocks noChangeAspect="1"/>
          </p:cNvPicPr>
          <p:nvPr userDrawn="1"/>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3689080109"/>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6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236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pic>
        <p:nvPicPr>
          <p:cNvPr id="32" name="圖片 31"/>
          <p:cNvPicPr>
            <a:picLocks noChangeAspect="1"/>
          </p:cNvPicPr>
          <p:nvPr userDrawn="1"/>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2231937688"/>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1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441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1" name="Rectangle 39"/>
          <p:cNvSpPr>
            <a:spLocks noChangeArrowheads="1"/>
          </p:cNvSpPr>
          <p:nvPr/>
        </p:nvSpPr>
        <p:spPr bwMode="auto">
          <a:xfrm>
            <a:off x="6096008" y="1187454"/>
            <a:ext cx="192617" cy="5292725"/>
          </a:xfrm>
          <a:prstGeom prst="rect">
            <a:avLst/>
          </a:prstGeom>
          <a:gradFill rotWithShape="1">
            <a:gsLst>
              <a:gs pos="0">
                <a:srgbClr val="C0CDD9">
                  <a:lumMod val="100000"/>
                </a:srgbClr>
              </a:gs>
              <a:gs pos="19000">
                <a:srgbClr val="819AB3"/>
              </a:gs>
              <a:gs pos="50000">
                <a:srgbClr val="003366"/>
              </a:gs>
              <a:gs pos="100000">
                <a:schemeClr val="bg1"/>
              </a:gs>
            </a:gsLst>
            <a:lin ang="5400000" scaled="0"/>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r" eaLnBrk="1" hangingPunct="1">
              <a:defRPr/>
            </a:pPr>
            <a:endParaRPr lang="zh-TW" altLang="en-US" sz="2100" dirty="0" smtClean="0"/>
          </a:p>
        </p:txBody>
      </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2"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fld id="{D104C153-5D4F-400B-A57B-89148C486E87}" type="slidenum">
              <a:rPr lang="en-US" altLang="zh-TW"/>
              <a:pPr/>
              <a:t>‹#›</a:t>
            </a:fld>
            <a:endParaRPr lang="en-US" altLang="zh-TW"/>
          </a:p>
        </p:txBody>
      </p:sp>
    </p:spTree>
    <p:extLst>
      <p:ext uri="{BB962C8B-B14F-4D97-AF65-F5344CB8AC3E}">
        <p14:creationId xmlns:p14="http://schemas.microsoft.com/office/powerpoint/2010/main" val="19261455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2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5436"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A18C902-D5DC-443F-B7B9-F0C44F8D6279}" type="slidenum">
              <a:rPr lang="en-US" altLang="zh-TW"/>
              <a:pPr/>
              <a:t>‹#›</a:t>
            </a:fld>
            <a:endParaRPr lang="en-US" altLang="zh-TW"/>
          </a:p>
        </p:txBody>
      </p:sp>
    </p:spTree>
    <p:extLst>
      <p:ext uri="{BB962C8B-B14F-4D97-AF65-F5344CB8AC3E}">
        <p14:creationId xmlns:p14="http://schemas.microsoft.com/office/powerpoint/2010/main" val="14303695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6460"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963084" y="4406911"/>
            <a:ext cx="10363200" cy="1362075"/>
          </a:xfrm>
          <a:prstGeom prst="rect">
            <a:avLst/>
          </a:prstGeo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22"/>
            <a:ext cx="10363200" cy="1500187"/>
          </a:xfrm>
          <a:prstGeom prst="rect">
            <a:avLst/>
          </a:prstGeo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2D4204E-54B0-4695-A175-7FA4CB017CA1}" type="slidenum">
              <a:rPr lang="en-US" altLang="zh-TW"/>
              <a:pPr/>
              <a:t>‹#›</a:t>
            </a:fld>
            <a:endParaRPr lang="en-US" altLang="zh-TW"/>
          </a:p>
        </p:txBody>
      </p:sp>
    </p:spTree>
    <p:extLst>
      <p:ext uri="{BB962C8B-B14F-4D97-AF65-F5344CB8AC3E}">
        <p14:creationId xmlns:p14="http://schemas.microsoft.com/office/powerpoint/2010/main" val="27906879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748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AA5557E-ED26-493D-996B-DA2F1A69F155}" type="slidenum">
              <a:rPr lang="en-US" altLang="zh-TW"/>
              <a:pPr/>
              <a:t>‹#›</a:t>
            </a:fld>
            <a:endParaRPr lang="en-US" altLang="zh-TW"/>
          </a:p>
        </p:txBody>
      </p:sp>
    </p:spTree>
    <p:extLst>
      <p:ext uri="{BB962C8B-B14F-4D97-AF65-F5344CB8AC3E}">
        <p14:creationId xmlns:p14="http://schemas.microsoft.com/office/powerpoint/2010/main" val="25237109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8508"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4" y="1535113"/>
            <a:ext cx="5386917"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4" y="2174875"/>
            <a:ext cx="5386917"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6" y="1535113"/>
            <a:ext cx="5389033"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6" y="2174875"/>
            <a:ext cx="5389033"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A67548A-0053-4451-B5AD-88787A29DDA5}" type="slidenum">
              <a:rPr lang="en-US" altLang="zh-TW"/>
              <a:pPr/>
              <a:t>‹#›</a:t>
            </a:fld>
            <a:endParaRPr lang="en-US" altLang="zh-TW"/>
          </a:p>
        </p:txBody>
      </p:sp>
    </p:spTree>
    <p:extLst>
      <p:ext uri="{BB962C8B-B14F-4D97-AF65-F5344CB8AC3E}">
        <p14:creationId xmlns:p14="http://schemas.microsoft.com/office/powerpoint/2010/main" val="34526688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9532"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4C99300-DCF5-41E7-9FDA-4503D114981C}" type="slidenum">
              <a:rPr lang="en-US" altLang="zh-TW"/>
              <a:pPr/>
              <a:t>‹#›</a:t>
            </a:fld>
            <a:endParaRPr lang="en-US" altLang="zh-TW"/>
          </a:p>
        </p:txBody>
      </p:sp>
    </p:spTree>
    <p:extLst>
      <p:ext uri="{BB962C8B-B14F-4D97-AF65-F5344CB8AC3E}">
        <p14:creationId xmlns:p14="http://schemas.microsoft.com/office/powerpoint/2010/main" val="2500447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3A2B5062-A745-4930-9D7E-9696237CBF92}" type="slidenum">
              <a:rPr lang="en-US" altLang="zh-TW"/>
              <a:pPr>
                <a:defRPr/>
              </a:pPr>
              <a:t>‹#›</a:t>
            </a:fld>
            <a:endParaRPr lang="en-US" altLang="zh-TW"/>
          </a:p>
        </p:txBody>
      </p:sp>
    </p:spTree>
    <p:extLst>
      <p:ext uri="{BB962C8B-B14F-4D97-AF65-F5344CB8AC3E}">
        <p14:creationId xmlns:p14="http://schemas.microsoft.com/office/powerpoint/2010/main" val="42456897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5"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2"/>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0556"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29"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2A7B9F4-EC3C-47FA-AC77-EF4D1AEB4BF0}" type="slidenum">
              <a:rPr lang="en-US" altLang="zh-TW"/>
              <a:pPr/>
              <a:t>‹#›</a:t>
            </a:fld>
            <a:endParaRPr lang="en-US" altLang="zh-TW"/>
          </a:p>
        </p:txBody>
      </p:sp>
    </p:spTree>
    <p:extLst>
      <p:ext uri="{BB962C8B-B14F-4D97-AF65-F5344CB8AC3E}">
        <p14:creationId xmlns:p14="http://schemas.microsoft.com/office/powerpoint/2010/main" val="40106944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158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3" y="273050"/>
            <a:ext cx="4011084" cy="1162050"/>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5" y="273062"/>
            <a:ext cx="6815668"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4D9E07A-15A4-4864-A861-859B07D474CF}" type="slidenum">
              <a:rPr lang="en-US" altLang="zh-TW"/>
              <a:pPr/>
              <a:t>‹#›</a:t>
            </a:fld>
            <a:endParaRPr lang="en-US" altLang="zh-TW"/>
          </a:p>
        </p:txBody>
      </p:sp>
    </p:spTree>
    <p:extLst>
      <p:ext uri="{BB962C8B-B14F-4D97-AF65-F5344CB8AC3E}">
        <p14:creationId xmlns:p14="http://schemas.microsoft.com/office/powerpoint/2010/main" val="34374710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260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2389717" y="4800601"/>
            <a:ext cx="7315200" cy="566738"/>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9"/>
            <a:ext cx="7315200" cy="804862"/>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904653E-F016-46FD-BF61-203914CC20F1}" type="slidenum">
              <a:rPr lang="en-US" altLang="zh-TW"/>
              <a:pPr/>
              <a:t>‹#›</a:t>
            </a:fld>
            <a:endParaRPr lang="en-US" altLang="zh-TW"/>
          </a:p>
        </p:txBody>
      </p:sp>
    </p:spTree>
    <p:extLst>
      <p:ext uri="{BB962C8B-B14F-4D97-AF65-F5344CB8AC3E}">
        <p14:creationId xmlns:p14="http://schemas.microsoft.com/office/powerpoint/2010/main" val="21525223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3628"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1773238"/>
            <a:ext cx="10972800" cy="4525962"/>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8DCCC32-DA9C-425E-B75A-F8999497C23C}" type="slidenum">
              <a:rPr lang="en-US" altLang="zh-TW"/>
              <a:pPr/>
              <a:t>‹#›</a:t>
            </a:fld>
            <a:endParaRPr lang="en-US" altLang="zh-TW"/>
          </a:p>
        </p:txBody>
      </p:sp>
    </p:spTree>
    <p:extLst>
      <p:ext uri="{BB962C8B-B14F-4D97-AF65-F5344CB8AC3E}">
        <p14:creationId xmlns:p14="http://schemas.microsoft.com/office/powerpoint/2010/main" val="39408560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4652"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直排標題 1"/>
          <p:cNvSpPr>
            <a:spLocks noGrp="1"/>
          </p:cNvSpPr>
          <p:nvPr>
            <p:ph type="title" orient="vert"/>
          </p:nvPr>
        </p:nvSpPr>
        <p:spPr>
          <a:xfrm>
            <a:off x="9165177" y="404825"/>
            <a:ext cx="2815167" cy="5894387"/>
          </a:xfrm>
          <a:prstGeom prst="rect">
            <a:avLst/>
          </a:prstGeo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71" y="404825"/>
            <a:ext cx="8242300" cy="5894387"/>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7B30CE6-0544-4F75-90E0-5B47C8BECBDF}" type="slidenum">
              <a:rPr lang="en-US" altLang="zh-TW"/>
              <a:pPr/>
              <a:t>‹#›</a:t>
            </a:fld>
            <a:endParaRPr lang="en-US" altLang="zh-TW"/>
          </a:p>
        </p:txBody>
      </p:sp>
    </p:spTree>
    <p:extLst>
      <p:ext uri="{BB962C8B-B14F-4D97-AF65-F5344CB8AC3E}">
        <p14:creationId xmlns:p14="http://schemas.microsoft.com/office/powerpoint/2010/main" val="31706516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AndTwoObj" preserve="1">
  <p:cSld name="標題，1 個大物件與 2 個小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5676"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BE9290B-DBD7-4CE5-9AC7-D16F31CCB35D}" type="slidenum">
              <a:rPr lang="en-US" altLang="zh-TW"/>
              <a:pPr/>
              <a:t>‹#›</a:t>
            </a:fld>
            <a:endParaRPr lang="en-US" altLang="zh-TW"/>
          </a:p>
        </p:txBody>
      </p:sp>
    </p:spTree>
    <p:extLst>
      <p:ext uri="{BB962C8B-B14F-4D97-AF65-F5344CB8AC3E}">
        <p14:creationId xmlns:p14="http://schemas.microsoft.com/office/powerpoint/2010/main" val="6946992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fourObj" preserve="1">
  <p:cSld name="標題，四項物件">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6700"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sz="quarter"/>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quarter" idx="1"/>
          </p:nvPr>
        </p:nvSpPr>
        <p:spPr>
          <a:xfrm>
            <a:off x="719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719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內容版面配置區 5"/>
          <p:cNvSpPr>
            <a:spLocks noGrp="1"/>
          </p:cNvSpPr>
          <p:nvPr>
            <p:ph sz="quarter" idx="4"/>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A5B01CC9-85EE-46D5-B8DF-E526F1FF1781}" type="slidenum">
              <a:rPr lang="en-US" altLang="zh-TW"/>
              <a:pPr/>
              <a:t>‹#›</a:t>
            </a:fld>
            <a:endParaRPr lang="en-US" altLang="zh-TW"/>
          </a:p>
        </p:txBody>
      </p:sp>
    </p:spTree>
    <p:extLst>
      <p:ext uri="{BB962C8B-B14F-4D97-AF65-F5344CB8AC3E}">
        <p14:creationId xmlns:p14="http://schemas.microsoft.com/office/powerpoint/2010/main" val="5307294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772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216E78D-43C1-4B9B-8131-F3C685684D84}" type="slidenum">
              <a:rPr lang="en-US" altLang="zh-TW"/>
              <a:pPr/>
              <a:t>‹#›</a:t>
            </a:fld>
            <a:endParaRPr lang="en-US" altLang="zh-TW"/>
          </a:p>
        </p:txBody>
      </p:sp>
    </p:spTree>
    <p:extLst>
      <p:ext uri="{BB962C8B-B14F-4D97-AF65-F5344CB8AC3E}">
        <p14:creationId xmlns:p14="http://schemas.microsoft.com/office/powerpoint/2010/main" val="35895981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AndTwoObj" preserve="1">
  <p:cSld name="標題，文字及兩項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8748"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94BE946-F4D8-47CB-BABB-FBC9D7998936}" type="slidenum">
              <a:rPr lang="en-US" altLang="zh-TW"/>
              <a:pPr/>
              <a:t>‹#›</a:t>
            </a:fld>
            <a:endParaRPr lang="en-US" altLang="zh-TW"/>
          </a:p>
        </p:txBody>
      </p:sp>
    </p:spTree>
    <p:extLst>
      <p:ext uri="{BB962C8B-B14F-4D97-AF65-F5344CB8AC3E}">
        <p14:creationId xmlns:p14="http://schemas.microsoft.com/office/powerpoint/2010/main" val="15352705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49772"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表格版面配置區 2"/>
          <p:cNvSpPr>
            <a:spLocks noGrp="1"/>
          </p:cNvSpPr>
          <p:nvPr>
            <p:ph type="tbl" idx="1"/>
          </p:nvPr>
        </p:nvSpPr>
        <p:spPr>
          <a:xfrm>
            <a:off x="719668" y="1773238"/>
            <a:ext cx="10972800" cy="4525962"/>
          </a:xfrm>
          <a:prstGeom prst="rect">
            <a:avLst/>
          </a:prstGeom>
        </p:spPr>
        <p:txBody>
          <a:bodyPr/>
          <a:lstStyle/>
          <a:p>
            <a:pPr lvl="0"/>
            <a:r>
              <a:rPr lang="en-US" altLang="zh-TW" noProof="0" smtClean="0"/>
              <a:t>Click icon to add table</a:t>
            </a:r>
            <a:endParaRPr lang="zh-TW" altLang="en-US" noProof="0" smtClean="0"/>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0E21138-CCF5-42A8-8E4F-626045148EC0}" type="slidenum">
              <a:rPr lang="en-US" altLang="zh-TW"/>
              <a:pPr/>
              <a:t>‹#›</a:t>
            </a:fld>
            <a:endParaRPr lang="en-US" altLang="zh-TW"/>
          </a:p>
        </p:txBody>
      </p:sp>
    </p:spTree>
    <p:extLst>
      <p:ext uri="{BB962C8B-B14F-4D97-AF65-F5344CB8AC3E}">
        <p14:creationId xmlns:p14="http://schemas.microsoft.com/office/powerpoint/2010/main" val="1382489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D80C5C0C-068B-4C51-873D-038A24C7F79E}" type="slidenum">
              <a:rPr lang="en-US" altLang="zh-TW"/>
              <a:pPr>
                <a:defRPr/>
              </a:pPr>
              <a:t>‹#›</a:t>
            </a:fld>
            <a:endParaRPr lang="en-US" altLang="zh-TW"/>
          </a:p>
        </p:txBody>
      </p:sp>
    </p:spTree>
    <p:extLst>
      <p:ext uri="{BB962C8B-B14F-4D97-AF65-F5344CB8AC3E}">
        <p14:creationId xmlns:p14="http://schemas.microsoft.com/office/powerpoint/2010/main" val="11897828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50796"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AE8D6E77-16AE-43CB-A713-50843DC0F06B}" type="slidenum">
              <a:rPr lang="en-US" altLang="zh-TW"/>
              <a:pPr/>
              <a:t>‹#›</a:t>
            </a:fld>
            <a:endParaRPr lang="en-US" altLang="zh-TW"/>
          </a:p>
        </p:txBody>
      </p:sp>
    </p:spTree>
    <p:extLst>
      <p:ext uri="{BB962C8B-B14F-4D97-AF65-F5344CB8AC3E}">
        <p14:creationId xmlns:p14="http://schemas.microsoft.com/office/powerpoint/2010/main" val="37560701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5182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fld id="{7752E105-C9CB-49B2-A37A-911276F90D7A}" type="slidenum">
              <a:rPr lang="en-US" altLang="zh-TW"/>
              <a:pPr/>
              <a:t>‹#›</a:t>
            </a:fld>
            <a:endParaRPr lang="en-US" altLang="zh-TW"/>
          </a:p>
        </p:txBody>
      </p:sp>
    </p:spTree>
    <p:extLst>
      <p:ext uri="{BB962C8B-B14F-4D97-AF65-F5344CB8AC3E}">
        <p14:creationId xmlns:p14="http://schemas.microsoft.com/office/powerpoint/2010/main" val="1443762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54017" y="476250"/>
            <a:ext cx="2743200" cy="5678488"/>
          </a:xfr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624417" y="476250"/>
            <a:ext cx="8026400" cy="5678488"/>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ABD2DD30-A9FF-4EA3-BD8B-49FC22B521C3}" type="slidenum">
              <a:rPr lang="en-US" altLang="zh-TW"/>
              <a:pPr>
                <a:defRPr/>
              </a:pPr>
              <a:t>‹#›</a:t>
            </a:fld>
            <a:endParaRPr lang="en-US" altLang="zh-TW"/>
          </a:p>
        </p:txBody>
      </p:sp>
    </p:spTree>
    <p:extLst>
      <p:ext uri="{BB962C8B-B14F-4D97-AF65-F5344CB8AC3E}">
        <p14:creationId xmlns:p14="http://schemas.microsoft.com/office/powerpoint/2010/main" val="244614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3"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6"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7"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8"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9"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10"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3340" name="PhotoImpact" r:id="rId3" imgW="8482540" imgH="368254" progId="">
                  <p:embed/>
                </p:oleObj>
              </mc:Choice>
              <mc:Fallback>
                <p:oleObj name="PhotoImpact" r:id="rId3" imgW="8482540" imgH="368254" progId="">
                  <p:embed/>
                  <p:pic>
                    <p:nvPicPr>
                      <p:cNvPr id="10"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1" name="Group 86"/>
          <p:cNvGrpSpPr>
            <a:grpSpLocks/>
          </p:cNvGrpSpPr>
          <p:nvPr/>
        </p:nvGrpSpPr>
        <p:grpSpPr bwMode="auto">
          <a:xfrm rot="16200000">
            <a:off x="5952337" y="69057"/>
            <a:ext cx="287337" cy="12192000"/>
            <a:chOff x="5330" y="3385"/>
            <a:chExt cx="181" cy="935"/>
          </a:xfrm>
        </p:grpSpPr>
        <p:sp>
          <p:nvSpPr>
            <p:cNvPr id="12" name="Line 87"/>
            <p:cNvSpPr>
              <a:spLocks noChangeShapeType="1"/>
            </p:cNvSpPr>
            <p:nvPr/>
          </p:nvSpPr>
          <p:spPr bwMode="auto">
            <a:xfrm>
              <a:off x="530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3" name="Line 88"/>
            <p:cNvSpPr>
              <a:spLocks noChangeShapeType="1"/>
            </p:cNvSpPr>
            <p:nvPr/>
          </p:nvSpPr>
          <p:spPr bwMode="auto">
            <a:xfrm>
              <a:off x="535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4" name="Line 89"/>
            <p:cNvSpPr>
              <a:spLocks noChangeShapeType="1"/>
            </p:cNvSpPr>
            <p:nvPr/>
          </p:nvSpPr>
          <p:spPr bwMode="auto">
            <a:xfrm>
              <a:off x="539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5" name="Line 90"/>
            <p:cNvSpPr>
              <a:spLocks noChangeShapeType="1"/>
            </p:cNvSpPr>
            <p:nvPr/>
          </p:nvSpPr>
          <p:spPr bwMode="auto">
            <a:xfrm>
              <a:off x="5444"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6" name="Line 91"/>
            <p:cNvSpPr>
              <a:spLocks noChangeShapeType="1"/>
            </p:cNvSpPr>
            <p:nvPr/>
          </p:nvSpPr>
          <p:spPr bwMode="auto">
            <a:xfrm>
              <a:off x="5489"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92"/>
            <p:cNvSpPr>
              <a:spLocks noChangeShapeType="1"/>
            </p:cNvSpPr>
            <p:nvPr/>
          </p:nvSpPr>
          <p:spPr bwMode="auto">
            <a:xfrm>
              <a:off x="535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93"/>
            <p:cNvSpPr>
              <a:spLocks noChangeShapeType="1"/>
            </p:cNvSpPr>
            <p:nvPr/>
          </p:nvSpPr>
          <p:spPr bwMode="auto">
            <a:xfrm>
              <a:off x="539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4"/>
            <p:cNvSpPr>
              <a:spLocks noChangeShapeType="1"/>
            </p:cNvSpPr>
            <p:nvPr/>
          </p:nvSpPr>
          <p:spPr bwMode="auto">
            <a:xfrm>
              <a:off x="5444"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 name="Line 95"/>
            <p:cNvSpPr>
              <a:spLocks noChangeShapeType="1"/>
            </p:cNvSpPr>
            <p:nvPr/>
          </p:nvSpPr>
          <p:spPr bwMode="auto">
            <a:xfrm>
              <a:off x="5489"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1"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2" name="Text Box 65"/>
          <p:cNvSpPr txBox="1">
            <a:spLocks noChangeArrowheads="1"/>
          </p:cNvSpPr>
          <p:nvPr/>
        </p:nvSpPr>
        <p:spPr bwMode="auto">
          <a:xfrm>
            <a:off x="3905251" y="214320"/>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Electrical Engineering </a:t>
            </a:r>
          </a:p>
        </p:txBody>
      </p:sp>
      <p:sp>
        <p:nvSpPr>
          <p:cNvPr id="23"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4"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5"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494"/>
          <p:cNvSpPr txBox="1">
            <a:spLocks noChangeArrowheads="1"/>
          </p:cNvSpPr>
          <p:nvPr/>
        </p:nvSpPr>
        <p:spPr bwMode="auto">
          <a:xfrm>
            <a:off x="10272184" y="6381753"/>
            <a:ext cx="1919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000" i="1">
                <a:solidFill>
                  <a:srgbClr val="CC0066"/>
                </a:solidFill>
                <a:latin typeface="Arial" pitchFamily="34" charset="0"/>
                <a:ea typeface="新細明體" pitchFamily="18" charset="-120"/>
              </a:rPr>
              <a:t>VCSEL</a:t>
            </a:r>
          </a:p>
        </p:txBody>
      </p:sp>
      <p:sp>
        <p:nvSpPr>
          <p:cNvPr id="28" name="Rectangle 501"/>
          <p:cNvSpPr>
            <a:spLocks noChangeArrowheads="1"/>
          </p:cNvSpPr>
          <p:nvPr/>
        </p:nvSpPr>
        <p:spPr bwMode="auto">
          <a:xfrm>
            <a:off x="0" y="6308725"/>
            <a:ext cx="12192000" cy="11588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noFill/>
            <a:miter lim="800000"/>
            <a:headEnd/>
            <a:tailEnd/>
          </a:ln>
        </p:spPr>
        <p:txBody>
          <a:bodyPr/>
          <a:lstStyle/>
          <a:p>
            <a:pPr algn="ctr">
              <a:defRPr/>
            </a:pPr>
            <a:endParaRPr lang="zh-TW" altLang="en-US" sz="2400">
              <a:effectLst>
                <a:outerShdw blurRad="38100" dist="38100" dir="2700000" algn="tl">
                  <a:srgbClr val="000000">
                    <a:alpha val="43137"/>
                  </a:srgbClr>
                </a:outerShdw>
              </a:effectLst>
              <a:ea typeface="標楷體" pitchFamily="65" charset="-120"/>
            </a:endParaRPr>
          </a:p>
        </p:txBody>
      </p:sp>
      <p:pic>
        <p:nvPicPr>
          <p:cNvPr id="29" name="Picture 509" descr="LOGO_wo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0651" y="501659"/>
            <a:ext cx="2351616"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1"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619" y="44450"/>
            <a:ext cx="167851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12"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95252" y="620713"/>
            <a:ext cx="120014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ject 510"/>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9403" y="5876934"/>
            <a:ext cx="1257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2" name="內容版面配置區 1"/>
          <p:cNvSpPr>
            <a:spLocks noGrp="1"/>
          </p:cNvSpPr>
          <p:nvPr>
            <p:ph/>
          </p:nvPr>
        </p:nvSpPr>
        <p:spPr>
          <a:xfrm>
            <a:off x="609600" y="274647"/>
            <a:ext cx="10972800" cy="585152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208565268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4"/>
            <a:ext cx="10363200" cy="1470025"/>
          </a:xfrm>
        </p:spPr>
        <p:txBody>
          <a:bodyPr/>
          <a:lstStyle/>
          <a:p>
            <a:r>
              <a:rPr lang="en-US" altLang="zh-TW" smtClean="0"/>
              <a:t>Click to edit Master title style</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ltLang="zh-TW" smtClean="0"/>
              <a:t>Click to edit Master subtitle style</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7171E85B-3C57-4A36-A091-C04EC71CA0AF}" type="slidenum">
              <a:rPr lang="en-US" altLang="zh-TW"/>
              <a:pPr>
                <a:defRPr/>
              </a:pPr>
              <a:t>‹#›</a:t>
            </a:fld>
            <a:endParaRPr lang="en-US" altLang="zh-TW"/>
          </a:p>
        </p:txBody>
      </p:sp>
    </p:spTree>
    <p:extLst>
      <p:ext uri="{BB962C8B-B14F-4D97-AF65-F5344CB8AC3E}">
        <p14:creationId xmlns:p14="http://schemas.microsoft.com/office/powerpoint/2010/main" val="4121720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F1A7042E-EC81-42CA-8CEE-7EBD829F3C53}" type="slidenum">
              <a:rPr lang="en-US" altLang="zh-TW"/>
              <a:pPr>
                <a:defRPr/>
              </a:pPr>
              <a:t>‹#›</a:t>
            </a:fld>
            <a:endParaRPr lang="en-US" altLang="zh-TW"/>
          </a:p>
        </p:txBody>
      </p:sp>
    </p:spTree>
    <p:extLst>
      <p:ext uri="{BB962C8B-B14F-4D97-AF65-F5344CB8AC3E}">
        <p14:creationId xmlns:p14="http://schemas.microsoft.com/office/powerpoint/2010/main" val="13060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9"/>
            <a:ext cx="10363200" cy="1362075"/>
          </a:xfrm>
        </p:spPr>
        <p:txBody>
          <a:bodyPr anchor="t"/>
          <a:lstStyle>
            <a:lvl1pPr algn="l">
              <a:defRPr sz="4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ltLang="zh-TW" smtClean="0"/>
              <a:t>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94960F61-221F-475D-A97B-578C25228B28}" type="slidenum">
              <a:rPr lang="en-US" altLang="zh-TW"/>
              <a:pPr>
                <a:defRPr/>
              </a:pPr>
              <a:t>‹#›</a:t>
            </a:fld>
            <a:endParaRPr lang="en-US" altLang="zh-TW"/>
          </a:p>
        </p:txBody>
      </p:sp>
    </p:spTree>
    <p:extLst>
      <p:ext uri="{BB962C8B-B14F-4D97-AF65-F5344CB8AC3E}">
        <p14:creationId xmlns:p14="http://schemas.microsoft.com/office/powerpoint/2010/main" val="111315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814917" y="1628779"/>
            <a:ext cx="52810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299200" y="1628779"/>
            <a:ext cx="5283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1845199B-2032-431D-84D9-157C3E28E6D9}" type="slidenum">
              <a:rPr lang="en-US" altLang="zh-TW"/>
              <a:pPr>
                <a:defRPr/>
              </a:pPr>
              <a:t>‹#›</a:t>
            </a:fld>
            <a:endParaRPr lang="en-US" altLang="zh-TW"/>
          </a:p>
        </p:txBody>
      </p:sp>
    </p:spTree>
    <p:extLst>
      <p:ext uri="{BB962C8B-B14F-4D97-AF65-F5344CB8AC3E}">
        <p14:creationId xmlns:p14="http://schemas.microsoft.com/office/powerpoint/2010/main" val="227535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en-US" altLang="zh-TW" smtClean="0"/>
              <a:t>Click to edit Master title style</a:t>
            </a:r>
            <a:endParaRPr lang="zh-TW" altLang="en-US" dirty="0"/>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3"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6" name="內容版面配置區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7"/>
          <p:cNvSpPr>
            <a:spLocks noGrp="1" noChangeArrowheads="1"/>
          </p:cNvSpPr>
          <p:nvPr>
            <p:ph type="sldNum" sz="quarter" idx="12"/>
          </p:nvPr>
        </p:nvSpPr>
        <p:spPr>
          <a:ln/>
        </p:spPr>
        <p:txBody>
          <a:bodyPr/>
          <a:lstStyle>
            <a:lvl1pPr>
              <a:defRPr/>
            </a:lvl1pPr>
          </a:lstStyle>
          <a:p>
            <a:pPr>
              <a:defRPr/>
            </a:pPr>
            <a:fld id="{36E7121C-9839-4A9B-8F6D-63A655B96319}" type="slidenum">
              <a:rPr lang="en-US" altLang="zh-TW"/>
              <a:pPr>
                <a:defRPr/>
              </a:pPr>
              <a:t>‹#›</a:t>
            </a:fld>
            <a:endParaRPr lang="en-US" altLang="zh-TW"/>
          </a:p>
        </p:txBody>
      </p:sp>
    </p:spTree>
    <p:extLst>
      <p:ext uri="{BB962C8B-B14F-4D97-AF65-F5344CB8AC3E}">
        <p14:creationId xmlns:p14="http://schemas.microsoft.com/office/powerpoint/2010/main" val="424216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9"/>
            <a:ext cx="10363200" cy="1362075"/>
          </a:xfrm>
          <a:prstGeom prst="rect">
            <a:avLst/>
          </a:prstGeom>
        </p:spPr>
        <p:txBody>
          <a:bodyPr anchor="t"/>
          <a:lstStyle>
            <a:lvl1pPr algn="l">
              <a:defRPr sz="4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ltLang="zh-TW" smtClean="0"/>
              <a:t>Edit Master text styles</a:t>
            </a:r>
          </a:p>
        </p:txBody>
      </p:sp>
    </p:spTree>
    <p:extLst>
      <p:ext uri="{BB962C8B-B14F-4D97-AF65-F5344CB8AC3E}">
        <p14:creationId xmlns:p14="http://schemas.microsoft.com/office/powerpoint/2010/main" val="365252728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719403" y="332656"/>
            <a:ext cx="10972800" cy="1143000"/>
          </a:xfrm>
        </p:spPr>
        <p:txBody>
          <a:bodyPr/>
          <a:lstStyle/>
          <a:p>
            <a:r>
              <a:rPr lang="en-US" altLang="zh-TW" smtClean="0"/>
              <a:t>Click to edit Master title style</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C209F306-222E-4DF0-9309-137393BC3561}" type="slidenum">
              <a:rPr lang="en-US" altLang="zh-TW"/>
              <a:pPr>
                <a:defRPr/>
              </a:pPr>
              <a:t>‹#›</a:t>
            </a:fld>
            <a:endParaRPr lang="en-US" altLang="zh-TW"/>
          </a:p>
        </p:txBody>
      </p:sp>
    </p:spTree>
    <p:extLst>
      <p:ext uri="{BB962C8B-B14F-4D97-AF65-F5344CB8AC3E}">
        <p14:creationId xmlns:p14="http://schemas.microsoft.com/office/powerpoint/2010/main" val="426112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2"/>
          </p:nvPr>
        </p:nvSpPr>
        <p:spPr>
          <a:ln/>
        </p:spPr>
        <p:txBody>
          <a:bodyPr/>
          <a:lstStyle>
            <a:lvl1pPr>
              <a:defRPr/>
            </a:lvl1pPr>
          </a:lstStyle>
          <a:p>
            <a:pPr>
              <a:defRPr/>
            </a:pPr>
            <a:fld id="{A21E2FB5-AF59-4156-B181-D706ECDA9C28}" type="slidenum">
              <a:rPr lang="en-US" altLang="zh-TW"/>
              <a:pPr>
                <a:defRPr/>
              </a:pPr>
              <a:t>‹#›</a:t>
            </a:fld>
            <a:endParaRPr lang="en-US" altLang="zh-TW"/>
          </a:p>
        </p:txBody>
      </p:sp>
    </p:spTree>
    <p:extLst>
      <p:ext uri="{BB962C8B-B14F-4D97-AF65-F5344CB8AC3E}">
        <p14:creationId xmlns:p14="http://schemas.microsoft.com/office/powerpoint/2010/main" val="71360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ED173652-49E8-4726-8CAC-57822479D796}" type="slidenum">
              <a:rPr lang="en-US" altLang="zh-TW"/>
              <a:pPr>
                <a:defRPr/>
              </a:pPr>
              <a:t>‹#›</a:t>
            </a:fld>
            <a:endParaRPr lang="en-US" altLang="zh-TW"/>
          </a:p>
        </p:txBody>
      </p:sp>
    </p:spTree>
    <p:extLst>
      <p:ext uri="{BB962C8B-B14F-4D97-AF65-F5344CB8AC3E}">
        <p14:creationId xmlns:p14="http://schemas.microsoft.com/office/powerpoint/2010/main" val="2920412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altLang="zh-TW" noProof="0" smtClean="0"/>
              <a:t>Click icon to add picture</a:t>
            </a:r>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6612C62A-8FF7-4EFD-8E59-450EBAA0AAAD}" type="slidenum">
              <a:rPr lang="en-US" altLang="zh-TW"/>
              <a:pPr>
                <a:defRPr/>
              </a:pPr>
              <a:t>‹#›</a:t>
            </a:fld>
            <a:endParaRPr lang="en-US" altLang="zh-TW"/>
          </a:p>
        </p:txBody>
      </p:sp>
    </p:spTree>
    <p:extLst>
      <p:ext uri="{BB962C8B-B14F-4D97-AF65-F5344CB8AC3E}">
        <p14:creationId xmlns:p14="http://schemas.microsoft.com/office/powerpoint/2010/main" val="599155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B0E3CF7F-4325-4EC3-88F1-070098245172}" type="slidenum">
              <a:rPr lang="en-US" altLang="zh-TW"/>
              <a:pPr>
                <a:defRPr/>
              </a:pPr>
              <a:t>‹#›</a:t>
            </a:fld>
            <a:endParaRPr lang="en-US" altLang="zh-TW"/>
          </a:p>
        </p:txBody>
      </p:sp>
    </p:spTree>
    <p:extLst>
      <p:ext uri="{BB962C8B-B14F-4D97-AF65-F5344CB8AC3E}">
        <p14:creationId xmlns:p14="http://schemas.microsoft.com/office/powerpoint/2010/main" val="779637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54017" y="476250"/>
            <a:ext cx="2743200" cy="5678488"/>
          </a:xfr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624417" y="476250"/>
            <a:ext cx="8026400" cy="5678488"/>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F43693DC-554B-43CB-8728-0E61D55AB623}" type="slidenum">
              <a:rPr lang="en-US" altLang="zh-TW"/>
              <a:pPr>
                <a:defRPr/>
              </a:pPr>
              <a:t>‹#›</a:t>
            </a:fld>
            <a:endParaRPr lang="en-US" altLang="zh-TW"/>
          </a:p>
        </p:txBody>
      </p:sp>
    </p:spTree>
    <p:extLst>
      <p:ext uri="{BB962C8B-B14F-4D97-AF65-F5344CB8AC3E}">
        <p14:creationId xmlns:p14="http://schemas.microsoft.com/office/powerpoint/2010/main" val="3720801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3" name="Rectangle 52"/>
          <p:cNvSpPr>
            <a:spLocks noChangeArrowheads="1"/>
          </p:cNvSpPr>
          <p:nvPr/>
        </p:nvSpPr>
        <p:spPr bwMode="auto">
          <a:xfrm>
            <a:off x="0" y="6065838"/>
            <a:ext cx="12192000" cy="792162"/>
          </a:xfrm>
          <a:prstGeom prst="rect">
            <a:avLst/>
          </a:prstGeom>
          <a:solidFill>
            <a:srgbClr val="003366"/>
          </a:solidFill>
          <a:ln w="9525">
            <a:noFill/>
            <a:miter lim="800000"/>
            <a:headEnd/>
            <a:tailEnd/>
          </a:ln>
          <a:effectLst/>
        </p:spPr>
        <p:txBody>
          <a:bodyPr wrap="none" anchor="ctr"/>
          <a:lstStyle/>
          <a:p>
            <a:pPr algn="ctr" eaLnBrk="0" hangingPunct="0">
              <a:defRPr/>
            </a:pPr>
            <a:endParaRPr kumimoji="0" lang="zh-TW" altLang="en-US" sz="2400">
              <a:latin typeface="Arial" charset="0"/>
            </a:endParaRPr>
          </a:p>
        </p:txBody>
      </p:sp>
      <p:sp>
        <p:nvSpPr>
          <p:cNvPr id="4"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w="9525">
            <a:noFill/>
            <a:miter lim="800000"/>
            <a:headEnd/>
            <a:tailEnd/>
          </a:ln>
          <a:effectLst/>
        </p:spPr>
        <p:txBody>
          <a:bodyPr wrap="none" anchor="ctr"/>
          <a:lstStyle/>
          <a:p>
            <a:pPr algn="ctr" eaLnBrk="0" hangingPunct="0">
              <a:defRPr/>
            </a:pPr>
            <a:endParaRPr kumimoji="0" lang="zh-TW" altLang="en-US" sz="2400">
              <a:latin typeface="Arial" charset="0"/>
            </a:endParaRPr>
          </a:p>
        </p:txBody>
      </p:sp>
      <p:sp>
        <p:nvSpPr>
          <p:cNvPr id="5"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w="9525">
            <a:noFill/>
            <a:miter lim="800000"/>
            <a:headEnd/>
            <a:tailEnd/>
          </a:ln>
        </p:spPr>
        <p:txBody>
          <a:bodyPr wrap="none" anchor="ctr"/>
          <a:lstStyle/>
          <a:p>
            <a:pPr algn="ctr">
              <a:defRPr/>
            </a:pPr>
            <a:endParaRPr lang="zh-TW" altLang="en-US" sz="2400">
              <a:solidFill>
                <a:schemeClr val="bg1"/>
              </a:solidFill>
              <a:latin typeface="Arial" charset="0"/>
            </a:endParaRPr>
          </a:p>
        </p:txBody>
      </p:sp>
      <p:sp>
        <p:nvSpPr>
          <p:cNvPr id="6" name="Rectangle 35"/>
          <p:cNvSpPr>
            <a:spLocks noChangeArrowheads="1"/>
          </p:cNvSpPr>
          <p:nvPr/>
        </p:nvSpPr>
        <p:spPr bwMode="auto">
          <a:xfrm>
            <a:off x="0" y="9"/>
            <a:ext cx="4944533" cy="333375"/>
          </a:xfrm>
          <a:prstGeom prst="rect">
            <a:avLst/>
          </a:prstGeom>
          <a:gradFill rotWithShape="1">
            <a:gsLst>
              <a:gs pos="0">
                <a:srgbClr val="003366">
                  <a:gamma/>
                  <a:shade val="46275"/>
                  <a:invGamma/>
                </a:srgbClr>
              </a:gs>
              <a:gs pos="100000">
                <a:srgbClr val="003366"/>
              </a:gs>
            </a:gsLst>
            <a:path path="shape">
              <a:fillToRect l="50000" t="50000" r="50000" b="50000"/>
            </a:path>
          </a:gradFill>
          <a:ln w="9525">
            <a:noFill/>
            <a:miter lim="800000"/>
            <a:headEnd/>
            <a:tailEnd/>
          </a:ln>
          <a:effectLst/>
        </p:spPr>
        <p:txBody>
          <a:bodyPr wrap="none" anchor="ctr"/>
          <a:lstStyle/>
          <a:p>
            <a:pPr algn="ctr" eaLnBrk="0" hangingPunct="0">
              <a:defRPr/>
            </a:pPr>
            <a:endParaRPr kumimoji="0" lang="zh-TW" altLang="en-US" sz="2400">
              <a:latin typeface="Arial" charset="0"/>
            </a:endParaRPr>
          </a:p>
        </p:txBody>
      </p:sp>
      <p:sp>
        <p:nvSpPr>
          <p:cNvPr id="7" name="Rectangle 2"/>
          <p:cNvSpPr>
            <a:spLocks noChangeArrowheads="1"/>
          </p:cNvSpPr>
          <p:nvPr/>
        </p:nvSpPr>
        <p:spPr bwMode="auto">
          <a:xfrm>
            <a:off x="719668" y="9"/>
            <a:ext cx="11472333" cy="333375"/>
          </a:xfrm>
          <a:prstGeom prst="rect">
            <a:avLst/>
          </a:prstGeom>
          <a:solidFill>
            <a:srgbClr val="003366"/>
          </a:solidFill>
          <a:ln w="38100">
            <a:noFill/>
            <a:miter lim="800000"/>
            <a:headEnd/>
            <a:tailEnd/>
          </a:ln>
          <a:effectLst/>
        </p:spPr>
        <p:txBody>
          <a:bodyPr wrap="none" anchor="ctr"/>
          <a:lstStyle/>
          <a:p>
            <a:pPr algn="ctr" eaLnBrk="0" hangingPunct="0">
              <a:defRPr/>
            </a:pPr>
            <a:endParaRPr kumimoji="0" lang="zh-TW" altLang="en-US" sz="2400">
              <a:latin typeface="Arial" charset="0"/>
            </a:endParaRPr>
          </a:p>
        </p:txBody>
      </p:sp>
      <p:sp>
        <p:nvSpPr>
          <p:cNvPr id="8"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ndParaRPr>
          </a:p>
        </p:txBody>
      </p:sp>
      <p:sp>
        <p:nvSpPr>
          <p:cNvPr id="9" name="Rectangle 34"/>
          <p:cNvSpPr>
            <a:spLocks noChangeArrowheads="1"/>
          </p:cNvSpPr>
          <p:nvPr/>
        </p:nvSpPr>
        <p:spPr bwMode="auto">
          <a:xfrm>
            <a:off x="7247468" y="9"/>
            <a:ext cx="4944533" cy="333375"/>
          </a:xfrm>
          <a:prstGeom prst="rect">
            <a:avLst/>
          </a:prstGeom>
          <a:gradFill rotWithShape="1">
            <a:gsLst>
              <a:gs pos="0">
                <a:srgbClr val="003366">
                  <a:gamma/>
                  <a:shade val="46275"/>
                  <a:invGamma/>
                </a:srgbClr>
              </a:gs>
              <a:gs pos="100000">
                <a:srgbClr val="003366"/>
              </a:gs>
            </a:gsLst>
            <a:path path="shape">
              <a:fillToRect l="50000" t="50000" r="50000" b="50000"/>
            </a:path>
          </a:gradFill>
          <a:ln w="9525">
            <a:noFill/>
            <a:miter lim="800000"/>
            <a:headEnd/>
            <a:tailEnd/>
          </a:ln>
          <a:effectLst/>
        </p:spPr>
        <p:txBody>
          <a:bodyPr wrap="none" anchor="ctr"/>
          <a:lstStyle/>
          <a:p>
            <a:pPr algn="ctr" eaLnBrk="0" hangingPunct="0">
              <a:defRPr/>
            </a:pPr>
            <a:endParaRPr kumimoji="0" lang="zh-TW" altLang="en-US" sz="2400">
              <a:latin typeface="Arial" charset="0"/>
            </a:endParaRPr>
          </a:p>
        </p:txBody>
      </p:sp>
      <p:graphicFrame>
        <p:nvGraphicFramePr>
          <p:cNvPr id="10"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5388" name="PhotoImpact" r:id="rId3" imgW="8482540" imgH="368254" progId="">
                  <p:embed/>
                </p:oleObj>
              </mc:Choice>
              <mc:Fallback>
                <p:oleObj name="PhotoImpact" r:id="rId3" imgW="8482540" imgH="368254" progId="">
                  <p:embed/>
                  <p:pic>
                    <p:nvPicPr>
                      <p:cNvPr id="10"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1" name="Group 86"/>
          <p:cNvGrpSpPr>
            <a:grpSpLocks/>
          </p:cNvGrpSpPr>
          <p:nvPr/>
        </p:nvGrpSpPr>
        <p:grpSpPr bwMode="auto">
          <a:xfrm rot="16200000">
            <a:off x="5952337" y="69057"/>
            <a:ext cx="287337" cy="12192000"/>
            <a:chOff x="5330" y="3385"/>
            <a:chExt cx="181" cy="935"/>
          </a:xfrm>
        </p:grpSpPr>
        <p:sp>
          <p:nvSpPr>
            <p:cNvPr id="12" name="Line 87"/>
            <p:cNvSpPr>
              <a:spLocks noChangeShapeType="1"/>
            </p:cNvSpPr>
            <p:nvPr/>
          </p:nvSpPr>
          <p:spPr bwMode="auto">
            <a:xfrm>
              <a:off x="5307" y="3385"/>
              <a:ext cx="0" cy="935"/>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13" name="Line 88"/>
            <p:cNvSpPr>
              <a:spLocks noChangeShapeType="1"/>
            </p:cNvSpPr>
            <p:nvPr/>
          </p:nvSpPr>
          <p:spPr bwMode="auto">
            <a:xfrm>
              <a:off x="5352" y="4020"/>
              <a:ext cx="0" cy="300"/>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14" name="Line 89"/>
            <p:cNvSpPr>
              <a:spLocks noChangeShapeType="1"/>
            </p:cNvSpPr>
            <p:nvPr/>
          </p:nvSpPr>
          <p:spPr bwMode="auto">
            <a:xfrm>
              <a:off x="5397" y="4020"/>
              <a:ext cx="0" cy="300"/>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15" name="Line 90"/>
            <p:cNvSpPr>
              <a:spLocks noChangeShapeType="1"/>
            </p:cNvSpPr>
            <p:nvPr/>
          </p:nvSpPr>
          <p:spPr bwMode="auto">
            <a:xfrm>
              <a:off x="5443" y="4020"/>
              <a:ext cx="0" cy="300"/>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16" name="Line 91"/>
            <p:cNvSpPr>
              <a:spLocks noChangeShapeType="1"/>
            </p:cNvSpPr>
            <p:nvPr/>
          </p:nvSpPr>
          <p:spPr bwMode="auto">
            <a:xfrm>
              <a:off x="5488" y="4020"/>
              <a:ext cx="0" cy="300"/>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17" name="Line 92"/>
            <p:cNvSpPr>
              <a:spLocks noChangeShapeType="1"/>
            </p:cNvSpPr>
            <p:nvPr/>
          </p:nvSpPr>
          <p:spPr bwMode="auto">
            <a:xfrm>
              <a:off x="5352" y="3385"/>
              <a:ext cx="0" cy="935"/>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18" name="Line 93"/>
            <p:cNvSpPr>
              <a:spLocks noChangeShapeType="1"/>
            </p:cNvSpPr>
            <p:nvPr/>
          </p:nvSpPr>
          <p:spPr bwMode="auto">
            <a:xfrm>
              <a:off x="5397" y="3385"/>
              <a:ext cx="0" cy="935"/>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19" name="Line 94"/>
            <p:cNvSpPr>
              <a:spLocks noChangeShapeType="1"/>
            </p:cNvSpPr>
            <p:nvPr/>
          </p:nvSpPr>
          <p:spPr bwMode="auto">
            <a:xfrm>
              <a:off x="5443" y="3385"/>
              <a:ext cx="0" cy="935"/>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sp>
          <p:nvSpPr>
            <p:cNvPr id="20" name="Line 95"/>
            <p:cNvSpPr>
              <a:spLocks noChangeShapeType="1"/>
            </p:cNvSpPr>
            <p:nvPr/>
          </p:nvSpPr>
          <p:spPr bwMode="auto">
            <a:xfrm>
              <a:off x="5488" y="3385"/>
              <a:ext cx="0" cy="935"/>
            </a:xfrm>
            <a:prstGeom prst="line">
              <a:avLst/>
            </a:prstGeom>
            <a:noFill/>
            <a:ln w="19050">
              <a:solidFill>
                <a:schemeClr val="bg1"/>
              </a:solidFill>
              <a:round/>
              <a:headEnd/>
              <a:tailEnd/>
            </a:ln>
            <a:effectLst/>
          </p:spPr>
          <p:txBody>
            <a:bodyPr/>
            <a:lstStyle/>
            <a:p>
              <a:pPr algn="ctr">
                <a:defRPr/>
              </a:pPr>
              <a:endParaRPr lang="zh-TW" altLang="en-US" sz="2400">
                <a:solidFill>
                  <a:schemeClr val="bg1"/>
                </a:solidFill>
                <a:latin typeface="Arial" charset="0"/>
              </a:endParaRPr>
            </a:p>
          </p:txBody>
        </p:sp>
      </p:grpSp>
      <p:sp>
        <p:nvSpPr>
          <p:cNvPr id="21"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w="9525" algn="ctr">
            <a:noFill/>
            <a:miter lim="800000"/>
            <a:headEnd/>
            <a:tailEnd/>
          </a:ln>
          <a:effectLst/>
        </p:spPr>
        <p:txBody>
          <a:bodyPr wrap="none" anchor="ctr"/>
          <a:lstStyle/>
          <a:p>
            <a:pPr algn="ctr">
              <a:defRPr/>
            </a:pPr>
            <a:endParaRPr lang="zh-TW" altLang="en-US" sz="2400">
              <a:solidFill>
                <a:schemeClr val="bg1"/>
              </a:solidFill>
              <a:latin typeface="Arial" charset="0"/>
            </a:endParaRPr>
          </a:p>
        </p:txBody>
      </p:sp>
      <p:sp>
        <p:nvSpPr>
          <p:cNvPr id="22" name="Text Box 65"/>
          <p:cNvSpPr txBox="1">
            <a:spLocks noChangeArrowheads="1"/>
          </p:cNvSpPr>
          <p:nvPr/>
        </p:nvSpPr>
        <p:spPr bwMode="auto">
          <a:xfrm>
            <a:off x="3905252" y="214313"/>
            <a:ext cx="8286749" cy="461665"/>
          </a:xfrm>
          <a:prstGeom prst="rect">
            <a:avLst/>
          </a:prstGeom>
          <a:noFill/>
          <a:ln w="9525" algn="ctr">
            <a:noFill/>
            <a:miter lim="800000"/>
            <a:headEnd/>
            <a:tailEnd/>
          </a:ln>
          <a:effectLst/>
        </p:spPr>
        <p:txBody>
          <a:bodyPr wrap="square">
            <a:spAutoFit/>
          </a:bodyPr>
          <a:lstStyle/>
          <a:p>
            <a:pPr algn="ctr">
              <a:spcBef>
                <a:spcPct val="50000"/>
              </a:spcBef>
              <a:defRPr/>
            </a:pPr>
            <a:r>
              <a:rPr lang="en-US" altLang="zh-TW" sz="2400" i="1" dirty="0">
                <a:solidFill>
                  <a:srgbClr val="000066"/>
                </a:solidFill>
                <a:latin typeface="Arial" charset="0"/>
              </a:rPr>
              <a:t>Department of Electrical Engineering </a:t>
            </a:r>
          </a:p>
        </p:txBody>
      </p:sp>
      <p:sp>
        <p:nvSpPr>
          <p:cNvPr id="23" name="Rectangle 23"/>
          <p:cNvSpPr>
            <a:spLocks noChangeArrowheads="1"/>
          </p:cNvSpPr>
          <p:nvPr/>
        </p:nvSpPr>
        <p:spPr bwMode="auto">
          <a:xfrm>
            <a:off x="1488017" y="3"/>
            <a:ext cx="7871883" cy="351510"/>
          </a:xfrm>
          <a:prstGeom prst="rect">
            <a:avLst/>
          </a:prstGeom>
          <a:noFill/>
          <a:ln w="9525">
            <a:noFill/>
            <a:miter lim="800000"/>
            <a:headEnd/>
            <a:tailEnd/>
          </a:ln>
          <a:effectLst/>
        </p:spPr>
        <p:txBody>
          <a:bodyPr lIns="92075" tIns="46039" rIns="92075" bIns="46039">
            <a:spAutoFit/>
          </a:bodyPr>
          <a:lstStyle/>
          <a:p>
            <a:pPr algn="ctr" defTabSz="761962" eaLnBrk="0" hangingPunct="0">
              <a:lnSpc>
                <a:spcPct val="70000"/>
              </a:lnSpc>
              <a:defRPr/>
            </a:pPr>
            <a:r>
              <a:rPr lang="en-US" altLang="zh-TW" sz="2400" i="1" dirty="0">
                <a:solidFill>
                  <a:schemeClr val="bg1"/>
                </a:solidFill>
                <a:latin typeface="Trebuchet MS" pitchFamily="34" charset="0"/>
                <a:ea typeface="華康中楷體" charset="-120"/>
              </a:rPr>
              <a:t>National Central University</a:t>
            </a:r>
          </a:p>
        </p:txBody>
      </p:sp>
      <p:sp>
        <p:nvSpPr>
          <p:cNvPr id="24"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w="9525">
            <a:noFill/>
            <a:miter lim="800000"/>
            <a:headEnd/>
            <a:tailEnd/>
          </a:ln>
          <a:effectLst/>
        </p:spPr>
        <p:txBody>
          <a:bodyPr wrap="none" anchor="ctr"/>
          <a:lstStyle/>
          <a:p>
            <a:pPr algn="ctr" eaLnBrk="0" hangingPunct="0">
              <a:defRPr/>
            </a:pPr>
            <a:endParaRPr kumimoji="0" lang="zh-TW" altLang="en-US" sz="2400">
              <a:latin typeface="Arial" charset="0"/>
            </a:endParaRPr>
          </a:p>
        </p:txBody>
      </p:sp>
      <p:pic>
        <p:nvPicPr>
          <p:cNvPr id="25" name="Picture 77" descr="未命名 - 4"/>
          <p:cNvPicPr>
            <a:picLocks noChangeAspect="1" noChangeArrowheads="1"/>
          </p:cNvPicPr>
          <p:nvPr/>
        </p:nvPicPr>
        <p:blipFill>
          <a:blip r:embed="rId5" cstate="print"/>
          <a:srcRect/>
          <a:stretch>
            <a:fillRect/>
          </a:stretch>
        </p:blipFill>
        <p:spPr bwMode="auto">
          <a:xfrm>
            <a:off x="6" y="0"/>
            <a:ext cx="2256367" cy="1417638"/>
          </a:xfrm>
          <a:prstGeom prst="rect">
            <a:avLst/>
          </a:prstGeom>
          <a:noFill/>
          <a:ln w="9525">
            <a:noFill/>
            <a:miter lim="800000"/>
            <a:headEnd/>
            <a:tailEnd/>
          </a:ln>
        </p:spPr>
      </p:pic>
      <p:pic>
        <p:nvPicPr>
          <p:cNvPr id="26" name="Picture 80" descr="未命名 - 2"/>
          <p:cNvPicPr>
            <a:picLocks noChangeAspect="1" noChangeArrowheads="1"/>
          </p:cNvPicPr>
          <p:nvPr/>
        </p:nvPicPr>
        <p:blipFill>
          <a:blip r:embed="rId6" cstate="print">
            <a:clrChange>
              <a:clrFrom>
                <a:srgbClr val="FFFFFF"/>
              </a:clrFrom>
              <a:clrTo>
                <a:srgbClr val="FFFFFF">
                  <a:alpha val="0"/>
                </a:srgbClr>
              </a:clrTo>
            </a:clrChange>
          </a:blip>
          <a:srcRect l="10979" t="3796" r="14021" b="50000"/>
          <a:stretch>
            <a:fillRect/>
          </a:stretch>
        </p:blipFill>
        <p:spPr bwMode="auto">
          <a:xfrm>
            <a:off x="-48684" y="692159"/>
            <a:ext cx="1200151" cy="792163"/>
          </a:xfrm>
          <a:prstGeom prst="rect">
            <a:avLst/>
          </a:prstGeom>
          <a:noFill/>
          <a:ln w="9525">
            <a:noFill/>
            <a:miter lim="800000"/>
            <a:headEnd/>
            <a:tailEnd/>
          </a:ln>
        </p:spPr>
      </p:pic>
      <p:sp>
        <p:nvSpPr>
          <p:cNvPr id="2" name="內容版面配置區 1"/>
          <p:cNvSpPr>
            <a:spLocks noGrp="1"/>
          </p:cNvSpPr>
          <p:nvPr>
            <p:ph/>
          </p:nvPr>
        </p:nvSpPr>
        <p:spPr>
          <a:xfrm>
            <a:off x="719667" y="299139"/>
            <a:ext cx="10972800" cy="585152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Tree>
    <p:extLst>
      <p:ext uri="{BB962C8B-B14F-4D97-AF65-F5344CB8AC3E}">
        <p14:creationId xmlns:p14="http://schemas.microsoft.com/office/powerpoint/2010/main" val="2180668948"/>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4"/>
            <a:ext cx="10363200" cy="1470025"/>
          </a:xfrm>
        </p:spPr>
        <p:txBody>
          <a:bodyPr/>
          <a:lstStyle/>
          <a:p>
            <a:r>
              <a:rPr lang="en-US" altLang="zh-TW" smtClean="0"/>
              <a:t>Click to edit Master title style</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ltLang="zh-TW" smtClean="0"/>
              <a:t>Click to edit Master subtitle style</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E58E389C-E640-4314-A296-947F373D31A8}" type="slidenum">
              <a:rPr lang="en-US" altLang="zh-TW"/>
              <a:pPr>
                <a:defRPr/>
              </a:pPr>
              <a:t>‹#›</a:t>
            </a:fld>
            <a:endParaRPr lang="en-US" altLang="zh-TW"/>
          </a:p>
        </p:txBody>
      </p:sp>
    </p:spTree>
    <p:extLst>
      <p:ext uri="{BB962C8B-B14F-4D97-AF65-F5344CB8AC3E}">
        <p14:creationId xmlns:p14="http://schemas.microsoft.com/office/powerpoint/2010/main" val="3813780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902353ED-E36C-485A-B633-5B90E5CC106E}" type="slidenum">
              <a:rPr lang="en-US" altLang="zh-TW"/>
              <a:pPr>
                <a:defRPr/>
              </a:pPr>
              <a:t>‹#›</a:t>
            </a:fld>
            <a:endParaRPr lang="en-US" altLang="zh-TW"/>
          </a:p>
        </p:txBody>
      </p:sp>
    </p:spTree>
    <p:extLst>
      <p:ext uri="{BB962C8B-B14F-4D97-AF65-F5344CB8AC3E}">
        <p14:creationId xmlns:p14="http://schemas.microsoft.com/office/powerpoint/2010/main" val="232002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9"/>
            <a:ext cx="10363200" cy="1362075"/>
          </a:xfrm>
        </p:spPr>
        <p:txBody>
          <a:bodyPr anchor="t"/>
          <a:lstStyle>
            <a:lvl1pPr algn="l">
              <a:defRPr sz="4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ltLang="zh-TW" smtClean="0"/>
              <a:t>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D983FB0D-1CDC-4B35-8613-B379C2F4CEFA}" type="slidenum">
              <a:rPr lang="en-US" altLang="zh-TW"/>
              <a:pPr>
                <a:defRPr/>
              </a:pPr>
              <a:t>‹#›</a:t>
            </a:fld>
            <a:endParaRPr lang="en-US" altLang="zh-TW"/>
          </a:p>
        </p:txBody>
      </p:sp>
    </p:spTree>
    <p:extLst>
      <p:ext uri="{BB962C8B-B14F-4D97-AF65-F5344CB8AC3E}">
        <p14:creationId xmlns:p14="http://schemas.microsoft.com/office/powerpoint/2010/main" val="225431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425579783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814917" y="1628779"/>
            <a:ext cx="52810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299200" y="1628779"/>
            <a:ext cx="5283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3767D538-3D7E-4B5B-BCA9-FB87E5E7B2A1}" type="slidenum">
              <a:rPr lang="en-US" altLang="zh-TW"/>
              <a:pPr>
                <a:defRPr/>
              </a:pPr>
              <a:t>‹#›</a:t>
            </a:fld>
            <a:endParaRPr lang="en-US" altLang="zh-TW"/>
          </a:p>
        </p:txBody>
      </p:sp>
    </p:spTree>
    <p:extLst>
      <p:ext uri="{BB962C8B-B14F-4D97-AF65-F5344CB8AC3E}">
        <p14:creationId xmlns:p14="http://schemas.microsoft.com/office/powerpoint/2010/main" val="873039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3"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6" name="內容版面配置區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7"/>
          <p:cNvSpPr>
            <a:spLocks noGrp="1" noChangeArrowheads="1"/>
          </p:cNvSpPr>
          <p:nvPr>
            <p:ph type="sldNum" sz="quarter" idx="12"/>
          </p:nvPr>
        </p:nvSpPr>
        <p:spPr>
          <a:ln/>
        </p:spPr>
        <p:txBody>
          <a:bodyPr/>
          <a:lstStyle>
            <a:lvl1pPr>
              <a:defRPr/>
            </a:lvl1pPr>
          </a:lstStyle>
          <a:p>
            <a:pPr>
              <a:defRPr/>
            </a:pPr>
            <a:fld id="{DDE74CD4-BF66-4466-887B-E49ED7712FCB}" type="slidenum">
              <a:rPr lang="en-US" altLang="zh-TW"/>
              <a:pPr>
                <a:defRPr/>
              </a:pPr>
              <a:t>‹#›</a:t>
            </a:fld>
            <a:endParaRPr lang="en-US" altLang="zh-TW"/>
          </a:p>
        </p:txBody>
      </p:sp>
    </p:spTree>
    <p:extLst>
      <p:ext uri="{BB962C8B-B14F-4D97-AF65-F5344CB8AC3E}">
        <p14:creationId xmlns:p14="http://schemas.microsoft.com/office/powerpoint/2010/main" val="3318072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648807B0-E3F6-4D9F-8C4F-A91BB703BD03}" type="slidenum">
              <a:rPr lang="en-US" altLang="zh-TW"/>
              <a:pPr>
                <a:defRPr/>
              </a:pPr>
              <a:t>‹#›</a:t>
            </a:fld>
            <a:endParaRPr lang="en-US" altLang="zh-TW"/>
          </a:p>
        </p:txBody>
      </p:sp>
    </p:spTree>
    <p:extLst>
      <p:ext uri="{BB962C8B-B14F-4D97-AF65-F5344CB8AC3E}">
        <p14:creationId xmlns:p14="http://schemas.microsoft.com/office/powerpoint/2010/main" val="2214187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2"/>
          </p:nvPr>
        </p:nvSpPr>
        <p:spPr>
          <a:ln/>
        </p:spPr>
        <p:txBody>
          <a:bodyPr/>
          <a:lstStyle>
            <a:lvl1pPr>
              <a:defRPr/>
            </a:lvl1pPr>
          </a:lstStyle>
          <a:p>
            <a:pPr>
              <a:defRPr/>
            </a:pPr>
            <a:fld id="{A61BAA2B-EADC-49E4-9C20-C825B5E5D4DC}" type="slidenum">
              <a:rPr lang="en-US" altLang="zh-TW"/>
              <a:pPr>
                <a:defRPr/>
              </a:pPr>
              <a:t>‹#›</a:t>
            </a:fld>
            <a:endParaRPr lang="en-US" altLang="zh-TW"/>
          </a:p>
        </p:txBody>
      </p:sp>
    </p:spTree>
    <p:extLst>
      <p:ext uri="{BB962C8B-B14F-4D97-AF65-F5344CB8AC3E}">
        <p14:creationId xmlns:p14="http://schemas.microsoft.com/office/powerpoint/2010/main" val="1053891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65EC5374-77CE-4E48-BB40-5F4D7CE577D5}" type="slidenum">
              <a:rPr lang="en-US" altLang="zh-TW"/>
              <a:pPr>
                <a:defRPr/>
              </a:pPr>
              <a:t>‹#›</a:t>
            </a:fld>
            <a:endParaRPr lang="en-US" altLang="zh-TW"/>
          </a:p>
        </p:txBody>
      </p:sp>
    </p:spTree>
    <p:extLst>
      <p:ext uri="{BB962C8B-B14F-4D97-AF65-F5344CB8AC3E}">
        <p14:creationId xmlns:p14="http://schemas.microsoft.com/office/powerpoint/2010/main" val="824166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BA429843-A2E1-4653-BD78-12C7942ADF42}" type="slidenum">
              <a:rPr lang="en-US" altLang="zh-TW"/>
              <a:pPr>
                <a:defRPr/>
              </a:pPr>
              <a:t>‹#›</a:t>
            </a:fld>
            <a:endParaRPr lang="en-US" altLang="zh-TW"/>
          </a:p>
        </p:txBody>
      </p:sp>
    </p:spTree>
    <p:extLst>
      <p:ext uri="{BB962C8B-B14F-4D97-AF65-F5344CB8AC3E}">
        <p14:creationId xmlns:p14="http://schemas.microsoft.com/office/powerpoint/2010/main" val="4031371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6B9F3204-0DA2-444B-A9A0-60B5BB7A5A65}" type="slidenum">
              <a:rPr lang="en-US" altLang="zh-TW"/>
              <a:pPr>
                <a:defRPr/>
              </a:pPr>
              <a:t>‹#›</a:t>
            </a:fld>
            <a:endParaRPr lang="en-US" altLang="zh-TW"/>
          </a:p>
        </p:txBody>
      </p:sp>
    </p:spTree>
    <p:extLst>
      <p:ext uri="{BB962C8B-B14F-4D97-AF65-F5344CB8AC3E}">
        <p14:creationId xmlns:p14="http://schemas.microsoft.com/office/powerpoint/2010/main" val="3362290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54017" y="476250"/>
            <a:ext cx="2743200" cy="5678488"/>
          </a:xfr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624417" y="476250"/>
            <a:ext cx="8026400" cy="5678488"/>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3BDB59F8-8251-4E5C-81A9-08166CCA984A}" type="slidenum">
              <a:rPr lang="en-US" altLang="zh-TW"/>
              <a:pPr>
                <a:defRPr/>
              </a:pPr>
              <a:t>‹#›</a:t>
            </a:fld>
            <a:endParaRPr lang="en-US" altLang="zh-TW"/>
          </a:p>
        </p:txBody>
      </p:sp>
    </p:spTree>
    <p:extLst>
      <p:ext uri="{BB962C8B-B14F-4D97-AF65-F5344CB8AC3E}">
        <p14:creationId xmlns:p14="http://schemas.microsoft.com/office/powerpoint/2010/main" val="2148297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3"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6"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7"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8"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9"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10"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7436" name="PhotoImpact" r:id="rId3" imgW="8482540" imgH="368254" progId="">
                  <p:embed/>
                </p:oleObj>
              </mc:Choice>
              <mc:Fallback>
                <p:oleObj name="PhotoImpact" r:id="rId3" imgW="8482540" imgH="368254" progId="">
                  <p:embed/>
                  <p:pic>
                    <p:nvPicPr>
                      <p:cNvPr id="10"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1" name="Group 86"/>
          <p:cNvGrpSpPr>
            <a:grpSpLocks/>
          </p:cNvGrpSpPr>
          <p:nvPr/>
        </p:nvGrpSpPr>
        <p:grpSpPr bwMode="auto">
          <a:xfrm rot="16200000">
            <a:off x="5952337" y="69057"/>
            <a:ext cx="287337" cy="12192000"/>
            <a:chOff x="5330" y="3385"/>
            <a:chExt cx="181" cy="935"/>
          </a:xfrm>
        </p:grpSpPr>
        <p:sp>
          <p:nvSpPr>
            <p:cNvPr id="12" name="Line 87"/>
            <p:cNvSpPr>
              <a:spLocks noChangeShapeType="1"/>
            </p:cNvSpPr>
            <p:nvPr/>
          </p:nvSpPr>
          <p:spPr bwMode="auto">
            <a:xfrm>
              <a:off x="530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3" name="Line 88"/>
            <p:cNvSpPr>
              <a:spLocks noChangeShapeType="1"/>
            </p:cNvSpPr>
            <p:nvPr/>
          </p:nvSpPr>
          <p:spPr bwMode="auto">
            <a:xfrm>
              <a:off x="535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4" name="Line 89"/>
            <p:cNvSpPr>
              <a:spLocks noChangeShapeType="1"/>
            </p:cNvSpPr>
            <p:nvPr/>
          </p:nvSpPr>
          <p:spPr bwMode="auto">
            <a:xfrm>
              <a:off x="539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5" name="Line 90"/>
            <p:cNvSpPr>
              <a:spLocks noChangeShapeType="1"/>
            </p:cNvSpPr>
            <p:nvPr/>
          </p:nvSpPr>
          <p:spPr bwMode="auto">
            <a:xfrm>
              <a:off x="5444"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6" name="Line 91"/>
            <p:cNvSpPr>
              <a:spLocks noChangeShapeType="1"/>
            </p:cNvSpPr>
            <p:nvPr/>
          </p:nvSpPr>
          <p:spPr bwMode="auto">
            <a:xfrm>
              <a:off x="5489"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92"/>
            <p:cNvSpPr>
              <a:spLocks noChangeShapeType="1"/>
            </p:cNvSpPr>
            <p:nvPr/>
          </p:nvSpPr>
          <p:spPr bwMode="auto">
            <a:xfrm>
              <a:off x="535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93"/>
            <p:cNvSpPr>
              <a:spLocks noChangeShapeType="1"/>
            </p:cNvSpPr>
            <p:nvPr/>
          </p:nvSpPr>
          <p:spPr bwMode="auto">
            <a:xfrm>
              <a:off x="539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4"/>
            <p:cNvSpPr>
              <a:spLocks noChangeShapeType="1"/>
            </p:cNvSpPr>
            <p:nvPr/>
          </p:nvSpPr>
          <p:spPr bwMode="auto">
            <a:xfrm>
              <a:off x="5444"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 name="Line 95"/>
            <p:cNvSpPr>
              <a:spLocks noChangeShapeType="1"/>
            </p:cNvSpPr>
            <p:nvPr/>
          </p:nvSpPr>
          <p:spPr bwMode="auto">
            <a:xfrm>
              <a:off x="5489"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1"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2" name="Text Box 65"/>
          <p:cNvSpPr txBox="1">
            <a:spLocks noChangeArrowheads="1"/>
          </p:cNvSpPr>
          <p:nvPr/>
        </p:nvSpPr>
        <p:spPr bwMode="auto">
          <a:xfrm>
            <a:off x="3119967"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3"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4"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5"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494"/>
          <p:cNvSpPr txBox="1">
            <a:spLocks noChangeArrowheads="1"/>
          </p:cNvSpPr>
          <p:nvPr/>
        </p:nvSpPr>
        <p:spPr bwMode="auto">
          <a:xfrm>
            <a:off x="10272184" y="6381753"/>
            <a:ext cx="1919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000" i="1">
                <a:solidFill>
                  <a:srgbClr val="CC0066"/>
                </a:solidFill>
                <a:latin typeface="Arial" pitchFamily="34" charset="0"/>
                <a:ea typeface="新細明體" pitchFamily="18" charset="-120"/>
              </a:rPr>
              <a:t>VCSEL</a:t>
            </a:r>
          </a:p>
        </p:txBody>
      </p:sp>
      <p:sp>
        <p:nvSpPr>
          <p:cNvPr id="28" name="Rectangle 501"/>
          <p:cNvSpPr>
            <a:spLocks noChangeArrowheads="1"/>
          </p:cNvSpPr>
          <p:nvPr/>
        </p:nvSpPr>
        <p:spPr bwMode="auto">
          <a:xfrm>
            <a:off x="0" y="6308725"/>
            <a:ext cx="12192000" cy="11588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noFill/>
            <a:miter lim="800000"/>
            <a:headEnd/>
            <a:tailEnd/>
          </a:ln>
        </p:spPr>
        <p:txBody>
          <a:bodyPr/>
          <a:lstStyle/>
          <a:p>
            <a:pPr algn="ctr">
              <a:defRPr/>
            </a:pPr>
            <a:endParaRPr lang="zh-TW" altLang="en-US" sz="2400">
              <a:effectLst>
                <a:outerShdw blurRad="38100" dist="38100" dir="2700000" algn="tl">
                  <a:srgbClr val="000000">
                    <a:alpha val="43137"/>
                  </a:srgbClr>
                </a:outerShdw>
              </a:effectLst>
              <a:ea typeface="標楷體" pitchFamily="65" charset="-120"/>
            </a:endParaRPr>
          </a:p>
        </p:txBody>
      </p:sp>
      <p:pic>
        <p:nvPicPr>
          <p:cNvPr id="29" name="Picture 509" descr="LOGO_wo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0651" y="501659"/>
            <a:ext cx="2351616"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1"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619" y="44450"/>
            <a:ext cx="167851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12"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95252" y="620713"/>
            <a:ext cx="120014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ject 510"/>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9403" y="5876934"/>
            <a:ext cx="1257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3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32800" y="9"/>
            <a:ext cx="375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內容版面配置區 1"/>
          <p:cNvSpPr>
            <a:spLocks noGrp="1"/>
          </p:cNvSpPr>
          <p:nvPr>
            <p:ph/>
          </p:nvPr>
        </p:nvSpPr>
        <p:spPr>
          <a:xfrm>
            <a:off x="527381" y="692699"/>
            <a:ext cx="10972800" cy="585152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Tree>
    <p:extLst>
      <p:ext uri="{BB962C8B-B14F-4D97-AF65-F5344CB8AC3E}">
        <p14:creationId xmlns:p14="http://schemas.microsoft.com/office/powerpoint/2010/main" val="109911445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4"/>
            <a:ext cx="10363200" cy="1470025"/>
          </a:xfrm>
        </p:spPr>
        <p:txBody>
          <a:bodyPr/>
          <a:lstStyle/>
          <a:p>
            <a:r>
              <a:rPr lang="en-US" altLang="zh-TW" smtClean="0"/>
              <a:t>Click to edit Master title style</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ltLang="zh-TW" smtClean="0"/>
              <a:t>Click to edit Master subtitle style</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B8043830-5AB1-4ED8-A047-C0920B102122}" type="slidenum">
              <a:rPr lang="en-US" altLang="zh-TW"/>
              <a:pPr>
                <a:defRPr/>
              </a:pPr>
              <a:t>‹#›</a:t>
            </a:fld>
            <a:endParaRPr lang="en-US" altLang="zh-TW"/>
          </a:p>
        </p:txBody>
      </p:sp>
    </p:spTree>
    <p:extLst>
      <p:ext uri="{BB962C8B-B14F-4D97-AF65-F5344CB8AC3E}">
        <p14:creationId xmlns:p14="http://schemas.microsoft.com/office/powerpoint/2010/main" val="320797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3" y="1535113"/>
            <a:ext cx="5389033"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6" name="內容版面配置區 5"/>
          <p:cNvSpPr>
            <a:spLocks noGrp="1"/>
          </p:cNvSpPr>
          <p:nvPr>
            <p:ph sz="quarter" idx="4"/>
          </p:nvPr>
        </p:nvSpPr>
        <p:spPr>
          <a:xfrm>
            <a:off x="6193373"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extLst>
      <p:ext uri="{BB962C8B-B14F-4D97-AF65-F5344CB8AC3E}">
        <p14:creationId xmlns:p14="http://schemas.microsoft.com/office/powerpoint/2010/main" val="379003874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10" name="標題 9"/>
          <p:cNvSpPr>
            <a:spLocks noGrp="1"/>
          </p:cNvSpPr>
          <p:nvPr>
            <p:ph type="title"/>
          </p:nvPr>
        </p:nvSpPr>
        <p:spPr/>
        <p:txBody>
          <a:bodyPr/>
          <a:lstStyle/>
          <a:p>
            <a:r>
              <a:rPr lang="en-US" altLang="zh-TW" smtClean="0"/>
              <a:t>Click to edit Master title style</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15492864-0355-43C0-A5B8-EEB2A5F4EBD9}" type="slidenum">
              <a:rPr lang="en-US" altLang="zh-TW"/>
              <a:pPr>
                <a:defRPr/>
              </a:pPr>
              <a:t>‹#›</a:t>
            </a:fld>
            <a:endParaRPr lang="en-US" altLang="zh-TW"/>
          </a:p>
        </p:txBody>
      </p:sp>
    </p:spTree>
    <p:extLst>
      <p:ext uri="{BB962C8B-B14F-4D97-AF65-F5344CB8AC3E}">
        <p14:creationId xmlns:p14="http://schemas.microsoft.com/office/powerpoint/2010/main" val="3145513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4"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6"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7"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8"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9"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10"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11"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9484" name="PhotoImpact" r:id="rId3" imgW="8482540" imgH="368254" progId="">
                  <p:embed/>
                </p:oleObj>
              </mc:Choice>
              <mc:Fallback>
                <p:oleObj name="PhotoImpact" r:id="rId3" imgW="8482540" imgH="368254" progId="">
                  <p:embed/>
                  <p:pic>
                    <p:nvPicPr>
                      <p:cNvPr id="11"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2" name="Group 86"/>
          <p:cNvGrpSpPr>
            <a:grpSpLocks/>
          </p:cNvGrpSpPr>
          <p:nvPr/>
        </p:nvGrpSpPr>
        <p:grpSpPr bwMode="auto">
          <a:xfrm rot="16200000">
            <a:off x="5952337" y="69057"/>
            <a:ext cx="287337" cy="12192000"/>
            <a:chOff x="5330" y="3385"/>
            <a:chExt cx="181" cy="935"/>
          </a:xfrm>
        </p:grpSpPr>
        <p:sp>
          <p:nvSpPr>
            <p:cNvPr id="13"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4"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5"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6"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1"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2"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3" name="Text Box 65"/>
          <p:cNvSpPr txBox="1">
            <a:spLocks noChangeArrowheads="1"/>
          </p:cNvSpPr>
          <p:nvPr/>
        </p:nvSpPr>
        <p:spPr bwMode="auto">
          <a:xfrm>
            <a:off x="2734733"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4"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5"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6"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2800" y="9"/>
            <a:ext cx="375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9303" y="9"/>
            <a:ext cx="3822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963084" y="4406909"/>
            <a:ext cx="10363200" cy="1362075"/>
          </a:xfrm>
        </p:spPr>
        <p:txBody>
          <a:bodyPr anchor="t"/>
          <a:lstStyle>
            <a:lvl1pPr algn="l">
              <a:defRPr sz="4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ltLang="zh-TW" smtClean="0"/>
              <a:t>Edit Master text styles</a:t>
            </a:r>
          </a:p>
        </p:txBody>
      </p:sp>
      <p:sp>
        <p:nvSpPr>
          <p:cNvPr id="30" name="Rectangle 5"/>
          <p:cNvSpPr>
            <a:spLocks noGrp="1" noChangeArrowheads="1"/>
          </p:cNvSpPr>
          <p:nvPr>
            <p:ph type="dt" sz="half" idx="10"/>
          </p:nvPr>
        </p:nvSpPr>
        <p:spPr/>
        <p:txBody>
          <a:bodyPr/>
          <a:lstStyle>
            <a:lvl1pPr>
              <a:defRPr/>
            </a:lvl1pPr>
          </a:lstStyle>
          <a:p>
            <a:pPr>
              <a:defRPr/>
            </a:pPr>
            <a:endParaRPr lang="en-US" altLang="zh-TW"/>
          </a:p>
        </p:txBody>
      </p:sp>
      <p:sp>
        <p:nvSpPr>
          <p:cNvPr id="31" name="Rectangle 6"/>
          <p:cNvSpPr>
            <a:spLocks noGrp="1" noChangeArrowheads="1"/>
          </p:cNvSpPr>
          <p:nvPr>
            <p:ph type="ftr" sz="quarter" idx="11"/>
          </p:nvPr>
        </p:nvSpPr>
        <p:spPr/>
        <p:txBody>
          <a:bodyPr/>
          <a:lstStyle>
            <a:lvl1pPr>
              <a:defRPr/>
            </a:lvl1pPr>
          </a:lstStyle>
          <a:p>
            <a:pPr>
              <a:defRPr/>
            </a:pPr>
            <a:endParaRPr lang="en-US" altLang="zh-TW"/>
          </a:p>
        </p:txBody>
      </p:sp>
      <p:sp>
        <p:nvSpPr>
          <p:cNvPr id="32" name="Rectangle 7"/>
          <p:cNvSpPr>
            <a:spLocks noGrp="1" noChangeArrowheads="1"/>
          </p:cNvSpPr>
          <p:nvPr>
            <p:ph type="sldNum" sz="quarter" idx="12"/>
          </p:nvPr>
        </p:nvSpPr>
        <p:spPr/>
        <p:txBody>
          <a:bodyPr/>
          <a:lstStyle>
            <a:lvl1pPr>
              <a:defRPr/>
            </a:lvl1pPr>
          </a:lstStyle>
          <a:p>
            <a:pPr>
              <a:defRPr/>
            </a:pPr>
            <a:fld id="{D884024D-C1BA-4369-BC5E-4EC5CCD10E3A}" type="slidenum">
              <a:rPr lang="en-US" altLang="zh-TW"/>
              <a:pPr>
                <a:defRPr/>
              </a:pPr>
              <a:t>‹#›</a:t>
            </a:fld>
            <a:endParaRPr lang="en-US" altLang="zh-TW"/>
          </a:p>
        </p:txBody>
      </p:sp>
    </p:spTree>
    <p:extLst>
      <p:ext uri="{BB962C8B-B14F-4D97-AF65-F5344CB8AC3E}">
        <p14:creationId xmlns:p14="http://schemas.microsoft.com/office/powerpoint/2010/main" val="3862326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6"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7"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8"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9"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10"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11"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12"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10508" name="PhotoImpact" r:id="rId3" imgW="8482540" imgH="368254" progId="">
                  <p:embed/>
                </p:oleObj>
              </mc:Choice>
              <mc:Fallback>
                <p:oleObj name="PhotoImpact" r:id="rId3" imgW="8482540" imgH="368254" progId="">
                  <p:embed/>
                  <p:pic>
                    <p:nvPicPr>
                      <p:cNvPr id="12"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3" name="Group 86"/>
          <p:cNvGrpSpPr>
            <a:grpSpLocks/>
          </p:cNvGrpSpPr>
          <p:nvPr/>
        </p:nvGrpSpPr>
        <p:grpSpPr bwMode="auto">
          <a:xfrm rot="16200000">
            <a:off x="5952337" y="69057"/>
            <a:ext cx="287337" cy="12192000"/>
            <a:chOff x="5330" y="3385"/>
            <a:chExt cx="181" cy="935"/>
          </a:xfrm>
        </p:grpSpPr>
        <p:sp>
          <p:nvSpPr>
            <p:cNvPr id="14"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5"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6"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1"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2"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3"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4" name="Text Box 65"/>
          <p:cNvSpPr txBox="1">
            <a:spLocks noChangeArrowheads="1"/>
          </p:cNvSpPr>
          <p:nvPr/>
        </p:nvSpPr>
        <p:spPr bwMode="auto">
          <a:xfrm>
            <a:off x="2734733"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5"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6"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7"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2800" y="9"/>
            <a:ext cx="375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9303" y="9"/>
            <a:ext cx="3822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814917" y="1628779"/>
            <a:ext cx="52810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299200" y="1628779"/>
            <a:ext cx="5283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5"/>
          <p:cNvSpPr>
            <a:spLocks noGrp="1" noChangeArrowheads="1"/>
          </p:cNvSpPr>
          <p:nvPr>
            <p:ph type="dt" sz="half" idx="10"/>
          </p:nvPr>
        </p:nvSpPr>
        <p:spPr/>
        <p:txBody>
          <a:bodyPr/>
          <a:lstStyle>
            <a:lvl1pPr>
              <a:defRPr/>
            </a:lvl1pPr>
          </a:lstStyle>
          <a:p>
            <a:pPr>
              <a:defRPr/>
            </a:pPr>
            <a:endParaRPr lang="en-US" altLang="zh-TW"/>
          </a:p>
        </p:txBody>
      </p:sp>
      <p:sp>
        <p:nvSpPr>
          <p:cNvPr id="32" name="Rectangle 6"/>
          <p:cNvSpPr>
            <a:spLocks noGrp="1" noChangeArrowheads="1"/>
          </p:cNvSpPr>
          <p:nvPr>
            <p:ph type="ftr" sz="quarter" idx="11"/>
          </p:nvPr>
        </p:nvSpPr>
        <p:spPr/>
        <p:txBody>
          <a:bodyPr/>
          <a:lstStyle>
            <a:lvl1pPr>
              <a:defRPr/>
            </a:lvl1pPr>
          </a:lstStyle>
          <a:p>
            <a:pPr>
              <a:defRPr/>
            </a:pPr>
            <a:endParaRPr lang="en-US" altLang="zh-TW"/>
          </a:p>
        </p:txBody>
      </p:sp>
      <p:sp>
        <p:nvSpPr>
          <p:cNvPr id="33" name="Rectangle 7"/>
          <p:cNvSpPr>
            <a:spLocks noGrp="1" noChangeArrowheads="1"/>
          </p:cNvSpPr>
          <p:nvPr>
            <p:ph type="sldNum" sz="quarter" idx="12"/>
          </p:nvPr>
        </p:nvSpPr>
        <p:spPr/>
        <p:txBody>
          <a:bodyPr/>
          <a:lstStyle>
            <a:lvl1pPr>
              <a:defRPr/>
            </a:lvl1pPr>
          </a:lstStyle>
          <a:p>
            <a:pPr>
              <a:defRPr/>
            </a:pPr>
            <a:fld id="{5AE71A3A-D079-4F53-AA4F-CDBE4EA2BF74}" type="slidenum">
              <a:rPr lang="en-US" altLang="zh-TW"/>
              <a:pPr>
                <a:defRPr/>
              </a:pPr>
              <a:t>‹#›</a:t>
            </a:fld>
            <a:endParaRPr lang="en-US" altLang="zh-TW"/>
          </a:p>
        </p:txBody>
      </p:sp>
    </p:spTree>
    <p:extLst>
      <p:ext uri="{BB962C8B-B14F-4D97-AF65-F5344CB8AC3E}">
        <p14:creationId xmlns:p14="http://schemas.microsoft.com/office/powerpoint/2010/main" val="915523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8"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9"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10"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11"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12"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13"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14"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11532" name="PhotoImpact" r:id="rId3" imgW="8482540" imgH="368254" progId="">
                  <p:embed/>
                </p:oleObj>
              </mc:Choice>
              <mc:Fallback>
                <p:oleObj name="PhotoImpact" r:id="rId3" imgW="8482540" imgH="368254" progId="">
                  <p:embed/>
                  <p:pic>
                    <p:nvPicPr>
                      <p:cNvPr id="14"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5" name="Group 86"/>
          <p:cNvGrpSpPr>
            <a:grpSpLocks/>
          </p:cNvGrpSpPr>
          <p:nvPr/>
        </p:nvGrpSpPr>
        <p:grpSpPr bwMode="auto">
          <a:xfrm rot="16200000">
            <a:off x="5952337" y="69057"/>
            <a:ext cx="287337" cy="12192000"/>
            <a:chOff x="5330" y="3385"/>
            <a:chExt cx="181" cy="935"/>
          </a:xfrm>
        </p:grpSpPr>
        <p:sp>
          <p:nvSpPr>
            <p:cNvPr id="16"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1"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2"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3"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4"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5"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6" name="Text Box 65"/>
          <p:cNvSpPr txBox="1">
            <a:spLocks noChangeArrowheads="1"/>
          </p:cNvSpPr>
          <p:nvPr/>
        </p:nvSpPr>
        <p:spPr bwMode="auto">
          <a:xfrm>
            <a:off x="2734733"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7"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8"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9"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2800" y="9"/>
            <a:ext cx="375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9303" y="9"/>
            <a:ext cx="3822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609600" y="274638"/>
            <a:ext cx="10972800" cy="1143000"/>
          </a:xfrm>
        </p:spPr>
        <p:txBody>
          <a:bodyPr/>
          <a:lstStyle>
            <a:lvl1pPr>
              <a:defRPr/>
            </a:lvl1pPr>
          </a:lstStyle>
          <a:p>
            <a:r>
              <a:rPr lang="en-US" altLang="zh-TW" smtClean="0"/>
              <a:t>Click to edit Master title style</a:t>
            </a:r>
            <a:endParaRPr lang="zh-TW" altLang="en-US" dirty="0"/>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3"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ltLang="zh-TW" smtClean="0"/>
              <a:t>Edit Master text styles</a:t>
            </a:r>
          </a:p>
        </p:txBody>
      </p:sp>
      <p:sp>
        <p:nvSpPr>
          <p:cNvPr id="6" name="內容版面配置區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5"/>
          <p:cNvSpPr>
            <a:spLocks noGrp="1" noChangeArrowheads="1"/>
          </p:cNvSpPr>
          <p:nvPr>
            <p:ph type="dt" sz="half" idx="10"/>
          </p:nvPr>
        </p:nvSpPr>
        <p:spPr/>
        <p:txBody>
          <a:bodyPr/>
          <a:lstStyle>
            <a:lvl1pPr>
              <a:defRPr/>
            </a:lvl1pPr>
          </a:lstStyle>
          <a:p>
            <a:pPr>
              <a:defRPr/>
            </a:pPr>
            <a:endParaRPr lang="en-US" altLang="zh-TW"/>
          </a:p>
        </p:txBody>
      </p:sp>
      <p:sp>
        <p:nvSpPr>
          <p:cNvPr id="34" name="Rectangle 6"/>
          <p:cNvSpPr>
            <a:spLocks noGrp="1" noChangeArrowheads="1"/>
          </p:cNvSpPr>
          <p:nvPr>
            <p:ph type="ftr" sz="quarter" idx="11"/>
          </p:nvPr>
        </p:nvSpPr>
        <p:spPr/>
        <p:txBody>
          <a:bodyPr/>
          <a:lstStyle>
            <a:lvl1pPr>
              <a:defRPr/>
            </a:lvl1pPr>
          </a:lstStyle>
          <a:p>
            <a:pPr>
              <a:defRPr/>
            </a:pPr>
            <a:endParaRPr lang="en-US" altLang="zh-TW"/>
          </a:p>
        </p:txBody>
      </p:sp>
      <p:sp>
        <p:nvSpPr>
          <p:cNvPr id="35" name="Rectangle 7"/>
          <p:cNvSpPr>
            <a:spLocks noGrp="1" noChangeArrowheads="1"/>
          </p:cNvSpPr>
          <p:nvPr>
            <p:ph type="sldNum" sz="quarter" idx="12"/>
          </p:nvPr>
        </p:nvSpPr>
        <p:spPr/>
        <p:txBody>
          <a:bodyPr/>
          <a:lstStyle>
            <a:lvl1pPr>
              <a:defRPr/>
            </a:lvl1pPr>
          </a:lstStyle>
          <a:p>
            <a:pPr>
              <a:defRPr/>
            </a:pPr>
            <a:fld id="{59A4C464-8A4A-4792-A6C0-A66C5A34A5AB}" type="slidenum">
              <a:rPr lang="en-US" altLang="zh-TW"/>
              <a:pPr>
                <a:defRPr/>
              </a:pPr>
              <a:t>‹#›</a:t>
            </a:fld>
            <a:endParaRPr lang="en-US" altLang="zh-TW"/>
          </a:p>
        </p:txBody>
      </p:sp>
    </p:spTree>
    <p:extLst>
      <p:ext uri="{BB962C8B-B14F-4D97-AF65-F5344CB8AC3E}">
        <p14:creationId xmlns:p14="http://schemas.microsoft.com/office/powerpoint/2010/main" val="4263562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6"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7"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8"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9"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10"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12556" name="PhotoImpact" r:id="rId3" imgW="8482540" imgH="368254" progId="">
                  <p:embed/>
                </p:oleObj>
              </mc:Choice>
              <mc:Fallback>
                <p:oleObj name="PhotoImpact" r:id="rId3" imgW="8482540" imgH="368254" progId="">
                  <p:embed/>
                  <p:pic>
                    <p:nvPicPr>
                      <p:cNvPr id="10"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1" name="Group 86"/>
          <p:cNvGrpSpPr>
            <a:grpSpLocks/>
          </p:cNvGrpSpPr>
          <p:nvPr/>
        </p:nvGrpSpPr>
        <p:grpSpPr bwMode="auto">
          <a:xfrm rot="16200000">
            <a:off x="5952337" y="69057"/>
            <a:ext cx="287337" cy="12192000"/>
            <a:chOff x="5330" y="3385"/>
            <a:chExt cx="181" cy="935"/>
          </a:xfrm>
        </p:grpSpPr>
        <p:sp>
          <p:nvSpPr>
            <p:cNvPr id="12"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3"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4"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5"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6"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1"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2" name="Text Box 65"/>
          <p:cNvSpPr txBox="1">
            <a:spLocks noChangeArrowheads="1"/>
          </p:cNvSpPr>
          <p:nvPr/>
        </p:nvSpPr>
        <p:spPr bwMode="auto">
          <a:xfrm>
            <a:off x="2734733"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3"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4"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5"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2800" y="9"/>
            <a:ext cx="375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9303" y="9"/>
            <a:ext cx="3822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29" name="Rectangle 5"/>
          <p:cNvSpPr>
            <a:spLocks noGrp="1" noChangeArrowheads="1"/>
          </p:cNvSpPr>
          <p:nvPr>
            <p:ph type="dt" sz="half" idx="10"/>
          </p:nvPr>
        </p:nvSpPr>
        <p:spPr/>
        <p:txBody>
          <a:bodyPr/>
          <a:lstStyle>
            <a:lvl1pPr>
              <a:defRPr/>
            </a:lvl1pPr>
          </a:lstStyle>
          <a:p>
            <a:pPr>
              <a:defRPr/>
            </a:pPr>
            <a:endParaRPr lang="en-US" altLang="zh-TW"/>
          </a:p>
        </p:txBody>
      </p:sp>
      <p:sp>
        <p:nvSpPr>
          <p:cNvPr id="30" name="Rectangle 6"/>
          <p:cNvSpPr>
            <a:spLocks noGrp="1" noChangeArrowheads="1"/>
          </p:cNvSpPr>
          <p:nvPr>
            <p:ph type="ftr" sz="quarter" idx="11"/>
          </p:nvPr>
        </p:nvSpPr>
        <p:spPr/>
        <p:txBody>
          <a:bodyPr/>
          <a:lstStyle>
            <a:lvl1pPr>
              <a:defRPr/>
            </a:lvl1pPr>
          </a:lstStyle>
          <a:p>
            <a:pPr>
              <a:defRPr/>
            </a:pPr>
            <a:endParaRPr lang="en-US" altLang="zh-TW"/>
          </a:p>
        </p:txBody>
      </p:sp>
      <p:sp>
        <p:nvSpPr>
          <p:cNvPr id="31" name="Rectangle 7"/>
          <p:cNvSpPr>
            <a:spLocks noGrp="1" noChangeArrowheads="1"/>
          </p:cNvSpPr>
          <p:nvPr>
            <p:ph type="sldNum" sz="quarter" idx="12"/>
          </p:nvPr>
        </p:nvSpPr>
        <p:spPr/>
        <p:txBody>
          <a:bodyPr/>
          <a:lstStyle>
            <a:lvl1pPr>
              <a:defRPr/>
            </a:lvl1pPr>
          </a:lstStyle>
          <a:p>
            <a:pPr>
              <a:defRPr/>
            </a:pPr>
            <a:fld id="{2942EF09-2139-4162-9F3C-5B7A1A0E5D3B}" type="slidenum">
              <a:rPr lang="en-US" altLang="zh-TW"/>
              <a:pPr>
                <a:defRPr/>
              </a:pPr>
              <a:t>‹#›</a:t>
            </a:fld>
            <a:endParaRPr lang="en-US" altLang="zh-TW"/>
          </a:p>
        </p:txBody>
      </p:sp>
    </p:spTree>
    <p:extLst>
      <p:ext uri="{BB962C8B-B14F-4D97-AF65-F5344CB8AC3E}">
        <p14:creationId xmlns:p14="http://schemas.microsoft.com/office/powerpoint/2010/main" val="3271445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3"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5"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6"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7"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8"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9"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13580" name="PhotoImpact" r:id="rId3" imgW="8482540" imgH="368254" progId="">
                  <p:embed/>
                </p:oleObj>
              </mc:Choice>
              <mc:Fallback>
                <p:oleObj name="PhotoImpact" r:id="rId3" imgW="8482540" imgH="368254" progId="">
                  <p:embed/>
                  <p:pic>
                    <p:nvPicPr>
                      <p:cNvPr id="9"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0" name="Group 86"/>
          <p:cNvGrpSpPr>
            <a:grpSpLocks/>
          </p:cNvGrpSpPr>
          <p:nvPr/>
        </p:nvGrpSpPr>
        <p:grpSpPr bwMode="auto">
          <a:xfrm rot="16200000">
            <a:off x="5952337" y="69057"/>
            <a:ext cx="287337" cy="12192000"/>
            <a:chOff x="5330" y="3385"/>
            <a:chExt cx="181" cy="935"/>
          </a:xfrm>
        </p:grpSpPr>
        <p:sp>
          <p:nvSpPr>
            <p:cNvPr id="11"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2"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3"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4"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5"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6"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0"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1" name="Text Box 65"/>
          <p:cNvSpPr txBox="1">
            <a:spLocks noChangeArrowheads="1"/>
          </p:cNvSpPr>
          <p:nvPr/>
        </p:nvSpPr>
        <p:spPr bwMode="auto">
          <a:xfrm>
            <a:off x="2734733"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2"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3"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4"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2800" y="9"/>
            <a:ext cx="375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9303" y="9"/>
            <a:ext cx="3822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5"/>
          <p:cNvSpPr>
            <a:spLocks noGrp="1" noChangeArrowheads="1"/>
          </p:cNvSpPr>
          <p:nvPr>
            <p:ph type="dt" sz="half" idx="10"/>
          </p:nvPr>
        </p:nvSpPr>
        <p:spPr/>
        <p:txBody>
          <a:bodyPr/>
          <a:lstStyle>
            <a:lvl1pPr>
              <a:defRPr/>
            </a:lvl1pPr>
          </a:lstStyle>
          <a:p>
            <a:pPr>
              <a:defRPr/>
            </a:pPr>
            <a:endParaRPr lang="en-US" altLang="zh-TW"/>
          </a:p>
        </p:txBody>
      </p:sp>
      <p:sp>
        <p:nvSpPr>
          <p:cNvPr id="29" name="Rectangle 6"/>
          <p:cNvSpPr>
            <a:spLocks noGrp="1" noChangeArrowheads="1"/>
          </p:cNvSpPr>
          <p:nvPr>
            <p:ph type="ftr" sz="quarter" idx="11"/>
          </p:nvPr>
        </p:nvSpPr>
        <p:spPr/>
        <p:txBody>
          <a:bodyPr/>
          <a:lstStyle>
            <a:lvl1pPr>
              <a:defRPr/>
            </a:lvl1pPr>
          </a:lstStyle>
          <a:p>
            <a:pPr>
              <a:defRPr/>
            </a:pPr>
            <a:endParaRPr lang="en-US" altLang="zh-TW"/>
          </a:p>
        </p:txBody>
      </p:sp>
      <p:sp>
        <p:nvSpPr>
          <p:cNvPr id="30" name="Rectangle 7"/>
          <p:cNvSpPr>
            <a:spLocks noGrp="1" noChangeArrowheads="1"/>
          </p:cNvSpPr>
          <p:nvPr>
            <p:ph type="sldNum" sz="quarter" idx="12"/>
          </p:nvPr>
        </p:nvSpPr>
        <p:spPr/>
        <p:txBody>
          <a:bodyPr/>
          <a:lstStyle>
            <a:lvl1pPr>
              <a:defRPr/>
            </a:lvl1pPr>
          </a:lstStyle>
          <a:p>
            <a:pPr>
              <a:defRPr/>
            </a:pPr>
            <a:fld id="{186FDD06-9035-40E7-BFDB-DCA13D7454A5}" type="slidenum">
              <a:rPr lang="en-US" altLang="zh-TW"/>
              <a:pPr>
                <a:defRPr/>
              </a:pPr>
              <a:t>‹#›</a:t>
            </a:fld>
            <a:endParaRPr lang="en-US" altLang="zh-TW"/>
          </a:p>
        </p:txBody>
      </p:sp>
    </p:spTree>
    <p:extLst>
      <p:ext uri="{BB962C8B-B14F-4D97-AF65-F5344CB8AC3E}">
        <p14:creationId xmlns:p14="http://schemas.microsoft.com/office/powerpoint/2010/main" val="15652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850805F3-3724-42B3-8AB1-D1B1621B3B3A}" type="slidenum">
              <a:rPr lang="en-US" altLang="zh-TW"/>
              <a:pPr>
                <a:defRPr/>
              </a:pPr>
              <a:t>‹#›</a:t>
            </a:fld>
            <a:endParaRPr lang="en-US" altLang="zh-TW"/>
          </a:p>
        </p:txBody>
      </p:sp>
    </p:spTree>
    <p:extLst>
      <p:ext uri="{BB962C8B-B14F-4D97-AF65-F5344CB8AC3E}">
        <p14:creationId xmlns:p14="http://schemas.microsoft.com/office/powerpoint/2010/main" val="2685083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altLang="zh-TW" noProof="0" smtClean="0"/>
              <a:t>Click icon to add picture</a:t>
            </a:r>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A0FC78B1-1DF9-4B60-AB82-5F4E2324E0FC}" type="slidenum">
              <a:rPr lang="en-US" altLang="zh-TW"/>
              <a:pPr>
                <a:defRPr/>
              </a:pPr>
              <a:t>‹#›</a:t>
            </a:fld>
            <a:endParaRPr lang="en-US" altLang="zh-TW"/>
          </a:p>
        </p:txBody>
      </p:sp>
    </p:spTree>
    <p:extLst>
      <p:ext uri="{BB962C8B-B14F-4D97-AF65-F5344CB8AC3E}">
        <p14:creationId xmlns:p14="http://schemas.microsoft.com/office/powerpoint/2010/main" val="57991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12D2CA92-1C1C-4018-A807-8238CAE9D50E}" type="slidenum">
              <a:rPr lang="en-US" altLang="zh-TW"/>
              <a:pPr>
                <a:defRPr/>
              </a:pPr>
              <a:t>‹#›</a:t>
            </a:fld>
            <a:endParaRPr lang="en-US" altLang="zh-TW"/>
          </a:p>
        </p:txBody>
      </p:sp>
    </p:spTree>
    <p:extLst>
      <p:ext uri="{BB962C8B-B14F-4D97-AF65-F5344CB8AC3E}">
        <p14:creationId xmlns:p14="http://schemas.microsoft.com/office/powerpoint/2010/main" val="1639679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072331" y="692696"/>
            <a:ext cx="2743200" cy="5678488"/>
          </a:xfr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623392" y="764704"/>
            <a:ext cx="8026400" cy="5678488"/>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115A5868-B833-48B6-9B55-3DFCCA34B2D2}" type="slidenum">
              <a:rPr lang="en-US" altLang="zh-TW"/>
              <a:pPr>
                <a:defRPr/>
              </a:pPr>
              <a:t>‹#›</a:t>
            </a:fld>
            <a:endParaRPr lang="en-US" altLang="zh-TW"/>
          </a:p>
        </p:txBody>
      </p:sp>
    </p:spTree>
    <p:extLst>
      <p:ext uri="{BB962C8B-B14F-4D97-AF65-F5344CB8AC3E}">
        <p14:creationId xmlns:p14="http://schemas.microsoft.com/office/powerpoint/2010/main" val="1149915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en-US" altLang="zh-TW" smtClean="0"/>
              <a:t>Click to edit Master title style</a:t>
            </a:r>
            <a:endParaRPr lang="zh-TW" altLang="en-US"/>
          </a:p>
        </p:txBody>
      </p:sp>
    </p:spTree>
    <p:extLst>
      <p:ext uri="{BB962C8B-B14F-4D97-AF65-F5344CB8AC3E}">
        <p14:creationId xmlns:p14="http://schemas.microsoft.com/office/powerpoint/2010/main" val="344476193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3"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6"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7"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8"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9"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10"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14604" name="PhotoImpact" r:id="rId3" imgW="8482540" imgH="368254" progId="">
                  <p:embed/>
                </p:oleObj>
              </mc:Choice>
              <mc:Fallback>
                <p:oleObj name="PhotoImpact" r:id="rId3" imgW="8482540" imgH="368254" progId="">
                  <p:embed/>
                  <p:pic>
                    <p:nvPicPr>
                      <p:cNvPr id="10" name="Object 96"/>
                      <p:cNvPicPr>
                        <a:picLocks noChangeAspect="1" noChangeArrowheads="1"/>
                      </p:cNvPicPr>
                      <p:nvPr/>
                    </p:nvPicPr>
                    <p:blipFill>
                      <a:blip r:embed="rId4">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1" name="Group 86"/>
          <p:cNvGrpSpPr>
            <a:grpSpLocks/>
          </p:cNvGrpSpPr>
          <p:nvPr/>
        </p:nvGrpSpPr>
        <p:grpSpPr bwMode="auto">
          <a:xfrm rot="16200000">
            <a:off x="5952337" y="69057"/>
            <a:ext cx="287337" cy="12192000"/>
            <a:chOff x="5330" y="3385"/>
            <a:chExt cx="181" cy="935"/>
          </a:xfrm>
        </p:grpSpPr>
        <p:sp>
          <p:nvSpPr>
            <p:cNvPr id="12"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3"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4"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5"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6"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7"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8"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19"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1"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2" name="Text Box 65"/>
          <p:cNvSpPr txBox="1">
            <a:spLocks noChangeArrowheads="1"/>
          </p:cNvSpPr>
          <p:nvPr/>
        </p:nvSpPr>
        <p:spPr bwMode="auto">
          <a:xfrm>
            <a:off x="2734740" y="214318"/>
            <a:ext cx="5856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3" name="Rectangle 23"/>
          <p:cNvSpPr>
            <a:spLocks noChangeArrowheads="1"/>
          </p:cNvSpPr>
          <p:nvPr/>
        </p:nvSpPr>
        <p:spPr bwMode="auto">
          <a:xfrm>
            <a:off x="1007535" y="3"/>
            <a:ext cx="7871884"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4"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5" name="Picture 77" descr="未命名 -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0" descr="未命名 -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9303" y="9"/>
            <a:ext cx="3822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內容版面配置區 1"/>
          <p:cNvSpPr>
            <a:spLocks noGrp="1"/>
          </p:cNvSpPr>
          <p:nvPr>
            <p:ph/>
          </p:nvPr>
        </p:nvSpPr>
        <p:spPr>
          <a:xfrm>
            <a:off x="0" y="2132865"/>
            <a:ext cx="10972800" cy="585152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Tree>
    <p:extLst>
      <p:ext uri="{BB962C8B-B14F-4D97-AF65-F5344CB8AC3E}">
        <p14:creationId xmlns:p14="http://schemas.microsoft.com/office/powerpoint/2010/main" val="23058061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6652"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2307197998"/>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2_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7676"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32023276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8700"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963084" y="4406911"/>
            <a:ext cx="10363200" cy="1362075"/>
          </a:xfrm>
          <a:prstGeom prst="rect">
            <a:avLst/>
          </a:prstGeo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22"/>
            <a:ext cx="10363200" cy="1500187"/>
          </a:xfrm>
          <a:prstGeom prst="rect">
            <a:avLst/>
          </a:prstGeo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310085196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972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845199B-2032-431D-84D9-157C3E28E6D9}" type="slidenum">
              <a:rPr lang="en-US" altLang="zh-TW" smtClean="0"/>
              <a:pPr>
                <a:defRPr/>
              </a:pPr>
              <a:t>‹#›</a:t>
            </a:fld>
            <a:endParaRPr lang="en-US" altLang="zh-TW"/>
          </a:p>
        </p:txBody>
      </p:sp>
    </p:spTree>
    <p:extLst>
      <p:ext uri="{BB962C8B-B14F-4D97-AF65-F5344CB8AC3E}">
        <p14:creationId xmlns:p14="http://schemas.microsoft.com/office/powerpoint/2010/main" val="1502876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0748"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4" y="1535113"/>
            <a:ext cx="5386917"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4" y="2174875"/>
            <a:ext cx="5386917"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6" y="1535113"/>
            <a:ext cx="5389033" cy="639762"/>
          </a:xfrm>
          <a:prstGeom prst="rect">
            <a:avLst/>
          </a:prstGeo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6" y="2174875"/>
            <a:ext cx="5389033"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6E7121C-9839-4A9B-8F6D-63A655B96319}" type="slidenum">
              <a:rPr lang="en-US" altLang="zh-TW" smtClean="0"/>
              <a:pPr>
                <a:defRPr/>
              </a:pPr>
              <a:t>‹#›</a:t>
            </a:fld>
            <a:endParaRPr lang="en-US" altLang="zh-TW"/>
          </a:p>
        </p:txBody>
      </p:sp>
    </p:spTree>
    <p:extLst>
      <p:ext uri="{BB962C8B-B14F-4D97-AF65-F5344CB8AC3E}">
        <p14:creationId xmlns:p14="http://schemas.microsoft.com/office/powerpoint/2010/main" val="169901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1772"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09F306-222E-4DF0-9309-137393BC3561}" type="slidenum">
              <a:rPr lang="en-US" altLang="zh-TW" smtClean="0"/>
              <a:pPr>
                <a:defRPr/>
              </a:pPr>
              <a:t>‹#›</a:t>
            </a:fld>
            <a:endParaRPr lang="en-US" altLang="zh-TW"/>
          </a:p>
        </p:txBody>
      </p:sp>
    </p:spTree>
    <p:extLst>
      <p:ext uri="{BB962C8B-B14F-4D97-AF65-F5344CB8AC3E}">
        <p14:creationId xmlns:p14="http://schemas.microsoft.com/office/powerpoint/2010/main" val="2352337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5"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6"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2"/>
          <p:cNvGrpSpPr>
            <a:grpSpLocks/>
          </p:cNvGrpSpPr>
          <p:nvPr/>
        </p:nvGrpSpPr>
        <p:grpSpPr bwMode="auto">
          <a:xfrm>
            <a:off x="239187" y="360363"/>
            <a:ext cx="383116" cy="2519362"/>
            <a:chOff x="-1620688" y="288000"/>
            <a:chExt cx="287338" cy="2520000"/>
          </a:xfrm>
        </p:grpSpPr>
        <p:sp>
          <p:nvSpPr>
            <p:cNvPr id="8"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9"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3"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4"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5"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2796" name="PhotoImpact" r:id="rId4" imgW="8482540" imgH="368254" progId="PI3.Image">
                  <p:embed/>
                </p:oleObj>
              </mc:Choice>
              <mc:Fallback>
                <p:oleObj name="PhotoImpact" r:id="rId4" imgW="8482540" imgH="368254" progId="PI3.Image">
                  <p:embed/>
                  <p:pic>
                    <p:nvPicPr>
                      <p:cNvPr id="15"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群組 7"/>
          <p:cNvGrpSpPr>
            <a:grpSpLocks/>
          </p:cNvGrpSpPr>
          <p:nvPr/>
        </p:nvGrpSpPr>
        <p:grpSpPr bwMode="auto">
          <a:xfrm>
            <a:off x="0" y="576274"/>
            <a:ext cx="12192000" cy="287337"/>
            <a:chOff x="-1800000" y="1800000"/>
            <a:chExt cx="9144000" cy="288000"/>
          </a:xfrm>
        </p:grpSpPr>
        <p:sp>
          <p:nvSpPr>
            <p:cNvPr id="1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群組 57"/>
          <p:cNvGrpSpPr>
            <a:grpSpLocks/>
          </p:cNvGrpSpPr>
          <p:nvPr/>
        </p:nvGrpSpPr>
        <p:grpSpPr bwMode="auto">
          <a:xfrm>
            <a:off x="0" y="6048375"/>
            <a:ext cx="12192000" cy="287338"/>
            <a:chOff x="-1800000" y="1800000"/>
            <a:chExt cx="9144000" cy="288000"/>
          </a:xfrm>
        </p:grpSpPr>
        <p:sp>
          <p:nvSpPr>
            <p:cNvPr id="23"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29"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21E2FB5-AF59-4156-B181-D706ECDA9C28}" type="slidenum">
              <a:rPr lang="en-US" altLang="zh-TW" smtClean="0"/>
              <a:pPr>
                <a:defRPr/>
              </a:pPr>
              <a:t>‹#›</a:t>
            </a:fld>
            <a:endParaRPr lang="en-US" altLang="zh-TW"/>
          </a:p>
        </p:txBody>
      </p:sp>
    </p:spTree>
    <p:extLst>
      <p:ext uri="{BB962C8B-B14F-4D97-AF65-F5344CB8AC3E}">
        <p14:creationId xmlns:p14="http://schemas.microsoft.com/office/powerpoint/2010/main" val="487119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382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609603" y="273050"/>
            <a:ext cx="4011084" cy="1162050"/>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5" y="273062"/>
            <a:ext cx="6815668"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D173652-49E8-4726-8CAC-57822479D796}" type="slidenum">
              <a:rPr lang="en-US" altLang="zh-TW" smtClean="0"/>
              <a:pPr>
                <a:defRPr/>
              </a:pPr>
              <a:t>‹#›</a:t>
            </a:fld>
            <a:endParaRPr lang="en-US" altLang="zh-TW"/>
          </a:p>
        </p:txBody>
      </p:sp>
    </p:spTree>
    <p:extLst>
      <p:ext uri="{BB962C8B-B14F-4D97-AF65-F5344CB8AC3E}">
        <p14:creationId xmlns:p14="http://schemas.microsoft.com/office/powerpoint/2010/main" val="3016571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484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2389717" y="4800601"/>
            <a:ext cx="7315200" cy="566738"/>
          </a:xfrm>
          <a:prstGeom prst="rect">
            <a:avLst/>
          </a:prstGeo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9"/>
            <a:ext cx="7315200" cy="804862"/>
          </a:xfrm>
          <a:prstGeom prst="rect">
            <a:avLst/>
          </a:prstGeo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612C62A-8FF7-4EFD-8E59-450EBAA0AAAD}" type="slidenum">
              <a:rPr lang="en-US" altLang="zh-TW" smtClean="0"/>
              <a:pPr>
                <a:defRPr/>
              </a:pPr>
              <a:t>‹#›</a:t>
            </a:fld>
            <a:endParaRPr lang="en-US" altLang="zh-TW"/>
          </a:p>
        </p:txBody>
      </p:sp>
    </p:spTree>
    <p:extLst>
      <p:ext uri="{BB962C8B-B14F-4D97-AF65-F5344CB8AC3E}">
        <p14:creationId xmlns:p14="http://schemas.microsoft.com/office/powerpoint/2010/main" val="424787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37450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5868"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1773238"/>
            <a:ext cx="10972800" cy="4525962"/>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0E3CF7F-4325-4EC3-88F1-070098245172}" type="slidenum">
              <a:rPr lang="en-US" altLang="zh-TW" smtClean="0"/>
              <a:pPr>
                <a:defRPr/>
              </a:pPr>
              <a:t>‹#›</a:t>
            </a:fld>
            <a:endParaRPr lang="en-US" altLang="zh-TW"/>
          </a:p>
        </p:txBody>
      </p:sp>
    </p:spTree>
    <p:extLst>
      <p:ext uri="{BB962C8B-B14F-4D97-AF65-F5344CB8AC3E}">
        <p14:creationId xmlns:p14="http://schemas.microsoft.com/office/powerpoint/2010/main" val="27160457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6892"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直排標題 1"/>
          <p:cNvSpPr>
            <a:spLocks noGrp="1"/>
          </p:cNvSpPr>
          <p:nvPr>
            <p:ph type="title" orient="vert"/>
          </p:nvPr>
        </p:nvSpPr>
        <p:spPr>
          <a:xfrm>
            <a:off x="9165177" y="404825"/>
            <a:ext cx="2815167" cy="5894387"/>
          </a:xfrm>
          <a:prstGeom prst="rect">
            <a:avLst/>
          </a:prstGeo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71" y="404825"/>
            <a:ext cx="8242300" cy="5894387"/>
          </a:xfrm>
          <a:prstGeom prst="rect">
            <a:avLst/>
          </a:prstGeo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43693DC-554B-43CB-8728-0E61D55AB623}" type="slidenum">
              <a:rPr lang="en-US" altLang="zh-TW" smtClean="0"/>
              <a:pPr>
                <a:defRPr/>
              </a:pPr>
              <a:t>‹#›</a:t>
            </a:fld>
            <a:endParaRPr lang="en-US" altLang="zh-TW"/>
          </a:p>
        </p:txBody>
      </p:sp>
    </p:spTree>
    <p:extLst>
      <p:ext uri="{BB962C8B-B14F-4D97-AF65-F5344CB8AC3E}">
        <p14:creationId xmlns:p14="http://schemas.microsoft.com/office/powerpoint/2010/main" val="295052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AndTwoObj" preserve="1">
  <p:cSld name="標題，1 個大物件與 2 個小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7916"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601066138"/>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fourObj" preserve="1">
  <p:cSld name="標題，四項物件">
    <p:spTree>
      <p:nvGrpSpPr>
        <p:cNvPr id="1" name=""/>
        <p:cNvGrpSpPr/>
        <p:nvPr/>
      </p:nvGrpSpPr>
      <p:grpSpPr>
        <a:xfrm>
          <a:off x="0" y="0"/>
          <a:ext cx="0" cy="0"/>
          <a:chOff x="0" y="0"/>
          <a:chExt cx="0" cy="0"/>
        </a:xfrm>
      </p:grpSpPr>
      <p:sp>
        <p:nvSpPr>
          <p:cNvPr id="7"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9"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1"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6"/>
          <p:cNvGrpSpPr>
            <a:grpSpLocks/>
          </p:cNvGrpSpPr>
          <p:nvPr/>
        </p:nvGrpSpPr>
        <p:grpSpPr bwMode="auto">
          <a:xfrm>
            <a:off x="239187" y="360363"/>
            <a:ext cx="383116" cy="2519362"/>
            <a:chOff x="-1620688" y="288000"/>
            <a:chExt cx="287338" cy="2520000"/>
          </a:xfrm>
        </p:grpSpPr>
        <p:sp>
          <p:nvSpPr>
            <p:cNvPr id="13"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8"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9"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8940" name="PhotoImpact" r:id="rId4" imgW="8482540" imgH="368254" progId="PI3.Image">
                  <p:embed/>
                </p:oleObj>
              </mc:Choice>
              <mc:Fallback>
                <p:oleObj name="PhotoImpact" r:id="rId4" imgW="8482540" imgH="368254" progId="PI3.Image">
                  <p:embed/>
                  <p:pic>
                    <p:nvPicPr>
                      <p:cNvPr id="20"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 name="群組 7"/>
          <p:cNvGrpSpPr>
            <a:grpSpLocks/>
          </p:cNvGrpSpPr>
          <p:nvPr/>
        </p:nvGrpSpPr>
        <p:grpSpPr bwMode="auto">
          <a:xfrm>
            <a:off x="0" y="576274"/>
            <a:ext cx="12192000" cy="287337"/>
            <a:chOff x="-1800000" y="1800000"/>
            <a:chExt cx="9144000" cy="288000"/>
          </a:xfrm>
        </p:grpSpPr>
        <p:sp>
          <p:nvSpPr>
            <p:cNvPr id="22"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7" name="群組 57"/>
          <p:cNvGrpSpPr>
            <a:grpSpLocks/>
          </p:cNvGrpSpPr>
          <p:nvPr/>
        </p:nvGrpSpPr>
        <p:grpSpPr bwMode="auto">
          <a:xfrm>
            <a:off x="0" y="6048375"/>
            <a:ext cx="12192000" cy="287338"/>
            <a:chOff x="-1800000" y="1800000"/>
            <a:chExt cx="9144000" cy="288000"/>
          </a:xfrm>
        </p:grpSpPr>
        <p:sp>
          <p:nvSpPr>
            <p:cNvPr id="2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sz="quarter"/>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內容版面配置區 2"/>
          <p:cNvSpPr>
            <a:spLocks noGrp="1"/>
          </p:cNvSpPr>
          <p:nvPr>
            <p:ph sz="quarter" idx="1"/>
          </p:nvPr>
        </p:nvSpPr>
        <p:spPr>
          <a:xfrm>
            <a:off x="719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719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內容版面配置區 5"/>
          <p:cNvSpPr>
            <a:spLocks noGrp="1"/>
          </p:cNvSpPr>
          <p:nvPr>
            <p:ph sz="quarter" idx="4"/>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3"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5"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930806650"/>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2996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1"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8970985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TwoObj" preserve="1">
  <p:cSld name="標題，文字及兩項物件">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8"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9"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10"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6"/>
          <p:cNvGrpSpPr>
            <a:grpSpLocks/>
          </p:cNvGrpSpPr>
          <p:nvPr/>
        </p:nvGrpSpPr>
        <p:grpSpPr bwMode="auto">
          <a:xfrm>
            <a:off x="239187" y="360363"/>
            <a:ext cx="383116" cy="2519362"/>
            <a:chOff x="-1620688" y="288000"/>
            <a:chExt cx="287338" cy="2520000"/>
          </a:xfrm>
        </p:grpSpPr>
        <p:sp>
          <p:nvSpPr>
            <p:cNvPr id="12"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7"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8"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9"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0988" name="PhotoImpact" r:id="rId4" imgW="8482540" imgH="368254" progId="PI3.Image">
                  <p:embed/>
                </p:oleObj>
              </mc:Choice>
              <mc:Fallback>
                <p:oleObj name="PhotoImpact" r:id="rId4" imgW="8482540" imgH="368254" progId="PI3.Image">
                  <p:embed/>
                  <p:pic>
                    <p:nvPicPr>
                      <p:cNvPr id="19"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群組 7"/>
          <p:cNvGrpSpPr>
            <a:grpSpLocks/>
          </p:cNvGrpSpPr>
          <p:nvPr/>
        </p:nvGrpSpPr>
        <p:grpSpPr bwMode="auto">
          <a:xfrm>
            <a:off x="0" y="576274"/>
            <a:ext cx="12192000" cy="287337"/>
            <a:chOff x="-1800000" y="1800000"/>
            <a:chExt cx="9144000" cy="288000"/>
          </a:xfrm>
        </p:grpSpPr>
        <p:sp>
          <p:nvSpPr>
            <p:cNvPr id="2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6" name="群組 57"/>
          <p:cNvGrpSpPr>
            <a:grpSpLocks/>
          </p:cNvGrpSpPr>
          <p:nvPr/>
        </p:nvGrpSpPr>
        <p:grpSpPr bwMode="auto">
          <a:xfrm>
            <a:off x="0" y="6048375"/>
            <a:ext cx="12192000" cy="287338"/>
            <a:chOff x="-1800000" y="1800000"/>
            <a:chExt cx="9144000" cy="288000"/>
          </a:xfrm>
        </p:grpSpPr>
        <p:sp>
          <p:nvSpPr>
            <p:cNvPr id="27"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文字版面配置區 2"/>
          <p:cNvSpPr>
            <a:spLocks noGrp="1"/>
          </p:cNvSpPr>
          <p:nvPr>
            <p:ph type="body" sz="half" idx="1"/>
          </p:nvPr>
        </p:nvSpPr>
        <p:spPr>
          <a:xfrm>
            <a:off x="719668" y="1773238"/>
            <a:ext cx="5384800" cy="4525962"/>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quarter" idx="2"/>
          </p:nvPr>
        </p:nvSpPr>
        <p:spPr>
          <a:xfrm>
            <a:off x="6307668" y="1773250"/>
            <a:ext cx="5384800" cy="2185987"/>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內容版面配置區 4"/>
          <p:cNvSpPr>
            <a:spLocks noGrp="1"/>
          </p:cNvSpPr>
          <p:nvPr>
            <p:ph sz="quarter" idx="3"/>
          </p:nvPr>
        </p:nvSpPr>
        <p:spPr>
          <a:xfrm>
            <a:off x="6307668" y="4111637"/>
            <a:ext cx="5384800" cy="218757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4"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2607987554"/>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7"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7"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2012" name="PhotoImpact" r:id="rId4" imgW="8482540" imgH="368254" progId="PI3.Image">
                  <p:embed/>
                </p:oleObj>
              </mc:Choice>
              <mc:Fallback>
                <p:oleObj name="PhotoImpact" r:id="rId4" imgW="8482540" imgH="368254" progId="PI3.Image">
                  <p:embed/>
                  <p:pic>
                    <p:nvPicPr>
                      <p:cNvPr id="17"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群組 7"/>
          <p:cNvGrpSpPr>
            <a:grpSpLocks/>
          </p:cNvGrpSpPr>
          <p:nvPr/>
        </p:nvGrpSpPr>
        <p:grpSpPr bwMode="auto">
          <a:xfrm>
            <a:off x="0" y="576274"/>
            <a:ext cx="12192000" cy="287337"/>
            <a:chOff x="-1800000" y="1800000"/>
            <a:chExt cx="9144000" cy="288000"/>
          </a:xfrm>
        </p:grpSpPr>
        <p:sp>
          <p:nvSpPr>
            <p:cNvPr id="19"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4" name="群組 57"/>
          <p:cNvGrpSpPr>
            <a:grpSpLocks/>
          </p:cNvGrpSpPr>
          <p:nvPr/>
        </p:nvGrpSpPr>
        <p:grpSpPr bwMode="auto">
          <a:xfrm>
            <a:off x="0" y="6048375"/>
            <a:ext cx="12192000" cy="287338"/>
            <a:chOff x="-1800000" y="1800000"/>
            <a:chExt cx="9144000" cy="288000"/>
          </a:xfrm>
        </p:grpSpPr>
        <p:sp>
          <p:nvSpPr>
            <p:cNvPr id="25"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5" y="404813"/>
            <a:ext cx="10972800" cy="1143000"/>
          </a:xfrm>
          <a:prstGeom prst="rect">
            <a:avLst/>
          </a:prstGeom>
        </p:spPr>
        <p:txBody>
          <a:bodyPr/>
          <a:lstStyle/>
          <a:p>
            <a:r>
              <a:rPr lang="en-US" altLang="zh-TW" smtClean="0"/>
              <a:t>Click to edit Master title style</a:t>
            </a:r>
            <a:endParaRPr lang="zh-TW" altLang="en-US"/>
          </a:p>
        </p:txBody>
      </p:sp>
      <p:sp>
        <p:nvSpPr>
          <p:cNvPr id="3" name="表格版面配置區 2"/>
          <p:cNvSpPr>
            <a:spLocks noGrp="1"/>
          </p:cNvSpPr>
          <p:nvPr>
            <p:ph type="tbl" idx="1"/>
          </p:nvPr>
        </p:nvSpPr>
        <p:spPr>
          <a:xfrm>
            <a:off x="719668" y="1773238"/>
            <a:ext cx="10972800" cy="4525962"/>
          </a:xfrm>
          <a:prstGeom prst="rect">
            <a:avLst/>
          </a:prstGeom>
        </p:spPr>
        <p:txBody>
          <a:bodyPr/>
          <a:lstStyle/>
          <a:p>
            <a:pPr lvl="0"/>
            <a:r>
              <a:rPr lang="en-US" altLang="zh-TW" noProof="0" smtClean="0"/>
              <a:t>Click icon to add table</a:t>
            </a:r>
            <a:endParaRPr lang="zh-TW" altLang="en-US" noProof="0" smtClean="0"/>
          </a:p>
        </p:txBody>
      </p:sp>
      <p:sp>
        <p:nvSpPr>
          <p:cNvPr id="30"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2"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2962021311"/>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自訂版面配置">
    <p:spTree>
      <p:nvGrpSpPr>
        <p:cNvPr id="1" name=""/>
        <p:cNvGrpSpPr/>
        <p:nvPr/>
      </p:nvGrpSpPr>
      <p:grpSpPr>
        <a:xfrm>
          <a:off x="0" y="0"/>
          <a:ext cx="0" cy="0"/>
          <a:chOff x="0" y="0"/>
          <a:chExt cx="0" cy="0"/>
        </a:xfrm>
      </p:grpSpPr>
      <p:sp>
        <p:nvSpPr>
          <p:cNvPr id="3"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4"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6"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7"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6"/>
          <p:cNvGrpSpPr>
            <a:grpSpLocks/>
          </p:cNvGrpSpPr>
          <p:nvPr/>
        </p:nvGrpSpPr>
        <p:grpSpPr bwMode="auto">
          <a:xfrm>
            <a:off x="239187" y="360363"/>
            <a:ext cx="383116" cy="2519362"/>
            <a:chOff x="-1620688" y="288000"/>
            <a:chExt cx="287338" cy="2520000"/>
          </a:xfrm>
        </p:grpSpPr>
        <p:sp>
          <p:nvSpPr>
            <p:cNvPr id="9"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4"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3036"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 name="標題 1"/>
          <p:cNvSpPr>
            <a:spLocks noGrp="1"/>
          </p:cNvSpPr>
          <p:nvPr>
            <p:ph type="title"/>
          </p:nvPr>
        </p:nvSpPr>
        <p:spPr>
          <a:xfrm>
            <a:off x="1007533" y="404813"/>
            <a:ext cx="10972800" cy="1143000"/>
          </a:xfrm>
          <a:prstGeom prst="rect">
            <a:avLst/>
          </a:prstGeom>
        </p:spPr>
        <p:txBody>
          <a:bodyPr/>
          <a:lstStyle/>
          <a:p>
            <a:r>
              <a:rPr lang="en-US" altLang="zh-TW" smtClean="0"/>
              <a:t>Click to edit Master title style</a:t>
            </a:r>
            <a:endParaRPr lang="zh-TW" altLang="en-US"/>
          </a:p>
        </p:txBody>
      </p:sp>
      <p:sp>
        <p:nvSpPr>
          <p:cNvPr id="29"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0"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新細明體" charset="-120"/>
              </a:defRPr>
            </a:lvl1pPr>
          </a:lstStyle>
          <a:p>
            <a:pPr>
              <a:defRPr/>
            </a:pPr>
            <a:endParaRPr lang="en-US" altLang="zh-TW"/>
          </a:p>
        </p:txBody>
      </p:sp>
      <p:sp>
        <p:nvSpPr>
          <p:cNvPr id="31"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2075178651"/>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4500"/>
            </a:lvl1pPr>
          </a:lstStyle>
          <a:p>
            <a:r>
              <a:rPr lang="en-US" altLang="zh-TW" smtClean="0"/>
              <a:t>Click to edit Master title style</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180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ltLang="zh-TW" smtClean="0"/>
              <a:t>Click to edit Master subtitle style</a:t>
            </a:r>
            <a:endParaRPr lang="zh-TW" altLang="en-US"/>
          </a:p>
        </p:txBody>
      </p:sp>
      <p:sp>
        <p:nvSpPr>
          <p:cNvPr id="4" name="日期版面配置區 3"/>
          <p:cNvSpPr>
            <a:spLocks noGrp="1"/>
          </p:cNvSpPr>
          <p:nvPr>
            <p:ph type="dt" sz="half" idx="10"/>
          </p:nvPr>
        </p:nvSpPr>
        <p:spPr/>
        <p:txBody>
          <a:bodyPr/>
          <a:lstStyle/>
          <a:p>
            <a:pPr>
              <a:defRPr/>
            </a:pPr>
            <a:endParaRPr lang="en-US" altLang="zh-TW"/>
          </a:p>
        </p:txBody>
      </p:sp>
      <p:sp>
        <p:nvSpPr>
          <p:cNvPr id="5" name="頁尾版面配置區 4"/>
          <p:cNvSpPr>
            <a:spLocks noGrp="1"/>
          </p:cNvSpPr>
          <p:nvPr>
            <p:ph type="ftr" sz="quarter" idx="11"/>
          </p:nvPr>
        </p:nvSpPr>
        <p:spPr/>
        <p:txBody>
          <a:bodyPr/>
          <a:lstStyle/>
          <a:p>
            <a:pPr>
              <a:defRPr/>
            </a:pPr>
            <a:endParaRPr lang="en-US" altLang="zh-TW"/>
          </a:p>
        </p:txBody>
      </p:sp>
      <p:sp>
        <p:nvSpPr>
          <p:cNvPr id="6" name="投影片編號版面配置區 5"/>
          <p:cNvSpPr>
            <a:spLocks noGrp="1"/>
          </p:cNvSpPr>
          <p:nvPr>
            <p:ph type="sldNum" sz="quarter" idx="12"/>
          </p:nvPr>
        </p:nvSpPr>
        <p:spPr/>
        <p:txBody>
          <a:bodyPr/>
          <a:lstStyle/>
          <a:p>
            <a:pPr>
              <a:defRPr/>
            </a:pPr>
            <a:fld id="{7171E85B-3C57-4A36-A091-C04EC71CA0AF}" type="slidenum">
              <a:rPr lang="en-US" altLang="zh-TW" smtClean="0"/>
              <a:pPr>
                <a:defRPr/>
              </a:pPr>
              <a:t>‹#›</a:t>
            </a:fld>
            <a:endParaRPr lang="en-US" altLang="zh-TW"/>
          </a:p>
        </p:txBody>
      </p:sp>
    </p:spTree>
    <p:extLst>
      <p:ext uri="{BB962C8B-B14F-4D97-AF65-F5344CB8AC3E}">
        <p14:creationId xmlns:p14="http://schemas.microsoft.com/office/powerpoint/2010/main" val="1482012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772816"/>
            <a:ext cx="12192000" cy="4680520"/>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10" name="標題 9"/>
          <p:cNvSpPr>
            <a:spLocks noGrp="1"/>
          </p:cNvSpPr>
          <p:nvPr>
            <p:ph type="title"/>
          </p:nvPr>
        </p:nvSpPr>
        <p:spPr>
          <a:xfrm>
            <a:off x="0" y="476672"/>
            <a:ext cx="12192000" cy="1152128"/>
          </a:xfrm>
          <a:prstGeom prst="rect">
            <a:avLst/>
          </a:prstGeom>
        </p:spPr>
        <p:txBody>
          <a:bodyPr/>
          <a:lstStyle/>
          <a:p>
            <a:r>
              <a:rPr lang="en-US" altLang="zh-TW" smtClean="0"/>
              <a:t>Click to edit Master title style</a:t>
            </a:r>
            <a:endParaRPr lang="zh-TW" altLang="en-US" dirty="0"/>
          </a:p>
        </p:txBody>
      </p:sp>
    </p:spTree>
    <p:extLst>
      <p:ext uri="{BB962C8B-B14F-4D97-AF65-F5344CB8AC3E}">
        <p14:creationId xmlns:p14="http://schemas.microsoft.com/office/powerpoint/2010/main" val="305641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3" y="273059"/>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Tree>
    <p:extLst>
      <p:ext uri="{BB962C8B-B14F-4D97-AF65-F5344CB8AC3E}">
        <p14:creationId xmlns:p14="http://schemas.microsoft.com/office/powerpoint/2010/main" val="59522198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406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164514750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5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508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4066561584"/>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6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6108"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5A98D657-B675-423A-8B99-723DE094FF54}" type="slidenum">
              <a:rPr lang="en-US" altLang="zh-TW" smtClean="0"/>
              <a:pPr>
                <a:defRPr/>
              </a:pPr>
              <a:t>‹#›</a:t>
            </a:fld>
            <a:endParaRPr lang="en-US" altLang="zh-TW"/>
          </a:p>
        </p:txBody>
      </p:sp>
    </p:spTree>
    <p:extLst>
      <p:ext uri="{BB962C8B-B14F-4D97-AF65-F5344CB8AC3E}">
        <p14:creationId xmlns:p14="http://schemas.microsoft.com/office/powerpoint/2010/main" val="1173424069"/>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19667" y="299139"/>
            <a:ext cx="10972800" cy="5851525"/>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Tree>
    <p:extLst>
      <p:ext uri="{BB962C8B-B14F-4D97-AF65-F5344CB8AC3E}">
        <p14:creationId xmlns:p14="http://schemas.microsoft.com/office/powerpoint/2010/main" val="646579363"/>
      </p:ext>
    </p:extLst>
  </p:cSld>
  <p:clrMapOvr>
    <a:masterClrMapping/>
  </p:clrMapOv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8913"/>
            <a:ext cx="12192000" cy="1657350"/>
          </a:xfrm>
          <a:prstGeom prst="rect">
            <a:avLst/>
          </a:prstGeom>
          <a:gradFill rotWithShape="1">
            <a:gsLst>
              <a:gs pos="0">
                <a:srgbClr val="33CCCC"/>
              </a:gs>
              <a:gs pos="100000">
                <a:schemeClr val="bg1"/>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5" name="Rectangle 3"/>
          <p:cNvSpPr>
            <a:spLocks noChangeArrowheads="1"/>
          </p:cNvSpPr>
          <p:nvPr/>
        </p:nvSpPr>
        <p:spPr bwMode="auto">
          <a:xfrm>
            <a:off x="0" y="5373699"/>
            <a:ext cx="12192000" cy="1152525"/>
          </a:xfrm>
          <a:prstGeom prst="rect">
            <a:avLst/>
          </a:prstGeom>
          <a:gradFill rotWithShape="1">
            <a:gsLst>
              <a:gs pos="0">
                <a:schemeClr val="bg1"/>
              </a:gs>
              <a:gs pos="100000">
                <a:srgbClr val="33CCCC"/>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6" name="Rectangle 6"/>
          <p:cNvSpPr>
            <a:spLocks noChangeArrowheads="1"/>
          </p:cNvSpPr>
          <p:nvPr/>
        </p:nvSpPr>
        <p:spPr bwMode="auto">
          <a:xfrm>
            <a:off x="0" y="0"/>
            <a:ext cx="12192000" cy="260350"/>
          </a:xfrm>
          <a:prstGeom prst="rect">
            <a:avLst/>
          </a:prstGeom>
          <a:solidFill>
            <a:srgbClr val="33CCCC"/>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7" name="Text Box 8"/>
          <p:cNvSpPr txBox="1">
            <a:spLocks noChangeArrowheads="1"/>
          </p:cNvSpPr>
          <p:nvPr/>
        </p:nvSpPr>
        <p:spPr bwMode="auto">
          <a:xfrm>
            <a:off x="2159000" y="11"/>
            <a:ext cx="9408584" cy="323165"/>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500" smtClean="0">
                <a:solidFill>
                  <a:schemeClr val="bg1"/>
                </a:solidFill>
                <a:latin typeface="Arial Black" pitchFamily="34" charset="0"/>
              </a:rPr>
              <a:t>National Central University</a:t>
            </a:r>
            <a:endParaRPr lang="en-US" altLang="zh-TW" sz="1500" b="1" smtClean="0">
              <a:solidFill>
                <a:schemeClr val="bg1"/>
              </a:solidFill>
              <a:latin typeface="Arial Black" pitchFamily="34" charset="0"/>
            </a:endParaRPr>
          </a:p>
        </p:txBody>
      </p:sp>
      <p:sp>
        <p:nvSpPr>
          <p:cNvPr id="8" name="Rectangle 9"/>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9" name="Text Box 10"/>
          <p:cNvSpPr txBox="1">
            <a:spLocks noChangeArrowheads="1"/>
          </p:cNvSpPr>
          <p:nvPr/>
        </p:nvSpPr>
        <p:spPr bwMode="auto">
          <a:xfrm>
            <a:off x="6527800" y="260353"/>
            <a:ext cx="5664200" cy="300210"/>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351" b="1" i="1" smtClean="0">
                <a:solidFill>
                  <a:srgbClr val="008080"/>
                </a:solidFill>
              </a:rPr>
              <a:t>Department of Electrical Engineering</a:t>
            </a:r>
            <a:r>
              <a:rPr lang="en-US" altLang="zh-TW" sz="1351" i="1" smtClean="0">
                <a:solidFill>
                  <a:schemeClr val="bg1"/>
                </a:solidFill>
              </a:rPr>
              <a:t> </a:t>
            </a:r>
          </a:p>
        </p:txBody>
      </p:sp>
      <p:sp>
        <p:nvSpPr>
          <p:cNvPr id="10" name="Rectangle 13"/>
          <p:cNvSpPr>
            <a:spLocks noChangeArrowheads="1"/>
          </p:cNvSpPr>
          <p:nvPr/>
        </p:nvSpPr>
        <p:spPr bwMode="auto">
          <a:xfrm>
            <a:off x="0" y="6524636"/>
            <a:ext cx="12192000" cy="333375"/>
          </a:xfrm>
          <a:prstGeom prst="rect">
            <a:avLst/>
          </a:prstGeom>
          <a:solidFill>
            <a:srgbClr val="33CCCC"/>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1" name="Text Box 14"/>
          <p:cNvSpPr txBox="1">
            <a:spLocks noChangeArrowheads="1"/>
          </p:cNvSpPr>
          <p:nvPr/>
        </p:nvSpPr>
        <p:spPr bwMode="auto">
          <a:xfrm>
            <a:off x="2159000" y="6453198"/>
            <a:ext cx="7442200" cy="323165"/>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500" i="1" smtClean="0">
                <a:solidFill>
                  <a:schemeClr val="bg1"/>
                </a:solidFill>
                <a:latin typeface="MisterEarl BT" pitchFamily="66" charset="0"/>
              </a:rPr>
              <a:t>Superfast Photonic &amp; Electronic Device Group</a:t>
            </a:r>
          </a:p>
        </p:txBody>
      </p:sp>
      <p:grpSp>
        <p:nvGrpSpPr>
          <p:cNvPr id="12" name="Group 15"/>
          <p:cNvGrpSpPr>
            <a:grpSpLocks/>
          </p:cNvGrpSpPr>
          <p:nvPr/>
        </p:nvGrpSpPr>
        <p:grpSpPr bwMode="auto">
          <a:xfrm>
            <a:off x="11472336" y="5373688"/>
            <a:ext cx="383117" cy="1484312"/>
            <a:chOff x="5330" y="3385"/>
            <a:chExt cx="181" cy="935"/>
          </a:xfrm>
        </p:grpSpPr>
        <p:sp>
          <p:nvSpPr>
            <p:cNvPr id="13" name="Line 16"/>
            <p:cNvSpPr>
              <a:spLocks noChangeShapeType="1"/>
            </p:cNvSpPr>
            <p:nvPr/>
          </p:nvSpPr>
          <p:spPr bwMode="auto">
            <a:xfrm>
              <a:off x="533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17"/>
            <p:cNvSpPr>
              <a:spLocks noChangeShapeType="1"/>
            </p:cNvSpPr>
            <p:nvPr/>
          </p:nvSpPr>
          <p:spPr bwMode="auto">
            <a:xfrm>
              <a:off x="5375"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18"/>
            <p:cNvSpPr>
              <a:spLocks noChangeShapeType="1"/>
            </p:cNvSpPr>
            <p:nvPr/>
          </p:nvSpPr>
          <p:spPr bwMode="auto">
            <a:xfrm>
              <a:off x="5420"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6" name="Line 19"/>
            <p:cNvSpPr>
              <a:spLocks noChangeShapeType="1"/>
            </p:cNvSpPr>
            <p:nvPr/>
          </p:nvSpPr>
          <p:spPr bwMode="auto">
            <a:xfrm>
              <a:off x="546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7" name="Line 20"/>
            <p:cNvSpPr>
              <a:spLocks noChangeShapeType="1"/>
            </p:cNvSpPr>
            <p:nvPr/>
          </p:nvSpPr>
          <p:spPr bwMode="auto">
            <a:xfrm>
              <a:off x="551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8" name="Line 21"/>
            <p:cNvSpPr>
              <a:spLocks noChangeShapeType="1"/>
            </p:cNvSpPr>
            <p:nvPr/>
          </p:nvSpPr>
          <p:spPr bwMode="auto">
            <a:xfrm>
              <a:off x="5375"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22"/>
            <p:cNvSpPr>
              <a:spLocks noChangeShapeType="1"/>
            </p:cNvSpPr>
            <p:nvPr/>
          </p:nvSpPr>
          <p:spPr bwMode="auto">
            <a:xfrm>
              <a:off x="542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23"/>
            <p:cNvSpPr>
              <a:spLocks noChangeShapeType="1"/>
            </p:cNvSpPr>
            <p:nvPr/>
          </p:nvSpPr>
          <p:spPr bwMode="auto">
            <a:xfrm>
              <a:off x="546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24"/>
            <p:cNvSpPr>
              <a:spLocks noChangeShapeType="1"/>
            </p:cNvSpPr>
            <p:nvPr/>
          </p:nvSpPr>
          <p:spPr bwMode="auto">
            <a:xfrm>
              <a:off x="55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2" name="Group 25"/>
          <p:cNvGrpSpPr>
            <a:grpSpLocks/>
          </p:cNvGrpSpPr>
          <p:nvPr/>
        </p:nvGrpSpPr>
        <p:grpSpPr bwMode="auto">
          <a:xfrm>
            <a:off x="334436" y="333375"/>
            <a:ext cx="383117" cy="2636838"/>
            <a:chOff x="5330" y="3385"/>
            <a:chExt cx="181" cy="935"/>
          </a:xfrm>
        </p:grpSpPr>
        <p:sp>
          <p:nvSpPr>
            <p:cNvPr id="23" name="Line 26"/>
            <p:cNvSpPr>
              <a:spLocks noChangeShapeType="1"/>
            </p:cNvSpPr>
            <p:nvPr/>
          </p:nvSpPr>
          <p:spPr bwMode="auto">
            <a:xfrm>
              <a:off x="533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27"/>
            <p:cNvSpPr>
              <a:spLocks noChangeShapeType="1"/>
            </p:cNvSpPr>
            <p:nvPr/>
          </p:nvSpPr>
          <p:spPr bwMode="auto">
            <a:xfrm>
              <a:off x="5375"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28"/>
            <p:cNvSpPr>
              <a:spLocks noChangeShapeType="1"/>
            </p:cNvSpPr>
            <p:nvPr/>
          </p:nvSpPr>
          <p:spPr bwMode="auto">
            <a:xfrm>
              <a:off x="5420"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29"/>
            <p:cNvSpPr>
              <a:spLocks noChangeShapeType="1"/>
            </p:cNvSpPr>
            <p:nvPr/>
          </p:nvSpPr>
          <p:spPr bwMode="auto">
            <a:xfrm>
              <a:off x="546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30"/>
            <p:cNvSpPr>
              <a:spLocks noChangeShapeType="1"/>
            </p:cNvSpPr>
            <p:nvPr/>
          </p:nvSpPr>
          <p:spPr bwMode="auto">
            <a:xfrm>
              <a:off x="551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31"/>
            <p:cNvSpPr>
              <a:spLocks noChangeShapeType="1"/>
            </p:cNvSpPr>
            <p:nvPr/>
          </p:nvSpPr>
          <p:spPr bwMode="auto">
            <a:xfrm>
              <a:off x="5375"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32"/>
            <p:cNvSpPr>
              <a:spLocks noChangeShapeType="1"/>
            </p:cNvSpPr>
            <p:nvPr/>
          </p:nvSpPr>
          <p:spPr bwMode="auto">
            <a:xfrm>
              <a:off x="542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33"/>
            <p:cNvSpPr>
              <a:spLocks noChangeShapeType="1"/>
            </p:cNvSpPr>
            <p:nvPr/>
          </p:nvSpPr>
          <p:spPr bwMode="auto">
            <a:xfrm>
              <a:off x="546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 name="Line 34"/>
            <p:cNvSpPr>
              <a:spLocks noChangeShapeType="1"/>
            </p:cNvSpPr>
            <p:nvPr/>
          </p:nvSpPr>
          <p:spPr bwMode="auto">
            <a:xfrm>
              <a:off x="55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32" name="Group 35"/>
          <p:cNvGrpSpPr>
            <a:grpSpLocks/>
          </p:cNvGrpSpPr>
          <p:nvPr/>
        </p:nvGrpSpPr>
        <p:grpSpPr bwMode="auto">
          <a:xfrm rot="-5400000">
            <a:off x="5952331" y="-5044281"/>
            <a:ext cx="287338" cy="12192000"/>
            <a:chOff x="5330" y="3385"/>
            <a:chExt cx="181" cy="935"/>
          </a:xfrm>
        </p:grpSpPr>
        <p:sp>
          <p:nvSpPr>
            <p:cNvPr id="33" name="Line 36"/>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4" name="Line 37"/>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5" name="Line 38"/>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6" name="Line 39"/>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7" name="Line 40"/>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8" name="Line 41"/>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9" name="Line 42"/>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0" name="Line 43"/>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1" name="Line 44"/>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42" name="Group 45"/>
          <p:cNvGrpSpPr>
            <a:grpSpLocks/>
          </p:cNvGrpSpPr>
          <p:nvPr/>
        </p:nvGrpSpPr>
        <p:grpSpPr bwMode="auto">
          <a:xfrm rot="-5400000">
            <a:off x="5952338" y="69057"/>
            <a:ext cx="287337" cy="12192000"/>
            <a:chOff x="5330" y="3385"/>
            <a:chExt cx="181" cy="935"/>
          </a:xfrm>
        </p:grpSpPr>
        <p:sp>
          <p:nvSpPr>
            <p:cNvPr id="43" name="Line 46"/>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4" name="Line 47"/>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5" name="Line 48"/>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6" name="Line 49"/>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7" name="Line 50"/>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8" name="Line 51"/>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49" name="Line 52"/>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0" name="Line 53"/>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51" name="Line 54"/>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52" name="AutoShape 55"/>
          <p:cNvSpPr>
            <a:spLocks noChangeArrowheads="1"/>
          </p:cNvSpPr>
          <p:nvPr/>
        </p:nvSpPr>
        <p:spPr bwMode="auto">
          <a:xfrm rot="10800000">
            <a:off x="814919" y="836624"/>
            <a:ext cx="673100" cy="433387"/>
          </a:xfrm>
          <a:prstGeom prst="triangle">
            <a:avLst>
              <a:gd name="adj" fmla="val 50000"/>
            </a:avLst>
          </a:prstGeom>
          <a:solidFill>
            <a:schemeClr val="bg1"/>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pic>
        <p:nvPicPr>
          <p:cNvPr id="53" name="Picture 56" descr="未命名 -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7" descr="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229857">
            <a:off x="10033000" y="5373688"/>
            <a:ext cx="204893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8" descr="未命名 -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7" y="836613"/>
            <a:ext cx="12001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51" name="Rectangle 11"/>
          <p:cNvSpPr>
            <a:spLocks noGrp="1" noChangeArrowheads="1"/>
          </p:cNvSpPr>
          <p:nvPr>
            <p:ph type="ctrTitle" sz="quarter"/>
          </p:nvPr>
        </p:nvSpPr>
        <p:spPr>
          <a:xfrm>
            <a:off x="912284" y="1700224"/>
            <a:ext cx="10363200" cy="1470025"/>
          </a:xfrm>
        </p:spPr>
        <p:txBody>
          <a:bodyPr/>
          <a:lstStyle>
            <a:lvl1pPr>
              <a:defRPr>
                <a:solidFill>
                  <a:srgbClr val="990033"/>
                </a:solidFill>
              </a:defRPr>
            </a:lvl1pPr>
          </a:lstStyle>
          <a:p>
            <a:r>
              <a:rPr lang="en-US" altLang="zh-TW" smtClean="0"/>
              <a:t>Click to edit Master title style</a:t>
            </a:r>
            <a:endParaRPr lang="zh-TW" altLang="en-US"/>
          </a:p>
        </p:txBody>
      </p:sp>
      <p:sp>
        <p:nvSpPr>
          <p:cNvPr id="675852" name="Rectangle 12"/>
          <p:cNvSpPr>
            <a:spLocks noGrp="1" noChangeArrowheads="1"/>
          </p:cNvSpPr>
          <p:nvPr>
            <p:ph type="subTitle" sz="quarter" idx="1"/>
          </p:nvPr>
        </p:nvSpPr>
        <p:spPr>
          <a:xfrm>
            <a:off x="1775884" y="3357563"/>
            <a:ext cx="8534400" cy="1752600"/>
          </a:xfrm>
        </p:spPr>
        <p:txBody>
          <a:bodyPr/>
          <a:lstStyle>
            <a:lvl1pPr marL="0" indent="0" algn="ctr">
              <a:buFontTx/>
              <a:buNone/>
              <a:defRPr b="0">
                <a:solidFill>
                  <a:srgbClr val="006699"/>
                </a:solidFill>
              </a:defRPr>
            </a:lvl1pPr>
          </a:lstStyle>
          <a:p>
            <a:r>
              <a:rPr lang="en-US" altLang="zh-TW" smtClean="0"/>
              <a:t>Click to edit Master subtitle style</a:t>
            </a:r>
            <a:endParaRPr lang="zh-TW" altLang="en-US"/>
          </a:p>
        </p:txBody>
      </p:sp>
      <p:sp>
        <p:nvSpPr>
          <p:cNvPr id="56" name="Rectangle 4"/>
          <p:cNvSpPr>
            <a:spLocks noGrp="1" noChangeArrowheads="1"/>
          </p:cNvSpPr>
          <p:nvPr>
            <p:ph type="dt" sz="half" idx="10"/>
          </p:nvPr>
        </p:nvSpPr>
        <p:spPr/>
        <p:txBody>
          <a:bodyPr/>
          <a:lstStyle>
            <a:lvl1pPr>
              <a:defRPr/>
            </a:lvl1pPr>
          </a:lstStyle>
          <a:p>
            <a:fld id="{44769742-714D-4663-B08E-2517DDE44FAD}" type="datetime1">
              <a:rPr lang="zh-TW" altLang="en-US" smtClean="0"/>
              <a:t>2025/3/26</a:t>
            </a:fld>
            <a:endParaRPr lang="zh-TW" altLang="en-US"/>
          </a:p>
        </p:txBody>
      </p:sp>
      <p:sp>
        <p:nvSpPr>
          <p:cNvPr id="57" name="Rectangle 5"/>
          <p:cNvSpPr>
            <a:spLocks noGrp="1" noChangeArrowheads="1"/>
          </p:cNvSpPr>
          <p:nvPr>
            <p:ph type="ftr" sz="quarter" idx="11"/>
          </p:nvPr>
        </p:nvSpPr>
        <p:spPr>
          <a:xfrm>
            <a:off x="4358217" y="6245225"/>
            <a:ext cx="3860800" cy="476250"/>
          </a:xfrm>
        </p:spPr>
        <p:txBody>
          <a:bodyPr/>
          <a:lstStyle>
            <a:lvl1pPr>
              <a:defRPr/>
            </a:lvl1pPr>
          </a:lstStyle>
          <a:p>
            <a:endParaRPr lang="zh-TW" altLang="en-US"/>
          </a:p>
        </p:txBody>
      </p:sp>
      <p:sp>
        <p:nvSpPr>
          <p:cNvPr id="58" name="Rectangle 7"/>
          <p:cNvSpPr>
            <a:spLocks noGrp="1" noChangeArrowheads="1"/>
          </p:cNvSpPr>
          <p:nvPr>
            <p:ph type="sldNum" sz="quarter" idx="12"/>
          </p:nvPr>
        </p:nvSpPr>
        <p:spPr>
          <a:xfrm>
            <a:off x="8930217" y="6245225"/>
            <a:ext cx="2844800" cy="476250"/>
          </a:xfrm>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172445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3"/>
          <p:cNvSpPr>
            <a:spLocks noGrp="1" noChangeArrowheads="1"/>
          </p:cNvSpPr>
          <p:nvPr>
            <p:ph type="dt" sz="half" idx="10"/>
          </p:nvPr>
        </p:nvSpPr>
        <p:spPr>
          <a:ln/>
        </p:spPr>
        <p:txBody>
          <a:bodyPr/>
          <a:lstStyle>
            <a:lvl1pPr>
              <a:defRPr/>
            </a:lvl1pPr>
          </a:lstStyle>
          <a:p>
            <a:fld id="{A73A45AC-6EB9-4C81-89E2-7A568BC21EC7}"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968508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11"/>
            <a:ext cx="10363200" cy="1362075"/>
          </a:xfrm>
        </p:spPr>
        <p:txBody>
          <a:bodyPr anchor="t"/>
          <a:lstStyle>
            <a:lvl1pPr algn="l">
              <a:defRPr sz="3000" b="1" cap="all"/>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en-US" altLang="zh-TW" smtClean="0"/>
              <a:t>Edit Master text styles</a:t>
            </a:r>
          </a:p>
        </p:txBody>
      </p:sp>
      <p:sp>
        <p:nvSpPr>
          <p:cNvPr id="4" name="Rectangle 3"/>
          <p:cNvSpPr>
            <a:spLocks noGrp="1" noChangeArrowheads="1"/>
          </p:cNvSpPr>
          <p:nvPr>
            <p:ph type="dt" sz="half" idx="10"/>
          </p:nvPr>
        </p:nvSpPr>
        <p:spPr>
          <a:ln/>
        </p:spPr>
        <p:txBody>
          <a:bodyPr/>
          <a:lstStyle>
            <a:lvl1pPr>
              <a:defRPr/>
            </a:lvl1pPr>
          </a:lstStyle>
          <a:p>
            <a:fld id="{9ABC1823-43D2-4A8A-90F8-F6D61313A812}"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352044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內容版面配置區 2"/>
          <p:cNvSpPr>
            <a:spLocks noGrp="1"/>
          </p:cNvSpPr>
          <p:nvPr>
            <p:ph sz="half" idx="1"/>
          </p:nvPr>
        </p:nvSpPr>
        <p:spPr>
          <a:xfrm>
            <a:off x="719667" y="1773238"/>
            <a:ext cx="5384800" cy="452596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內容版面配置區 3"/>
          <p:cNvSpPr>
            <a:spLocks noGrp="1"/>
          </p:cNvSpPr>
          <p:nvPr>
            <p:ph sz="half" idx="2"/>
          </p:nvPr>
        </p:nvSpPr>
        <p:spPr>
          <a:xfrm>
            <a:off x="6307667" y="1773238"/>
            <a:ext cx="5384800" cy="452596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Rectangle 3"/>
          <p:cNvSpPr>
            <a:spLocks noGrp="1" noChangeArrowheads="1"/>
          </p:cNvSpPr>
          <p:nvPr>
            <p:ph type="dt" sz="half" idx="10"/>
          </p:nvPr>
        </p:nvSpPr>
        <p:spPr>
          <a:ln/>
        </p:spPr>
        <p:txBody>
          <a:bodyPr/>
          <a:lstStyle>
            <a:lvl1pPr>
              <a:defRPr/>
            </a:lvl1pPr>
          </a:lstStyle>
          <a:p>
            <a:fld id="{E242F154-67FE-4E13-8FD2-EBCBF3FCD893}" type="datetime1">
              <a:rPr lang="zh-TW" altLang="en-US" smtClean="0"/>
              <a:t>2025/3/26</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61175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en-US" altLang="zh-TW" smtClean="0"/>
              <a:t>Click to edit Master title style</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4" name="內容版面配置區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文字版面配置區 4"/>
          <p:cNvSpPr>
            <a:spLocks noGrp="1"/>
          </p:cNvSpPr>
          <p:nvPr>
            <p:ph type="body" sz="quarter" idx="3"/>
          </p:nvPr>
        </p:nvSpPr>
        <p:spPr>
          <a:xfrm>
            <a:off x="6193374" y="1535113"/>
            <a:ext cx="5389033"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ltLang="zh-TW" smtClean="0"/>
              <a:t>Edit Master text styles</a:t>
            </a:r>
          </a:p>
        </p:txBody>
      </p:sp>
      <p:sp>
        <p:nvSpPr>
          <p:cNvPr id="6" name="內容版面配置區 5"/>
          <p:cNvSpPr>
            <a:spLocks noGrp="1"/>
          </p:cNvSpPr>
          <p:nvPr>
            <p:ph sz="quarter" idx="4"/>
          </p:nvPr>
        </p:nvSpPr>
        <p:spPr>
          <a:xfrm>
            <a:off x="6193374"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Rectangle 3"/>
          <p:cNvSpPr>
            <a:spLocks noGrp="1" noChangeArrowheads="1"/>
          </p:cNvSpPr>
          <p:nvPr>
            <p:ph type="dt" sz="half" idx="10"/>
          </p:nvPr>
        </p:nvSpPr>
        <p:spPr>
          <a:ln/>
        </p:spPr>
        <p:txBody>
          <a:bodyPr/>
          <a:lstStyle>
            <a:lvl1pPr>
              <a:defRPr/>
            </a:lvl1pPr>
          </a:lstStyle>
          <a:p>
            <a:fld id="{A86B0F72-116A-4727-8E82-8C259F94B2E8}" type="datetime1">
              <a:rPr lang="zh-TW" altLang="en-US" smtClean="0"/>
              <a:t>2025/3/26</a:t>
            </a:fld>
            <a:endParaRPr lang="zh-TW" altLang="en-US"/>
          </a:p>
        </p:txBody>
      </p:sp>
      <p:sp>
        <p:nvSpPr>
          <p:cNvPr id="8" name="Rectangle 4"/>
          <p:cNvSpPr>
            <a:spLocks noGrp="1" noChangeArrowheads="1"/>
          </p:cNvSpPr>
          <p:nvPr>
            <p:ph type="ftr" sz="quarter" idx="11"/>
          </p:nvPr>
        </p:nvSpPr>
        <p:spPr>
          <a:ln/>
        </p:spPr>
        <p:txBody>
          <a:bodyPr/>
          <a:lstStyle>
            <a:lvl1pPr>
              <a:defRPr/>
            </a:lvl1pPr>
          </a:lstStyle>
          <a:p>
            <a:endParaRPr lang="zh-TW" altLang="en-US"/>
          </a:p>
        </p:txBody>
      </p:sp>
      <p:sp>
        <p:nvSpPr>
          <p:cNvPr id="9"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5680675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Rectangle 3"/>
          <p:cNvSpPr>
            <a:spLocks noGrp="1" noChangeArrowheads="1"/>
          </p:cNvSpPr>
          <p:nvPr>
            <p:ph type="dt" sz="half" idx="10"/>
          </p:nvPr>
        </p:nvSpPr>
        <p:spPr>
          <a:ln/>
        </p:spPr>
        <p:txBody>
          <a:bodyPr/>
          <a:lstStyle>
            <a:lvl1pPr>
              <a:defRPr/>
            </a:lvl1pPr>
          </a:lstStyle>
          <a:p>
            <a:fld id="{41D950D9-C9C9-4D57-8508-033F620DD18B}" type="datetime1">
              <a:rPr lang="zh-TW" altLang="en-US" smtClean="0"/>
              <a:t>2025/3/26</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45187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ltLang="zh-TW" smtClean="0"/>
              <a:t>Edit Master text styles</a:t>
            </a:r>
          </a:p>
        </p:txBody>
      </p:sp>
    </p:spTree>
    <p:extLst>
      <p:ext uri="{BB962C8B-B14F-4D97-AF65-F5344CB8AC3E}">
        <p14:creationId xmlns:p14="http://schemas.microsoft.com/office/powerpoint/2010/main" val="173999374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4ECC4449-FC33-49D7-BEBA-F7D4B9620B6D}" type="datetime1">
              <a:rPr lang="zh-TW" altLang="en-US" smtClean="0"/>
              <a:t>2025/3/26</a:t>
            </a:fld>
            <a:endParaRPr lang="zh-TW" altLang="en-US"/>
          </a:p>
        </p:txBody>
      </p:sp>
      <p:sp>
        <p:nvSpPr>
          <p:cNvPr id="3" name="Rectangle 4"/>
          <p:cNvSpPr>
            <a:spLocks noGrp="1" noChangeArrowheads="1"/>
          </p:cNvSpPr>
          <p:nvPr>
            <p:ph type="ftr" sz="quarter" idx="11"/>
          </p:nvPr>
        </p:nvSpPr>
        <p:spPr>
          <a:ln/>
        </p:spPr>
        <p:txBody>
          <a:bodyPr/>
          <a:lstStyle>
            <a:lvl1pPr>
              <a:defRPr/>
            </a:lvl1pPr>
          </a:lstStyle>
          <a:p>
            <a:endParaRPr lang="zh-TW" altLang="en-US"/>
          </a:p>
        </p:txBody>
      </p:sp>
      <p:sp>
        <p:nvSpPr>
          <p:cNvPr id="4"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6948198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1500" b="1"/>
            </a:lvl1pPr>
          </a:lstStyle>
          <a:p>
            <a:r>
              <a:rPr lang="en-US" altLang="zh-TW" smtClean="0"/>
              <a:t>Click to edit Master title style</a:t>
            </a:r>
            <a:endParaRPr lang="zh-TW" altLang="en-US"/>
          </a:p>
        </p:txBody>
      </p:sp>
      <p:sp>
        <p:nvSpPr>
          <p:cNvPr id="3" name="內容版面配置區 2"/>
          <p:cNvSpPr>
            <a:spLocks noGrp="1"/>
          </p:cNvSpPr>
          <p:nvPr>
            <p:ph idx="1"/>
          </p:nvPr>
        </p:nvSpPr>
        <p:spPr>
          <a:xfrm>
            <a:off x="4766733" y="27306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5" name="Rectangle 3"/>
          <p:cNvSpPr>
            <a:spLocks noGrp="1" noChangeArrowheads="1"/>
          </p:cNvSpPr>
          <p:nvPr>
            <p:ph type="dt" sz="half" idx="10"/>
          </p:nvPr>
        </p:nvSpPr>
        <p:spPr>
          <a:ln/>
        </p:spPr>
        <p:txBody>
          <a:bodyPr/>
          <a:lstStyle>
            <a:lvl1pPr>
              <a:defRPr/>
            </a:lvl1pPr>
          </a:lstStyle>
          <a:p>
            <a:fld id="{A2CE7708-E18A-4F26-8455-242B9DD7B8FD}" type="datetime1">
              <a:rPr lang="zh-TW" altLang="en-US" smtClean="0"/>
              <a:t>2025/3/26</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383599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1500" b="1"/>
            </a:lvl1pPr>
          </a:lstStyle>
          <a:p>
            <a:r>
              <a:rPr lang="en-US" altLang="zh-TW" smtClean="0"/>
              <a:t>Click to edit Master title style</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r>
              <a:rPr lang="en-US" altLang="zh-TW" noProof="0" smtClean="0"/>
              <a:t>Click icon to add picture</a:t>
            </a:r>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ltLang="zh-TW" smtClean="0"/>
              <a:t>Edit Master text styles</a:t>
            </a:r>
          </a:p>
        </p:txBody>
      </p:sp>
      <p:sp>
        <p:nvSpPr>
          <p:cNvPr id="5" name="Rectangle 3"/>
          <p:cNvSpPr>
            <a:spLocks noGrp="1" noChangeArrowheads="1"/>
          </p:cNvSpPr>
          <p:nvPr>
            <p:ph type="dt" sz="half" idx="10"/>
          </p:nvPr>
        </p:nvSpPr>
        <p:spPr>
          <a:ln/>
        </p:spPr>
        <p:txBody>
          <a:bodyPr/>
          <a:lstStyle>
            <a:lvl1pPr>
              <a:defRPr/>
            </a:lvl1pPr>
          </a:lstStyle>
          <a:p>
            <a:fld id="{0AB9CC76-D39D-441F-8084-C12F54B4DCE2}" type="datetime1">
              <a:rPr lang="zh-TW" altLang="en-US" smtClean="0"/>
              <a:t>2025/3/26</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4200139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3"/>
          <p:cNvSpPr>
            <a:spLocks noGrp="1" noChangeArrowheads="1"/>
          </p:cNvSpPr>
          <p:nvPr>
            <p:ph type="dt" sz="half" idx="10"/>
          </p:nvPr>
        </p:nvSpPr>
        <p:spPr>
          <a:ln/>
        </p:spPr>
        <p:txBody>
          <a:bodyPr/>
          <a:lstStyle>
            <a:lvl1pPr>
              <a:defRPr/>
            </a:lvl1pPr>
          </a:lstStyle>
          <a:p>
            <a:fld id="{CF38F716-F804-4CAC-9A3A-6AEE25129501}"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567560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165174" y="404824"/>
            <a:ext cx="2815167" cy="5894387"/>
          </a:xfrm>
        </p:spPr>
        <p:txBody>
          <a:bodyPr vert="eaVert"/>
          <a:lstStyle/>
          <a:p>
            <a:r>
              <a:rPr lang="en-US" altLang="zh-TW" smtClean="0"/>
              <a:t>Click to edit Master title style</a:t>
            </a:r>
            <a:endParaRPr lang="zh-TW" altLang="en-US"/>
          </a:p>
        </p:txBody>
      </p:sp>
      <p:sp>
        <p:nvSpPr>
          <p:cNvPr id="3" name="直排文字版面配置區 2"/>
          <p:cNvSpPr>
            <a:spLocks noGrp="1"/>
          </p:cNvSpPr>
          <p:nvPr>
            <p:ph type="body" orient="vert" idx="1"/>
          </p:nvPr>
        </p:nvSpPr>
        <p:spPr>
          <a:xfrm>
            <a:off x="719667" y="404824"/>
            <a:ext cx="8242300" cy="5894387"/>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Rectangle 3"/>
          <p:cNvSpPr>
            <a:spLocks noGrp="1" noChangeArrowheads="1"/>
          </p:cNvSpPr>
          <p:nvPr>
            <p:ph type="dt" sz="half" idx="10"/>
          </p:nvPr>
        </p:nvSpPr>
        <p:spPr>
          <a:ln/>
        </p:spPr>
        <p:txBody>
          <a:bodyPr/>
          <a:lstStyle>
            <a:lvl1pPr>
              <a:defRPr/>
            </a:lvl1pPr>
          </a:lstStyle>
          <a:p>
            <a:fld id="{0425E077-BE08-4AAF-842C-26276CDD69FB}" type="datetime1">
              <a:rPr lang="zh-TW" altLang="en-US" smtClean="0"/>
              <a:t>2025/3/26</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1268637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19669" y="404824"/>
            <a:ext cx="11260667" cy="5894387"/>
          </a:xfr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3" name="Rectangle 3"/>
          <p:cNvSpPr>
            <a:spLocks noGrp="1" noChangeArrowheads="1"/>
          </p:cNvSpPr>
          <p:nvPr>
            <p:ph type="dt" sz="half" idx="10"/>
          </p:nvPr>
        </p:nvSpPr>
        <p:spPr>
          <a:ln/>
        </p:spPr>
        <p:txBody>
          <a:bodyPr/>
          <a:lstStyle>
            <a:lvl1pPr>
              <a:defRPr/>
            </a:lvl1pPr>
          </a:lstStyle>
          <a:p>
            <a:fld id="{739CF76A-E473-480F-A90B-63986D16DB26}" type="datetime1">
              <a:rPr lang="zh-TW" altLang="en-US" smtClean="0"/>
              <a:t>2025/3/26</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4465778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4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8156"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C3BA324C-42E2-4778-9B1F-4DB9B1D385DC}" type="slidenum">
              <a:rPr lang="en-US" altLang="zh-TW"/>
              <a:pPr>
                <a:defRPr/>
              </a:pPr>
              <a:t>‹#›</a:t>
            </a:fld>
            <a:endParaRPr lang="en-US" altLang="zh-TW"/>
          </a:p>
        </p:txBody>
      </p:sp>
    </p:spTree>
    <p:extLst>
      <p:ext uri="{BB962C8B-B14F-4D97-AF65-F5344CB8AC3E}">
        <p14:creationId xmlns:p14="http://schemas.microsoft.com/office/powerpoint/2010/main" val="3045282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5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39180"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spTree>
    <p:extLst>
      <p:ext uri="{BB962C8B-B14F-4D97-AF65-F5344CB8AC3E}">
        <p14:creationId xmlns:p14="http://schemas.microsoft.com/office/powerpoint/2010/main" val="25280835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6_自訂版面配置">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5"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zh-TW" sz="1351" b="0" smtClean="0"/>
          </a:p>
        </p:txBody>
      </p:sp>
      <p:sp>
        <p:nvSpPr>
          <p:cNvPr id="8"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9"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群組 6"/>
          <p:cNvGrpSpPr>
            <a:grpSpLocks/>
          </p:cNvGrpSpPr>
          <p:nvPr/>
        </p:nvGrpSpPr>
        <p:grpSpPr bwMode="auto">
          <a:xfrm>
            <a:off x="239187" y="360363"/>
            <a:ext cx="383116" cy="2519362"/>
            <a:chOff x="-1620688" y="288000"/>
            <a:chExt cx="287338" cy="2520000"/>
          </a:xfrm>
        </p:grpSpPr>
        <p:sp>
          <p:nvSpPr>
            <p:cNvPr id="1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6"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sp>
        <p:nvSpPr>
          <p:cNvPr id="17"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ctr" eaLnBrk="1" hangingPunct="1">
              <a:defRPr/>
            </a:pPr>
            <a:endParaRPr lang="zh-TW" altLang="en-US" sz="2100" smtClean="0"/>
          </a:p>
        </p:txBody>
      </p:sp>
      <p:graphicFrame>
        <p:nvGraphicFramePr>
          <p:cNvPr id="1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0204" name="PhotoImpact" r:id="rId4" imgW="8482540" imgH="368254" progId="PI3.Image">
                  <p:embed/>
                </p:oleObj>
              </mc:Choice>
              <mc:Fallback>
                <p:oleObj name="PhotoImpact" r:id="rId4" imgW="8482540" imgH="368254" progId="PI3.Image">
                  <p:embed/>
                  <p:pic>
                    <p:nvPicPr>
                      <p:cNvPr id="18"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群組 7"/>
          <p:cNvGrpSpPr>
            <a:grpSpLocks/>
          </p:cNvGrpSpPr>
          <p:nvPr/>
        </p:nvGrpSpPr>
        <p:grpSpPr bwMode="auto">
          <a:xfrm>
            <a:off x="0" y="576274"/>
            <a:ext cx="12192000" cy="287337"/>
            <a:chOff x="-1800000" y="1800000"/>
            <a:chExt cx="9144000" cy="288000"/>
          </a:xfrm>
        </p:grpSpPr>
        <p:sp>
          <p:nvSpPr>
            <p:cNvPr id="20"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3"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4"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5" name="群組 57"/>
          <p:cNvGrpSpPr>
            <a:grpSpLocks/>
          </p:cNvGrpSpPr>
          <p:nvPr/>
        </p:nvGrpSpPr>
        <p:grpSpPr bwMode="auto">
          <a:xfrm>
            <a:off x="0" y="6048375"/>
            <a:ext cx="12192000" cy="287338"/>
            <a:chOff x="-1800000" y="1800000"/>
            <a:chExt cx="9144000" cy="288000"/>
          </a:xfrm>
        </p:grpSpPr>
        <p:sp>
          <p:nvSpPr>
            <p:cNvPr id="2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3" name="內容版面配置區 2"/>
          <p:cNvSpPr>
            <a:spLocks noGrp="1"/>
          </p:cNvSpPr>
          <p:nvPr>
            <p:ph idx="1"/>
          </p:nvPr>
        </p:nvSpPr>
        <p:spPr>
          <a:xfrm>
            <a:off x="0" y="1188000"/>
            <a:ext cx="12192000" cy="5292000"/>
          </a:xfrm>
          <a:prstGeom prst="rect">
            <a:avLst/>
          </a:prstGeom>
        </p:spPr>
        <p:txBody>
          <a:bodyPr/>
          <a:lstStyle>
            <a:lvl1pPr>
              <a:defRPr sz="2100"/>
            </a:lvl1pPr>
            <a:lvl3pPr>
              <a:defRPr sz="1500"/>
            </a:lvl3pPr>
            <a:lvl5pPr>
              <a:defRPr sz="1351"/>
            </a:lvl5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700"/>
            </a:lvl1pPr>
          </a:lstStyle>
          <a:p>
            <a:r>
              <a:rPr lang="en-US" altLang="zh-TW" smtClean="0"/>
              <a:t>Click to edit Master title style</a:t>
            </a:r>
            <a:endParaRPr lang="zh-TW" altLang="en-US" dirty="0"/>
          </a:p>
        </p:txBody>
      </p:sp>
      <p:sp>
        <p:nvSpPr>
          <p:cNvPr id="31"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800">
                <a:solidFill>
                  <a:schemeClr val="bg1"/>
                </a:solidFill>
              </a:defRPr>
            </a:lvl1pPr>
          </a:lstStyle>
          <a:p>
            <a:pPr>
              <a:defRPr/>
            </a:pPr>
            <a:fld id="{8E3043D8-DB2D-4597-8F2B-96E4CC624359}" type="slidenum">
              <a:rPr lang="en-US" altLang="zh-TW"/>
              <a:pPr>
                <a:defRPr/>
              </a:pPr>
              <a:t>‹#›</a:t>
            </a:fld>
            <a:endParaRPr lang="en-US" altLang="zh-TW"/>
          </a:p>
        </p:txBody>
      </p:sp>
    </p:spTree>
    <p:extLst>
      <p:ext uri="{BB962C8B-B14F-4D97-AF65-F5344CB8AC3E}">
        <p14:creationId xmlns:p14="http://schemas.microsoft.com/office/powerpoint/2010/main" val="636994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測試1">
    <p:spTree>
      <p:nvGrpSpPr>
        <p:cNvPr id="1" name=""/>
        <p:cNvGrpSpPr/>
        <p:nvPr/>
      </p:nvGrpSpPr>
      <p:grpSpPr>
        <a:xfrm>
          <a:off x="0" y="0"/>
          <a:ext cx="0" cy="0"/>
          <a:chOff x="0" y="0"/>
          <a:chExt cx="0" cy="0"/>
        </a:xfrm>
      </p:grpSpPr>
      <p:sp>
        <p:nvSpPr>
          <p:cNvPr id="4"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5"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8" name="Picture 40" descr="SP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6"/>
          <p:cNvGrpSpPr>
            <a:grpSpLocks/>
          </p:cNvGrpSpPr>
          <p:nvPr/>
        </p:nvGrpSpPr>
        <p:grpSpPr bwMode="auto">
          <a:xfrm>
            <a:off x="239187" y="360363"/>
            <a:ext cx="383116" cy="2519362"/>
            <a:chOff x="-1620688" y="288000"/>
            <a:chExt cx="287338" cy="2520000"/>
          </a:xfrm>
        </p:grpSpPr>
        <p:sp>
          <p:nvSpPr>
            <p:cNvPr id="10"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1"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2"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3"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4"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5"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16"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2252" name="PhotoImpact" r:id="rId4" imgW="8482540" imgH="368254" progId="PI3.Image">
                  <p:embed/>
                </p:oleObj>
              </mc:Choice>
              <mc:Fallback>
                <p:oleObj name="PhotoImpact" r:id="rId4" imgW="8482540" imgH="368254" progId="PI3.Image">
                  <p:embed/>
                  <p:pic>
                    <p:nvPicPr>
                      <p:cNvPr id="16" name="Object 126"/>
                      <p:cNvPicPr>
                        <a:picLocks noChangeAspect="1" noChangeArrowheads="1"/>
                      </p:cNvPicPr>
                      <p:nvPr/>
                    </p:nvPicPr>
                    <p:blipFill>
                      <a:blip r:embed="rId5">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群組 7"/>
          <p:cNvGrpSpPr>
            <a:grpSpLocks/>
          </p:cNvGrpSpPr>
          <p:nvPr/>
        </p:nvGrpSpPr>
        <p:grpSpPr bwMode="auto">
          <a:xfrm>
            <a:off x="0" y="576274"/>
            <a:ext cx="12192000" cy="287337"/>
            <a:chOff x="-1800000" y="1800000"/>
            <a:chExt cx="9144000" cy="288000"/>
          </a:xfrm>
        </p:grpSpPr>
        <p:sp>
          <p:nvSpPr>
            <p:cNvPr id="18"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9"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1"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2"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3" name="群組 57"/>
          <p:cNvGrpSpPr>
            <a:grpSpLocks/>
          </p:cNvGrpSpPr>
          <p:nvPr/>
        </p:nvGrpSpPr>
        <p:grpSpPr bwMode="auto">
          <a:xfrm>
            <a:off x="0" y="6048375"/>
            <a:ext cx="12192000" cy="287338"/>
            <a:chOff x="-1800000" y="1800000"/>
            <a:chExt cx="9144000" cy="288000"/>
          </a:xfrm>
        </p:grpSpPr>
        <p:sp>
          <p:nvSpPr>
            <p:cNvPr id="24"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5"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6"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7"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8"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9"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30" name="Picture 28" descr="未命名 -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7" descr="未命名 -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33"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34"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
        <p:nvSpPr>
          <p:cNvPr id="3" name="內容版面配置區 2"/>
          <p:cNvSpPr>
            <a:spLocks noGrp="1"/>
          </p:cNvSpPr>
          <p:nvPr>
            <p:ph idx="1"/>
          </p:nvPr>
        </p:nvSpPr>
        <p:spPr>
          <a:xfrm>
            <a:off x="0" y="1188000"/>
            <a:ext cx="12192000" cy="5292000"/>
          </a:xfrm>
          <a:prstGeom prst="rect">
            <a:avLst/>
          </a:prstGeo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dirty="0"/>
          </a:p>
        </p:txBody>
      </p:sp>
      <p:sp>
        <p:nvSpPr>
          <p:cNvPr id="7" name="標題 1"/>
          <p:cNvSpPr>
            <a:spLocks noGrp="1"/>
          </p:cNvSpPr>
          <p:nvPr>
            <p:ph type="title"/>
          </p:nvPr>
        </p:nvSpPr>
        <p:spPr>
          <a:xfrm>
            <a:off x="0" y="432000"/>
            <a:ext cx="12192000" cy="612000"/>
          </a:xfrm>
          <a:prstGeom prst="rect">
            <a:avLst/>
          </a:prstGeom>
        </p:spPr>
        <p:txBody>
          <a:bodyPr/>
          <a:lstStyle>
            <a:lvl1pPr algn="ctr">
              <a:defRPr sz="2400"/>
            </a:lvl1pPr>
          </a:lstStyle>
          <a:p>
            <a:r>
              <a:rPr lang="en-US" altLang="zh-TW" smtClean="0"/>
              <a:t>Click to edit Master title style</a:t>
            </a:r>
            <a:endParaRPr lang="zh-TW" altLang="en-US" dirty="0"/>
          </a:p>
        </p:txBody>
      </p:sp>
      <p:sp>
        <p:nvSpPr>
          <p:cNvPr id="35" name="Rectangle 6"/>
          <p:cNvSpPr>
            <a:spLocks noGrp="1" noChangeArrowheads="1"/>
          </p:cNvSpPr>
          <p:nvPr>
            <p:ph type="sldNum" sz="quarter" idx="10"/>
          </p:nvPr>
        </p:nvSpPr>
        <p:spPr>
          <a:xfrm>
            <a:off x="11374967" y="6443663"/>
            <a:ext cx="912284" cy="476250"/>
          </a:xfrm>
          <a:prstGeom prst="rect">
            <a:avLst/>
          </a:prstGeom>
        </p:spPr>
        <p:txBody>
          <a:bodyPr vert="horz" wrap="square" lIns="91440" tIns="45720" rIns="91440" bIns="45720" numCol="1" anchor="t" anchorCtr="0" compatLnSpc="1">
            <a:prstTxWarp prst="textNoShape">
              <a:avLst/>
            </a:prstTxWarp>
          </a:bodyPr>
          <a:lstStyle>
            <a:lvl1pPr>
              <a:defRPr sz="1800">
                <a:solidFill>
                  <a:schemeClr val="bg1"/>
                </a:solidFill>
              </a:defRPr>
            </a:lvl1pPr>
          </a:lstStyle>
          <a:p>
            <a:fld id="{71595C01-E43F-4FE7-9054-C9F0A0A01B70}" type="slidenum">
              <a:rPr lang="zh-TW" altLang="en-US" smtClean="0"/>
              <a:t>‹#›</a:t>
            </a:fld>
            <a:endParaRPr lang="zh-TW" altLang="en-US"/>
          </a:p>
        </p:txBody>
      </p:sp>
    </p:spTree>
    <p:extLst>
      <p:ext uri="{BB962C8B-B14F-4D97-AF65-F5344CB8AC3E}">
        <p14:creationId xmlns:p14="http://schemas.microsoft.com/office/powerpoint/2010/main" val="321760370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image" Target="../media/image9.gif"/><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vmlDrawing" Target="../drawings/vmlDrawing82.v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theme" Target="../theme/theme10.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image" Target="../media/image6.png"/><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oleObject" Target="../embeddings/oleObject86.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image" Target="../media/image9.gif"/><Relationship Id="rId26" Type="http://schemas.openxmlformats.org/officeDocument/2006/relationships/image" Target="../media/image6.png"/><Relationship Id="rId3" Type="http://schemas.openxmlformats.org/officeDocument/2006/relationships/slideLayout" Target="../slideLayouts/slideLayout167.xml"/><Relationship Id="rId21" Type="http://schemas.openxmlformats.org/officeDocument/2006/relationships/image" Target="../media/image11.png"/><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vmlDrawing" Target="../drawings/vmlDrawing103.vml"/><Relationship Id="rId25" Type="http://schemas.openxmlformats.org/officeDocument/2006/relationships/oleObject" Target="../embeddings/oleObject114.bin"/><Relationship Id="rId2" Type="http://schemas.openxmlformats.org/officeDocument/2006/relationships/slideLayout" Target="../slideLayouts/slideLayout166.xml"/><Relationship Id="rId16" Type="http://schemas.openxmlformats.org/officeDocument/2006/relationships/theme" Target="../theme/theme11.xml"/><Relationship Id="rId20" Type="http://schemas.openxmlformats.org/officeDocument/2006/relationships/oleObject" Target="../embeddings/oleObject110.bin"/><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oleObject" Target="../embeddings/oleObject113.bin"/><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oleObject" Target="../embeddings/oleObject112.bin"/><Relationship Id="rId28" Type="http://schemas.openxmlformats.org/officeDocument/2006/relationships/image" Target="../media/image10.png"/><Relationship Id="rId10" Type="http://schemas.openxmlformats.org/officeDocument/2006/relationships/slideLayout" Target="../slideLayouts/slideLayout174.xml"/><Relationship Id="rId19" Type="http://schemas.openxmlformats.org/officeDocument/2006/relationships/image" Target="../media/image3.png"/><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oleObject" Target="../embeddings/oleObject111.bin"/><Relationship Id="rId27"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vmlDrawing" Target="../drawings/vmlDrawing107.v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theme" Target="../theme/theme12.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image" Target="../media/image6.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image" Target="../media/image10.png"/><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oleObject" Target="../embeddings/oleObject118.bin"/><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image" Target="../media/image4.jpeg"/><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image" Target="../media/image9.gif"/><Relationship Id="rId30"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3" Type="http://schemas.openxmlformats.org/officeDocument/2006/relationships/slideLayout" Target="../slideLayouts/slideLayout206.xml"/><Relationship Id="rId21" Type="http://schemas.openxmlformats.org/officeDocument/2006/relationships/image" Target="../media/image9.gif"/><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image" Target="../media/image10.png"/><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vmlDrawing" Target="../drawings/vmlDrawing130.v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image" Target="../media/image13.emf"/><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image" Target="../media/image6.png"/><Relationship Id="rId10" Type="http://schemas.openxmlformats.org/officeDocument/2006/relationships/slideLayout" Target="../slideLayouts/slideLayout213.xml"/><Relationship Id="rId19" Type="http://schemas.openxmlformats.org/officeDocument/2006/relationships/theme" Target="../theme/theme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oleObject" Target="../embeddings/oleObject14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4.jpeg"/><Relationship Id="rId3" Type="http://schemas.openxmlformats.org/officeDocument/2006/relationships/slideLayout" Target="../slideLayouts/slideLayout15.xml"/><Relationship Id="rId21" Type="http://schemas.openxmlformats.org/officeDocument/2006/relationships/image" Target="../media/image7.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6.png"/><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oleObject" Target="../embeddings/oleObject2.bin"/><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png"/><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oleObject" Target="../embeddings/oleObject4.bin"/><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vmlDrawing" Target="../drawings/vmlDrawing4.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3.png"/><Relationship Id="rId2" Type="http://schemas.openxmlformats.org/officeDocument/2006/relationships/slideLayout" Target="../slideLayouts/slideLayout38.xml"/><Relationship Id="rId16" Type="http://schemas.openxmlformats.org/officeDocument/2006/relationships/image" Target="../media/image6.png"/><Relationship Id="rId20" Type="http://schemas.openxmlformats.org/officeDocument/2006/relationships/image" Target="../media/image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oleObject" Target="../embeddings/oleObject6.bin"/><Relationship Id="rId10" Type="http://schemas.openxmlformats.org/officeDocument/2006/relationships/slideLayout" Target="../slideLayouts/slideLayout46.xml"/><Relationship Id="rId19" Type="http://schemas.openxmlformats.org/officeDocument/2006/relationships/image" Target="../media/image2.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vmlDrawing" Target="../drawings/vmlDrawing6.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18" Type="http://schemas.openxmlformats.org/officeDocument/2006/relationships/image" Target="../media/image4.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3.png"/><Relationship Id="rId2" Type="http://schemas.openxmlformats.org/officeDocument/2006/relationships/slideLayout" Target="../slideLayouts/slideLayout50.xml"/><Relationship Id="rId16" Type="http://schemas.openxmlformats.org/officeDocument/2006/relationships/image" Target="../media/image6.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oleObject" Target="../embeddings/oleObject8.bin"/><Relationship Id="rId10" Type="http://schemas.openxmlformats.org/officeDocument/2006/relationships/slideLayout" Target="../slideLayouts/slideLayout58.xml"/><Relationship Id="rId19" Type="http://schemas.openxmlformats.org/officeDocument/2006/relationships/image" Target="../media/image8.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vmlDrawing" Target="../drawings/vmlDrawing8.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image" Target="../media/image9.gif"/><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vmlDrawing" Target="../drawings/vmlDrawing15.v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image" Target="../media/image10.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heme" Target="../theme/theme6.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image" Target="../media/image6.png"/><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oleObject" Target="../embeddings/oleObject15.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image" Target="../media/image9.gif"/><Relationship Id="rId26" Type="http://schemas.openxmlformats.org/officeDocument/2006/relationships/image" Target="../media/image6.png"/><Relationship Id="rId3" Type="http://schemas.openxmlformats.org/officeDocument/2006/relationships/slideLayout" Target="../slideLayouts/slideLayout86.xml"/><Relationship Id="rId21" Type="http://schemas.openxmlformats.org/officeDocument/2006/relationships/image" Target="../media/image11.png"/><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vmlDrawing" Target="../drawings/vmlDrawing36.vml"/><Relationship Id="rId25" Type="http://schemas.openxmlformats.org/officeDocument/2006/relationships/oleObject" Target="../embeddings/oleObject40.bin"/><Relationship Id="rId2" Type="http://schemas.openxmlformats.org/officeDocument/2006/relationships/slideLayout" Target="../slideLayouts/slideLayout85.xml"/><Relationship Id="rId16" Type="http://schemas.openxmlformats.org/officeDocument/2006/relationships/theme" Target="../theme/theme7.xml"/><Relationship Id="rId20" Type="http://schemas.openxmlformats.org/officeDocument/2006/relationships/oleObject" Target="../embeddings/oleObject36.bin"/><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oleObject" Target="../embeddings/oleObject39.bin"/><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oleObject" Target="../embeddings/oleObject38.bin"/><Relationship Id="rId28" Type="http://schemas.openxmlformats.org/officeDocument/2006/relationships/image" Target="../media/image10.png"/><Relationship Id="rId10" Type="http://schemas.openxmlformats.org/officeDocument/2006/relationships/slideLayout" Target="../slideLayouts/slideLayout93.xml"/><Relationship Id="rId19" Type="http://schemas.openxmlformats.org/officeDocument/2006/relationships/image" Target="../media/image3.pn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oleObject" Target="../embeddings/oleObject37.bin"/><Relationship Id="rId27"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heme" Target="../theme/theme8.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image" Target="../media/image10.png"/><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oleObject" Target="../embeddings/oleObject44.bin"/><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image" Target="../media/image4.jpeg"/><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image" Target="../media/image9.gif"/><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image" Target="../media/image3.png"/><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vmlDrawing" Target="../drawings/vmlDrawing40.vml"/><Relationship Id="rId30" Type="http://schemas.openxmlformats.org/officeDocument/2006/relationships/image" Target="../media/image6.png"/><Relationship Id="rId8"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image" Target="../media/image9.gif"/><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vmlDrawing" Target="../drawings/vmlDrawing63.v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image" Target="../media/image10.png"/><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image" Target="../media/image6.png"/><Relationship Id="rId10" Type="http://schemas.openxmlformats.org/officeDocument/2006/relationships/slideLayout" Target="../slideLayouts/slideLayout133.xml"/><Relationship Id="rId19" Type="http://schemas.openxmlformats.org/officeDocument/2006/relationships/theme" Target="../theme/theme9.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oleObject" Target="../embeddings/oleObject67.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17"/>
          <p:cNvSpPr>
            <a:spLocks noChangeArrowheads="1"/>
          </p:cNvSpPr>
          <p:nvPr/>
        </p:nvSpPr>
        <p:spPr bwMode="hidden">
          <a:xfrm>
            <a:off x="7727957" y="0"/>
            <a:ext cx="4464049" cy="6858000"/>
          </a:xfrm>
          <a:prstGeom prst="rect">
            <a:avLst/>
          </a:pr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kumimoji="0" lang="zh-TW" altLang="zh-TW" sz="2400" b="0">
              <a:ea typeface="新細明體" pitchFamily="18" charset="-120"/>
            </a:endParaRPr>
          </a:p>
        </p:txBody>
      </p:sp>
      <p:sp>
        <p:nvSpPr>
          <p:cNvPr id="1027" name="Rectangle 318"/>
          <p:cNvSpPr>
            <a:spLocks noChangeArrowheads="1"/>
          </p:cNvSpPr>
          <p:nvPr/>
        </p:nvSpPr>
        <p:spPr bwMode="auto">
          <a:xfrm>
            <a:off x="0" y="6308734"/>
            <a:ext cx="12192000" cy="360363"/>
          </a:xfrm>
          <a:prstGeom prst="rect">
            <a:avLst/>
          </a:prstGeom>
          <a:gradFill rotWithShape="0">
            <a:gsLst>
              <a:gs pos="0">
                <a:schemeClr val="bg2">
                  <a:alpha val="75000"/>
                </a:schemeClr>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endParaRPr kumimoji="0" lang="zh-TW" altLang="zh-TW" sz="2400" b="0">
              <a:ea typeface="新細明體" pitchFamily="18" charset="-120"/>
            </a:endParaRPr>
          </a:p>
        </p:txBody>
      </p:sp>
      <p:sp>
        <p:nvSpPr>
          <p:cNvPr id="1028" name="Rectangle 320"/>
          <p:cNvSpPr>
            <a:spLocks noChangeArrowheads="1"/>
          </p:cNvSpPr>
          <p:nvPr/>
        </p:nvSpPr>
        <p:spPr bwMode="auto">
          <a:xfrm>
            <a:off x="814919" y="6453191"/>
            <a:ext cx="8159749" cy="28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80000"/>
              </a:lnSpc>
            </a:pPr>
            <a:r>
              <a:rPr lang="en-US" altLang="zh-TW" sz="1600" i="1">
                <a:solidFill>
                  <a:srgbClr val="993300"/>
                </a:solidFill>
                <a:latin typeface="Trebuchet MS" pitchFamily="34" charset="0"/>
                <a:ea typeface="AR MinchoL JIS"/>
                <a:cs typeface="AR MinchoL JIS"/>
              </a:rPr>
              <a:t>Superfast Photonic </a:t>
            </a:r>
            <a:r>
              <a:rPr lang="en-US" altLang="zh-TW" sz="1600" i="1">
                <a:solidFill>
                  <a:srgbClr val="993300"/>
                </a:solidFill>
                <a:ea typeface="AR MinchoL JIS"/>
                <a:cs typeface="AR MinchoL JIS"/>
              </a:rPr>
              <a:t>&amp; </a:t>
            </a:r>
            <a:r>
              <a:rPr lang="en-US" altLang="zh-TW" sz="1600" i="1">
                <a:solidFill>
                  <a:srgbClr val="993300"/>
                </a:solidFill>
                <a:latin typeface="Trebuchet MS" pitchFamily="34" charset="0"/>
                <a:ea typeface="AR MinchoL JIS"/>
                <a:cs typeface="AR MinchoL JIS"/>
              </a:rPr>
              <a:t>Electronic Device Group (SPED)</a:t>
            </a:r>
            <a:r>
              <a:rPr lang="en-US" altLang="zh-TW" sz="1600" i="1">
                <a:solidFill>
                  <a:srgbClr val="800080"/>
                </a:solidFill>
                <a:latin typeface="Trebuchet MS" pitchFamily="34" charset="0"/>
                <a:ea typeface="AR MinchoL JIS"/>
                <a:cs typeface="AR MinchoL JIS"/>
              </a:rPr>
              <a:t>                </a:t>
            </a:r>
          </a:p>
        </p:txBody>
      </p:sp>
      <p:sp>
        <p:nvSpPr>
          <p:cNvPr id="1438" name="Line 414"/>
          <p:cNvSpPr>
            <a:spLocks noChangeShapeType="1"/>
          </p:cNvSpPr>
          <p:nvPr/>
        </p:nvSpPr>
        <p:spPr bwMode="auto">
          <a:xfrm>
            <a:off x="814917" y="1125538"/>
            <a:ext cx="10160000" cy="0"/>
          </a:xfrm>
          <a:prstGeom prst="line">
            <a:avLst/>
          </a:prstGeom>
          <a:noFill/>
          <a:ln w="63500">
            <a:solidFill>
              <a:srgbClr val="0000FF"/>
            </a:solidFill>
            <a:round/>
            <a:headEnd/>
            <a:tailEnd/>
          </a:ln>
          <a:effectLst/>
        </p:spPr>
        <p:txBody>
          <a:bodyPr/>
          <a:lstStyle/>
          <a:p>
            <a:pPr algn="ctr">
              <a:defRPr/>
            </a:pPr>
            <a:endParaRPr lang="zh-TW" altLang="en-US" sz="2400">
              <a:effectLst>
                <a:outerShdw blurRad="38100" dist="38100" dir="2700000" algn="tl">
                  <a:srgbClr val="000000">
                    <a:alpha val="43137"/>
                  </a:srgbClr>
                </a:outerShdw>
              </a:effectLst>
              <a:ea typeface="標楷體" pitchFamily="65" charset="-120"/>
            </a:endParaRPr>
          </a:p>
        </p:txBody>
      </p:sp>
      <p:sp>
        <p:nvSpPr>
          <p:cNvPr id="1030" name="Text Box 494"/>
          <p:cNvSpPr txBox="1">
            <a:spLocks noChangeArrowheads="1"/>
          </p:cNvSpPr>
          <p:nvPr/>
        </p:nvSpPr>
        <p:spPr bwMode="auto">
          <a:xfrm>
            <a:off x="10272184" y="6381753"/>
            <a:ext cx="1919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000" i="1">
                <a:solidFill>
                  <a:srgbClr val="CC0066"/>
                </a:solidFill>
                <a:latin typeface="Arial" pitchFamily="34" charset="0"/>
                <a:ea typeface="新細明體" pitchFamily="18" charset="-120"/>
              </a:rPr>
              <a:t>VCSEL</a:t>
            </a:r>
          </a:p>
        </p:txBody>
      </p:sp>
      <p:sp>
        <p:nvSpPr>
          <p:cNvPr id="1525" name="Rectangle 501"/>
          <p:cNvSpPr>
            <a:spLocks noChangeArrowheads="1"/>
          </p:cNvSpPr>
          <p:nvPr/>
        </p:nvSpPr>
        <p:spPr bwMode="auto">
          <a:xfrm>
            <a:off x="0" y="6308725"/>
            <a:ext cx="12192000" cy="11588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noFill/>
            <a:miter lim="800000"/>
            <a:headEnd/>
            <a:tailEnd/>
          </a:ln>
        </p:spPr>
        <p:txBody>
          <a:bodyPr/>
          <a:lstStyle/>
          <a:p>
            <a:pPr algn="ctr">
              <a:defRPr/>
            </a:pPr>
            <a:endParaRPr lang="zh-TW" altLang="en-US" sz="2400">
              <a:effectLst>
                <a:outerShdw blurRad="38100" dist="38100" dir="2700000" algn="tl">
                  <a:srgbClr val="000000">
                    <a:alpha val="43137"/>
                  </a:srgbClr>
                </a:outerShdw>
              </a:effectLst>
              <a:ea typeface="標楷體" pitchFamily="65" charset="-120"/>
            </a:endParaRPr>
          </a:p>
        </p:txBody>
      </p:sp>
      <p:pic>
        <p:nvPicPr>
          <p:cNvPr id="1032" name="Picture 509" descr="LOGO_wor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90651" y="501659"/>
            <a:ext cx="2351616"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3" name="Object 510"/>
          <p:cNvGraphicFramePr>
            <a:graphicFrameLocks noChangeAspect="1"/>
          </p:cNvGraphicFramePr>
          <p:nvPr/>
        </p:nvGraphicFramePr>
        <p:xfrm>
          <a:off x="9169403" y="5876934"/>
          <a:ext cx="1257300" cy="981075"/>
        </p:xfrm>
        <a:graphic>
          <a:graphicData uri="http://schemas.openxmlformats.org/presentationml/2006/ole">
            <mc:AlternateContent xmlns:mc="http://schemas.openxmlformats.org/markup-compatibility/2006">
              <mc:Choice xmlns:v="urn:schemas-microsoft-com:vml" Requires="v">
                <p:oleObj spid="_x0000_s1292" name="點陣圖影像" r:id="rId16" imgW="1514686" imgH="1476190" progId="PBrush">
                  <p:embed/>
                </p:oleObj>
              </mc:Choice>
              <mc:Fallback>
                <p:oleObj name="點陣圖影像" r:id="rId16" imgW="1514686" imgH="1476190" progId="PBrush">
                  <p:embed/>
                  <p:pic>
                    <p:nvPicPr>
                      <p:cNvPr id="1033" name="Object 510"/>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9403" y="5876934"/>
                        <a:ext cx="1257300" cy="9810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pic>
        <p:nvPicPr>
          <p:cNvPr id="1034" name="Picture 511" descr="未命名 -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2619" y="44450"/>
            <a:ext cx="167851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512" descr="未命名 - 2"/>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95252" y="620713"/>
            <a:ext cx="120014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821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nLst>
      <p:par>
        <p:cTn id="1" dur="indefinite" restart="never" nodeType="tmRoot"/>
      </p:par>
    </p:tnLst>
  </p:timing>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新細明體" pitchFamily="18" charset="-120"/>
        </a:defRPr>
      </a:lvl2pPr>
      <a:lvl3pPr algn="ctr" rtl="0" eaLnBrk="1" fontAlgn="base" hangingPunct="1">
        <a:spcBef>
          <a:spcPct val="0"/>
        </a:spcBef>
        <a:spcAft>
          <a:spcPct val="0"/>
        </a:spcAft>
        <a:defRPr kumimoji="1" sz="4400">
          <a:solidFill>
            <a:schemeClr val="tx2"/>
          </a:solidFill>
          <a:latin typeface="Arial" charset="0"/>
          <a:ea typeface="新細明體" pitchFamily="18" charset="-120"/>
        </a:defRPr>
      </a:lvl3pPr>
      <a:lvl4pPr algn="ctr" rtl="0" eaLnBrk="1" fontAlgn="base" hangingPunct="1">
        <a:spcBef>
          <a:spcPct val="0"/>
        </a:spcBef>
        <a:spcAft>
          <a:spcPct val="0"/>
        </a:spcAft>
        <a:defRPr kumimoji="1" sz="4400">
          <a:solidFill>
            <a:schemeClr val="tx2"/>
          </a:solidFill>
          <a:latin typeface="Arial" charset="0"/>
          <a:ea typeface="新細明體" pitchFamily="18" charset="-120"/>
        </a:defRPr>
      </a:lvl4pPr>
      <a:lvl5pPr algn="ctr" rtl="0" eaLnBrk="1" fontAlgn="base" hangingPunct="1">
        <a:spcBef>
          <a:spcPct val="0"/>
        </a:spcBef>
        <a:spcAft>
          <a:spcPct val="0"/>
        </a:spcAft>
        <a:defRPr kumimoji="1" sz="4400">
          <a:solidFill>
            <a:schemeClr val="tx2"/>
          </a:solidFill>
          <a:latin typeface="Arial" charset="0"/>
          <a:ea typeface="新細明體" pitchFamily="18" charset="-120"/>
        </a:defRPr>
      </a:lvl5pPr>
      <a:lvl6pPr marL="457178" algn="ctr" rtl="0" eaLnBrk="1" fontAlgn="base" hangingPunct="1">
        <a:spcBef>
          <a:spcPct val="0"/>
        </a:spcBef>
        <a:spcAft>
          <a:spcPct val="0"/>
        </a:spcAft>
        <a:defRPr kumimoji="1" sz="4400">
          <a:solidFill>
            <a:schemeClr val="tx2"/>
          </a:solidFill>
          <a:latin typeface="Arial" charset="0"/>
          <a:ea typeface="新細明體" pitchFamily="18" charset="-120"/>
        </a:defRPr>
      </a:lvl6pPr>
      <a:lvl7pPr marL="914354" algn="ctr" rtl="0" eaLnBrk="1" fontAlgn="base" hangingPunct="1">
        <a:spcBef>
          <a:spcPct val="0"/>
        </a:spcBef>
        <a:spcAft>
          <a:spcPct val="0"/>
        </a:spcAft>
        <a:defRPr kumimoji="1" sz="4400">
          <a:solidFill>
            <a:schemeClr val="tx2"/>
          </a:solidFill>
          <a:latin typeface="Arial" charset="0"/>
          <a:ea typeface="新細明體" pitchFamily="18" charset="-120"/>
        </a:defRPr>
      </a:lvl7pPr>
      <a:lvl8pPr marL="1371532" algn="ctr" rtl="0" eaLnBrk="1" fontAlgn="base" hangingPunct="1">
        <a:spcBef>
          <a:spcPct val="0"/>
        </a:spcBef>
        <a:spcAft>
          <a:spcPct val="0"/>
        </a:spcAft>
        <a:defRPr kumimoji="1" sz="4400">
          <a:solidFill>
            <a:schemeClr val="tx2"/>
          </a:solidFill>
          <a:latin typeface="Arial" charset="0"/>
          <a:ea typeface="新細明體" pitchFamily="18" charset="-120"/>
        </a:defRPr>
      </a:lvl8pPr>
      <a:lvl9pPr marL="1828709" algn="ctr" rtl="0" eaLnBrk="1" fontAlgn="base" hangingPunct="1">
        <a:spcBef>
          <a:spcPct val="0"/>
        </a:spcBef>
        <a:spcAft>
          <a:spcPct val="0"/>
        </a:spcAft>
        <a:defRPr kumimoji="1" sz="4400">
          <a:solidFill>
            <a:schemeClr val="tx2"/>
          </a:solidFill>
          <a:latin typeface="Arial" charset="0"/>
          <a:ea typeface="新細明體" pitchFamily="18" charset="-120"/>
        </a:defRPr>
      </a:lvl9pPr>
    </p:titleStyle>
    <p:bodyStyle>
      <a:lvl1pPr marL="342882" indent="-342882" algn="l" rtl="0" eaLnBrk="1" fontAlgn="base" hangingPunct="1">
        <a:spcBef>
          <a:spcPct val="20000"/>
        </a:spcBef>
        <a:spcAft>
          <a:spcPct val="0"/>
        </a:spcAft>
        <a:buChar char="•"/>
        <a:defRPr kumimoji="1" sz="3200">
          <a:solidFill>
            <a:schemeClr val="tx1"/>
          </a:solidFill>
          <a:latin typeface="+mn-lt"/>
          <a:ea typeface="+mn-ea"/>
          <a:cs typeface="+mn-cs"/>
        </a:defRPr>
      </a:lvl1pPr>
      <a:lvl2pPr marL="742913" indent="-285737" algn="l" rtl="0" eaLnBrk="1" fontAlgn="base" hangingPunct="1">
        <a:spcBef>
          <a:spcPct val="20000"/>
        </a:spcBef>
        <a:spcAft>
          <a:spcPct val="0"/>
        </a:spcAft>
        <a:buChar char="–"/>
        <a:defRPr kumimoji="1" sz="2800">
          <a:solidFill>
            <a:schemeClr val="tx1"/>
          </a:solidFill>
          <a:latin typeface="+mn-lt"/>
          <a:ea typeface="+mn-ea"/>
        </a:defRPr>
      </a:lvl2pPr>
      <a:lvl3pPr marL="1142942" indent="-228589" algn="l" rtl="0" eaLnBrk="1" fontAlgn="base" hangingPunct="1">
        <a:spcBef>
          <a:spcPct val="20000"/>
        </a:spcBef>
        <a:spcAft>
          <a:spcPct val="0"/>
        </a:spcAft>
        <a:buChar char="•"/>
        <a:defRPr kumimoji="1" sz="2400">
          <a:solidFill>
            <a:schemeClr val="tx1"/>
          </a:solidFill>
          <a:latin typeface="+mn-lt"/>
          <a:ea typeface="+mn-ea"/>
        </a:defRPr>
      </a:lvl3pPr>
      <a:lvl4pPr marL="1600120" indent="-228589" algn="l" rtl="0" eaLnBrk="1" fontAlgn="base" hangingPunct="1">
        <a:spcBef>
          <a:spcPct val="20000"/>
        </a:spcBef>
        <a:spcAft>
          <a:spcPct val="0"/>
        </a:spcAft>
        <a:buChar char="–"/>
        <a:defRPr kumimoji="1" sz="2000">
          <a:solidFill>
            <a:schemeClr val="tx1"/>
          </a:solidFill>
          <a:latin typeface="+mn-lt"/>
          <a:ea typeface="+mn-ea"/>
        </a:defRPr>
      </a:lvl4pPr>
      <a:lvl5pPr marL="2057298" indent="-228589" algn="l" rtl="0" eaLnBrk="1" fontAlgn="base" hangingPunct="1">
        <a:spcBef>
          <a:spcPct val="20000"/>
        </a:spcBef>
        <a:spcAft>
          <a:spcPct val="0"/>
        </a:spcAft>
        <a:buChar char="»"/>
        <a:defRPr kumimoji="1" sz="2000">
          <a:solidFill>
            <a:schemeClr val="tx1"/>
          </a:solidFill>
          <a:latin typeface="+mn-lt"/>
          <a:ea typeface="+mn-ea"/>
        </a:defRPr>
      </a:lvl5pPr>
      <a:lvl6pPr marL="2514474" indent="-228589" algn="l" rtl="0" eaLnBrk="1" fontAlgn="base" hangingPunct="1">
        <a:spcBef>
          <a:spcPct val="20000"/>
        </a:spcBef>
        <a:spcAft>
          <a:spcPct val="0"/>
        </a:spcAft>
        <a:buChar char="»"/>
        <a:defRPr kumimoji="1" sz="2000">
          <a:solidFill>
            <a:schemeClr val="tx1"/>
          </a:solidFill>
          <a:latin typeface="+mn-lt"/>
          <a:ea typeface="+mn-ea"/>
        </a:defRPr>
      </a:lvl6pPr>
      <a:lvl7pPr marL="2971652" indent="-228589" algn="l" rtl="0" eaLnBrk="1" fontAlgn="base" hangingPunct="1">
        <a:spcBef>
          <a:spcPct val="20000"/>
        </a:spcBef>
        <a:spcAft>
          <a:spcPct val="0"/>
        </a:spcAft>
        <a:buChar char="»"/>
        <a:defRPr kumimoji="1" sz="2000">
          <a:solidFill>
            <a:schemeClr val="tx1"/>
          </a:solidFill>
          <a:latin typeface="+mn-lt"/>
          <a:ea typeface="+mn-ea"/>
        </a:defRPr>
      </a:lvl7pPr>
      <a:lvl8pPr marL="3428829" indent="-228589" algn="l" rtl="0" eaLnBrk="1" fontAlgn="base" hangingPunct="1">
        <a:spcBef>
          <a:spcPct val="20000"/>
        </a:spcBef>
        <a:spcAft>
          <a:spcPct val="0"/>
        </a:spcAft>
        <a:buChar char="»"/>
        <a:defRPr kumimoji="1" sz="2000">
          <a:solidFill>
            <a:schemeClr val="tx1"/>
          </a:solidFill>
          <a:latin typeface="+mn-lt"/>
          <a:ea typeface="+mn-ea"/>
        </a:defRPr>
      </a:lvl8pPr>
      <a:lvl9pPr marL="3886006" indent="-228589"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1"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2"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34"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2054" name="Picture 40" descr="SPED"/>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群組 6"/>
          <p:cNvGrpSpPr>
            <a:grpSpLocks/>
          </p:cNvGrpSpPr>
          <p:nvPr/>
        </p:nvGrpSpPr>
        <p:grpSpPr bwMode="auto">
          <a:xfrm>
            <a:off x="239187" y="360363"/>
            <a:ext cx="383116" cy="2519362"/>
            <a:chOff x="-1620688" y="288000"/>
            <a:chExt cx="287338" cy="2520000"/>
          </a:xfrm>
        </p:grpSpPr>
        <p:sp>
          <p:nvSpPr>
            <p:cNvPr id="207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5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84236" name="PhotoImpact" r:id="rId27" imgW="8482540" imgH="368254" progId="PI3.Image">
                  <p:embed/>
                </p:oleObj>
              </mc:Choice>
              <mc:Fallback>
                <p:oleObj name="PhotoImpact" r:id="rId27" imgW="8482540" imgH="368254" progId="PI3.Image">
                  <p:embed/>
                  <p:pic>
                    <p:nvPicPr>
                      <p:cNvPr id="2058" name="Object 126"/>
                      <p:cNvPicPr>
                        <a:picLocks noChangeAspect="1" noChangeArrowheads="1"/>
                      </p:cNvPicPr>
                      <p:nvPr/>
                    </p:nvPicPr>
                    <p:blipFill>
                      <a:blip r:embed="rId28">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59" name="群組 7"/>
          <p:cNvGrpSpPr>
            <a:grpSpLocks/>
          </p:cNvGrpSpPr>
          <p:nvPr/>
        </p:nvGrpSpPr>
        <p:grpSpPr bwMode="auto">
          <a:xfrm>
            <a:off x="0" y="576274"/>
            <a:ext cx="12192000" cy="287337"/>
            <a:chOff x="-1800000" y="1800000"/>
            <a:chExt cx="9144000" cy="288000"/>
          </a:xfrm>
        </p:grpSpPr>
        <p:sp>
          <p:nvSpPr>
            <p:cNvPr id="206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060" name="群組 57"/>
          <p:cNvGrpSpPr>
            <a:grpSpLocks/>
          </p:cNvGrpSpPr>
          <p:nvPr/>
        </p:nvGrpSpPr>
        <p:grpSpPr bwMode="auto">
          <a:xfrm>
            <a:off x="0" y="6048375"/>
            <a:ext cx="12192000" cy="287338"/>
            <a:chOff x="-1800000" y="1800000"/>
            <a:chExt cx="9144000" cy="288000"/>
          </a:xfrm>
        </p:grpSpPr>
        <p:sp>
          <p:nvSpPr>
            <p:cNvPr id="206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Tree>
    <p:extLst>
      <p:ext uri="{BB962C8B-B14F-4D97-AF65-F5344CB8AC3E}">
        <p14:creationId xmlns:p14="http://schemas.microsoft.com/office/powerpoint/2010/main" val="269957928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29"/>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29"/>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29"/>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29"/>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29"/>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29"/>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29"/>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29"/>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29"/>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549275"/>
            <a:ext cx="12192000" cy="1296988"/>
          </a:xfrm>
          <a:prstGeom prst="rect">
            <a:avLst/>
          </a:prstGeom>
          <a:gradFill rotWithShape="1">
            <a:gsLst>
              <a:gs pos="0">
                <a:srgbClr val="33CCCC"/>
              </a:gs>
              <a:gs pos="100000">
                <a:schemeClr val="bg1"/>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674819" name="Rectangle 3"/>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latin typeface="Arial" charset="0"/>
                <a:ea typeface="新細明體" pitchFamily="18" charset="-120"/>
              </a:defRPr>
            </a:lvl1pPr>
          </a:lstStyle>
          <a:p>
            <a:fld id="{B3750F7F-1823-4606-BA5D-494F043838AA}" type="datetime1">
              <a:rPr lang="zh-TW" altLang="en-US" smtClean="0"/>
              <a:t>2025/3/26</a:t>
            </a:fld>
            <a:endParaRPr lang="zh-TW" altLang="en-US"/>
          </a:p>
        </p:txBody>
      </p:sp>
      <p:sp>
        <p:nvSpPr>
          <p:cNvPr id="674820" name="Rectangle 4"/>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latin typeface="Arial" charset="0"/>
                <a:ea typeface="新細明體" pitchFamily="18" charset="-120"/>
              </a:defRPr>
            </a:lvl1pPr>
          </a:lstStyle>
          <a:p>
            <a:endParaRPr lang="zh-TW" altLang="en-US"/>
          </a:p>
        </p:txBody>
      </p:sp>
      <p:sp>
        <p:nvSpPr>
          <p:cNvPr id="1029" name="Rectangle 5"/>
          <p:cNvSpPr>
            <a:spLocks noChangeArrowheads="1"/>
          </p:cNvSpPr>
          <p:nvPr/>
        </p:nvSpPr>
        <p:spPr bwMode="auto">
          <a:xfrm>
            <a:off x="0" y="0"/>
            <a:ext cx="12192000" cy="260350"/>
          </a:xfrm>
          <a:prstGeom prst="rect">
            <a:avLst/>
          </a:prstGeom>
          <a:solidFill>
            <a:srgbClr val="33CCCC"/>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0" name="Rectangle 6"/>
          <p:cNvSpPr>
            <a:spLocks noChangeArrowheads="1"/>
          </p:cNvSpPr>
          <p:nvPr/>
        </p:nvSpPr>
        <p:spPr bwMode="auto">
          <a:xfrm>
            <a:off x="0" y="0"/>
            <a:ext cx="12192000" cy="260350"/>
          </a:xfrm>
          <a:prstGeom prst="rect">
            <a:avLst/>
          </a:prstGeom>
          <a:solidFill>
            <a:srgbClr val="003366"/>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1" name="Rectangle 7"/>
          <p:cNvSpPr>
            <a:spLocks noChangeArrowheads="1"/>
          </p:cNvSpPr>
          <p:nvPr/>
        </p:nvSpPr>
        <p:spPr bwMode="auto">
          <a:xfrm>
            <a:off x="0" y="260350"/>
            <a:ext cx="12192000" cy="358775"/>
          </a:xfrm>
          <a:prstGeom prst="rect">
            <a:avLst/>
          </a:prstGeom>
          <a:gradFill rotWithShape="1">
            <a:gsLst>
              <a:gs pos="0">
                <a:srgbClr val="003366"/>
              </a:gs>
              <a:gs pos="100000">
                <a:srgbClr val="33CCCC"/>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2" name="Rectangle 8"/>
          <p:cNvSpPr>
            <a:spLocks noChangeArrowheads="1"/>
          </p:cNvSpPr>
          <p:nvPr/>
        </p:nvSpPr>
        <p:spPr bwMode="auto">
          <a:xfrm>
            <a:off x="0" y="6453188"/>
            <a:ext cx="12192000" cy="404812"/>
          </a:xfrm>
          <a:prstGeom prst="rect">
            <a:avLst/>
          </a:prstGeom>
          <a:gradFill rotWithShape="1">
            <a:gsLst>
              <a:gs pos="0">
                <a:srgbClr val="003366"/>
              </a:gs>
              <a:gs pos="100000">
                <a:srgbClr val="000000"/>
              </a:gs>
            </a:gsLst>
            <a:path path="rect">
              <a:fillToRect l="100000" b="100000"/>
            </a:path>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zh-TW" sz="1351" smtClean="0"/>
          </a:p>
        </p:txBody>
      </p:sp>
      <p:sp>
        <p:nvSpPr>
          <p:cNvPr id="674825" name="Rectangle 9"/>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fld id="{71595C01-E43F-4FE7-9054-C9F0A0A01B70}" type="slidenum">
              <a:rPr lang="zh-TW" altLang="en-US" smtClean="0"/>
              <a:t>‹#›</a:t>
            </a:fld>
            <a:endParaRPr lang="zh-TW" altLang="en-US"/>
          </a:p>
        </p:txBody>
      </p:sp>
      <p:sp>
        <p:nvSpPr>
          <p:cNvPr id="1034" name="Text Box 10"/>
          <p:cNvSpPr txBox="1">
            <a:spLocks noChangeArrowheads="1"/>
          </p:cNvSpPr>
          <p:nvPr/>
        </p:nvSpPr>
        <p:spPr bwMode="auto">
          <a:xfrm>
            <a:off x="2159000" y="11"/>
            <a:ext cx="9408584" cy="323165"/>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500" smtClean="0">
                <a:solidFill>
                  <a:schemeClr val="bg1"/>
                </a:solidFill>
                <a:latin typeface="Arial Black" pitchFamily="34" charset="0"/>
              </a:rPr>
              <a:t>National Central University</a:t>
            </a:r>
            <a:endParaRPr lang="en-US" altLang="zh-TW" sz="1500" b="1" smtClean="0">
              <a:solidFill>
                <a:schemeClr val="bg1"/>
              </a:solidFill>
              <a:latin typeface="Arial Black" pitchFamily="34" charset="0"/>
            </a:endParaRPr>
          </a:p>
        </p:txBody>
      </p:sp>
      <p:sp>
        <p:nvSpPr>
          <p:cNvPr id="1035"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6" name="Text Box 12"/>
          <p:cNvSpPr txBox="1">
            <a:spLocks noChangeArrowheads="1"/>
          </p:cNvSpPr>
          <p:nvPr/>
        </p:nvSpPr>
        <p:spPr bwMode="auto">
          <a:xfrm>
            <a:off x="6527800" y="260353"/>
            <a:ext cx="5664200" cy="300210"/>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351" b="1" i="1" smtClean="0">
                <a:solidFill>
                  <a:srgbClr val="003366"/>
                </a:solidFill>
              </a:rPr>
              <a:t>Department of Electrical Engineering</a:t>
            </a:r>
            <a:r>
              <a:rPr lang="en-US" altLang="zh-TW" sz="1351" i="1" smtClean="0">
                <a:solidFill>
                  <a:schemeClr val="bg2"/>
                </a:solidFill>
              </a:rPr>
              <a:t> </a:t>
            </a:r>
          </a:p>
        </p:txBody>
      </p:sp>
      <p:pic>
        <p:nvPicPr>
          <p:cNvPr id="1037" name="Picture 13" descr="SP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 y="6453188"/>
            <a:ext cx="2927351"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8" name="Group 14"/>
          <p:cNvGrpSpPr>
            <a:grpSpLocks/>
          </p:cNvGrpSpPr>
          <p:nvPr/>
        </p:nvGrpSpPr>
        <p:grpSpPr bwMode="auto">
          <a:xfrm rot="16200000">
            <a:off x="5952331" y="-5044281"/>
            <a:ext cx="287338" cy="12192000"/>
            <a:chOff x="5330" y="3385"/>
            <a:chExt cx="181" cy="935"/>
          </a:xfrm>
        </p:grpSpPr>
        <p:sp>
          <p:nvSpPr>
            <p:cNvPr id="1072" name="Line 15"/>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3" name="Line 16"/>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4" name="Line 17"/>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5" name="Line 18"/>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6" name="Line 19"/>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7" name="Line 20"/>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8" name="Line 21"/>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9" name="Line 22"/>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80" name="Line 23"/>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039" name="AutoShape 24"/>
          <p:cNvSpPr>
            <a:spLocks noChangeArrowheads="1"/>
          </p:cNvSpPr>
          <p:nvPr/>
        </p:nvSpPr>
        <p:spPr bwMode="auto">
          <a:xfrm rot="10800000">
            <a:off x="814919" y="908050"/>
            <a:ext cx="673100" cy="433388"/>
          </a:xfrm>
          <a:prstGeom prst="triangle">
            <a:avLst>
              <a:gd name="adj" fmla="val 50000"/>
            </a:avLst>
          </a:prstGeom>
          <a:solidFill>
            <a:schemeClr val="bg1"/>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grpSp>
        <p:nvGrpSpPr>
          <p:cNvPr id="1040" name="Group 25"/>
          <p:cNvGrpSpPr>
            <a:grpSpLocks/>
          </p:cNvGrpSpPr>
          <p:nvPr/>
        </p:nvGrpSpPr>
        <p:grpSpPr bwMode="auto">
          <a:xfrm>
            <a:off x="334436" y="333375"/>
            <a:ext cx="383117" cy="2636838"/>
            <a:chOff x="5330" y="3385"/>
            <a:chExt cx="181" cy="935"/>
          </a:xfrm>
        </p:grpSpPr>
        <p:sp>
          <p:nvSpPr>
            <p:cNvPr id="1063" name="Line 26"/>
            <p:cNvSpPr>
              <a:spLocks noChangeShapeType="1"/>
            </p:cNvSpPr>
            <p:nvPr/>
          </p:nvSpPr>
          <p:spPr bwMode="auto">
            <a:xfrm>
              <a:off x="533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4" name="Line 27"/>
            <p:cNvSpPr>
              <a:spLocks noChangeShapeType="1"/>
            </p:cNvSpPr>
            <p:nvPr/>
          </p:nvSpPr>
          <p:spPr bwMode="auto">
            <a:xfrm>
              <a:off x="5375"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5" name="Line 28"/>
            <p:cNvSpPr>
              <a:spLocks noChangeShapeType="1"/>
            </p:cNvSpPr>
            <p:nvPr/>
          </p:nvSpPr>
          <p:spPr bwMode="auto">
            <a:xfrm>
              <a:off x="5420"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6" name="Line 29"/>
            <p:cNvSpPr>
              <a:spLocks noChangeShapeType="1"/>
            </p:cNvSpPr>
            <p:nvPr/>
          </p:nvSpPr>
          <p:spPr bwMode="auto">
            <a:xfrm>
              <a:off x="546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7" name="Line 30"/>
            <p:cNvSpPr>
              <a:spLocks noChangeShapeType="1"/>
            </p:cNvSpPr>
            <p:nvPr/>
          </p:nvSpPr>
          <p:spPr bwMode="auto">
            <a:xfrm>
              <a:off x="551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8" name="Line 31"/>
            <p:cNvSpPr>
              <a:spLocks noChangeShapeType="1"/>
            </p:cNvSpPr>
            <p:nvPr/>
          </p:nvSpPr>
          <p:spPr bwMode="auto">
            <a:xfrm>
              <a:off x="5375"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9" name="Line 32"/>
            <p:cNvSpPr>
              <a:spLocks noChangeShapeType="1"/>
            </p:cNvSpPr>
            <p:nvPr/>
          </p:nvSpPr>
          <p:spPr bwMode="auto">
            <a:xfrm>
              <a:off x="542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0" name="Line 33"/>
            <p:cNvSpPr>
              <a:spLocks noChangeShapeType="1"/>
            </p:cNvSpPr>
            <p:nvPr/>
          </p:nvSpPr>
          <p:spPr bwMode="auto">
            <a:xfrm>
              <a:off x="546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1" name="Line 34"/>
            <p:cNvSpPr>
              <a:spLocks noChangeShapeType="1"/>
            </p:cNvSpPr>
            <p:nvPr/>
          </p:nvSpPr>
          <p:spPr bwMode="auto">
            <a:xfrm>
              <a:off x="55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pic>
        <p:nvPicPr>
          <p:cNvPr id="1041" name="Picture 35" descr="未命名 -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36"/>
          <p:cNvSpPr>
            <a:spLocks noChangeArrowheads="1"/>
          </p:cNvSpPr>
          <p:nvPr/>
        </p:nvSpPr>
        <p:spPr bwMode="auto">
          <a:xfrm>
            <a:off x="0" y="1628786"/>
            <a:ext cx="12192000" cy="144463"/>
          </a:xfrm>
          <a:prstGeom prst="rect">
            <a:avLst/>
          </a:prstGeom>
          <a:gradFill rotWithShape="1">
            <a:gsLst>
              <a:gs pos="0">
                <a:srgbClr val="003366"/>
              </a:gs>
              <a:gs pos="100000">
                <a:schemeClr val="bg1"/>
              </a:gs>
            </a:gsLst>
            <a:lin ang="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2" name="Rectangle 37"/>
          <p:cNvSpPr>
            <a:spLocks noChangeArrowheads="1"/>
          </p:cNvSpPr>
          <p:nvPr/>
        </p:nvSpPr>
        <p:spPr bwMode="auto">
          <a:xfrm>
            <a:off x="0" y="5589588"/>
            <a:ext cx="12192000" cy="863600"/>
          </a:xfrm>
          <a:prstGeom prst="rect">
            <a:avLst/>
          </a:prstGeom>
          <a:gradFill rotWithShape="1">
            <a:gsLst>
              <a:gs pos="0">
                <a:schemeClr val="bg1"/>
              </a:gs>
              <a:gs pos="100000">
                <a:srgbClr val="33CCCC"/>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44" name="Rectangle 38"/>
          <p:cNvSpPr>
            <a:spLocks noGrp="1" noChangeArrowheads="1"/>
          </p:cNvSpPr>
          <p:nvPr>
            <p:ph type="title"/>
          </p:nvPr>
        </p:nvSpPr>
        <p:spPr bwMode="auto">
          <a:xfrm>
            <a:off x="1007533" y="4048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grpSp>
        <p:nvGrpSpPr>
          <p:cNvPr id="1045" name="Group 39"/>
          <p:cNvGrpSpPr>
            <a:grpSpLocks/>
          </p:cNvGrpSpPr>
          <p:nvPr/>
        </p:nvGrpSpPr>
        <p:grpSpPr bwMode="auto">
          <a:xfrm>
            <a:off x="0" y="1700217"/>
            <a:ext cx="12192000" cy="4103687"/>
            <a:chOff x="113" y="1026"/>
            <a:chExt cx="5556" cy="2470"/>
          </a:xfrm>
        </p:grpSpPr>
        <p:graphicFrame>
          <p:nvGraphicFramePr>
            <p:cNvPr id="1059" name="Object 40"/>
            <p:cNvGraphicFramePr>
              <a:graphicFrameLocks noChangeAspect="1"/>
            </p:cNvGraphicFramePr>
            <p:nvPr/>
          </p:nvGraphicFramePr>
          <p:xfrm>
            <a:off x="1474" y="1026"/>
            <a:ext cx="1573" cy="2470"/>
          </p:xfrm>
          <a:graphic>
            <a:graphicData uri="http://schemas.openxmlformats.org/presentationml/2006/ole">
              <mc:AlternateContent xmlns:mc="http://schemas.openxmlformats.org/markup-compatibility/2006">
                <mc:Choice xmlns:v="urn:schemas-microsoft-com:vml" Requires="v">
                  <p:oleObj spid="_x0000_s190772" name="PhotoImpact" r:id="rId20" imgW="3136508" imgH="4926984" progId="PI3.Image">
                    <p:embed/>
                  </p:oleObj>
                </mc:Choice>
                <mc:Fallback>
                  <p:oleObj name="PhotoImpact" r:id="rId20" imgW="3136508" imgH="4926984" progId="PI3.Image">
                    <p:embed/>
                    <p:pic>
                      <p:nvPicPr>
                        <p:cNvPr id="1059" name="Object 4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74" y="1026"/>
                          <a:ext cx="1573"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0" name="Object 41"/>
            <p:cNvGraphicFramePr>
              <a:graphicFrameLocks noChangeAspect="1"/>
            </p:cNvGraphicFramePr>
            <p:nvPr/>
          </p:nvGraphicFramePr>
          <p:xfrm>
            <a:off x="3016" y="1026"/>
            <a:ext cx="1573" cy="2470"/>
          </p:xfrm>
          <a:graphic>
            <a:graphicData uri="http://schemas.openxmlformats.org/presentationml/2006/ole">
              <mc:AlternateContent xmlns:mc="http://schemas.openxmlformats.org/markup-compatibility/2006">
                <mc:Choice xmlns:v="urn:schemas-microsoft-com:vml" Requires="v">
                  <p:oleObj spid="_x0000_s190773" name="PhotoImpact" r:id="rId22" imgW="3136508" imgH="4926984" progId="PI3.Image">
                    <p:embed/>
                  </p:oleObj>
                </mc:Choice>
                <mc:Fallback>
                  <p:oleObj name="PhotoImpact" r:id="rId22" imgW="3136508" imgH="4926984" progId="PI3.Image">
                    <p:embed/>
                    <p:pic>
                      <p:nvPicPr>
                        <p:cNvPr id="1060" name="Object 4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16" y="1026"/>
                          <a:ext cx="1573"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1" name="Object 42"/>
            <p:cNvGraphicFramePr>
              <a:graphicFrameLocks noChangeAspect="1"/>
            </p:cNvGraphicFramePr>
            <p:nvPr/>
          </p:nvGraphicFramePr>
          <p:xfrm>
            <a:off x="4558" y="1026"/>
            <a:ext cx="1111" cy="2470"/>
          </p:xfrm>
          <a:graphic>
            <a:graphicData uri="http://schemas.openxmlformats.org/presentationml/2006/ole">
              <mc:AlternateContent xmlns:mc="http://schemas.openxmlformats.org/markup-compatibility/2006">
                <mc:Choice xmlns:v="urn:schemas-microsoft-com:vml" Requires="v">
                  <p:oleObj spid="_x0000_s190774" name="PhotoImpact" r:id="rId23" imgW="3136508" imgH="4926984" progId="PI3.Image">
                    <p:embed/>
                  </p:oleObj>
                </mc:Choice>
                <mc:Fallback>
                  <p:oleObj name="PhotoImpact" r:id="rId23" imgW="3136508" imgH="4926984" progId="PI3.Image">
                    <p:embed/>
                    <p:pic>
                      <p:nvPicPr>
                        <p:cNvPr id="1061" name="Object 42"/>
                        <p:cNvPicPr>
                          <a:picLocks noChangeAspect="1" noChangeArrowheads="1"/>
                        </p:cNvPicPr>
                        <p:nvPr/>
                      </p:nvPicPr>
                      <p:blipFill>
                        <a:blip r:embed="rId21">
                          <a:extLst>
                            <a:ext uri="{28A0092B-C50C-407E-A947-70E740481C1C}">
                              <a14:useLocalDpi xmlns:a14="http://schemas.microsoft.com/office/drawing/2010/main" val="0"/>
                            </a:ext>
                          </a:extLst>
                        </a:blip>
                        <a:srcRect r="29370"/>
                        <a:stretch>
                          <a:fillRect/>
                        </a:stretch>
                      </p:blipFill>
                      <p:spPr bwMode="auto">
                        <a:xfrm>
                          <a:off x="4558" y="1026"/>
                          <a:ext cx="1111"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2" name="Object 43"/>
            <p:cNvGraphicFramePr>
              <a:graphicFrameLocks noChangeAspect="1"/>
            </p:cNvGraphicFramePr>
            <p:nvPr/>
          </p:nvGraphicFramePr>
          <p:xfrm>
            <a:off x="113" y="1026"/>
            <a:ext cx="1459" cy="2470"/>
          </p:xfrm>
          <a:graphic>
            <a:graphicData uri="http://schemas.openxmlformats.org/presentationml/2006/ole">
              <mc:AlternateContent xmlns:mc="http://schemas.openxmlformats.org/markup-compatibility/2006">
                <mc:Choice xmlns:v="urn:schemas-microsoft-com:vml" Requires="v">
                  <p:oleObj spid="_x0000_s190775" name="PhotoImpact" r:id="rId24" imgW="3136508" imgH="4926984" progId="PI3.Image">
                    <p:embed/>
                  </p:oleObj>
                </mc:Choice>
                <mc:Fallback>
                  <p:oleObj name="PhotoImpact" r:id="rId24" imgW="3136508" imgH="4926984" progId="PI3.Image">
                    <p:embed/>
                    <p:pic>
                      <p:nvPicPr>
                        <p:cNvPr id="1062" name="Object 43"/>
                        <p:cNvPicPr>
                          <a:picLocks noChangeAspect="1" noChangeArrowheads="1"/>
                        </p:cNvPicPr>
                        <p:nvPr/>
                      </p:nvPicPr>
                      <p:blipFill>
                        <a:blip r:embed="rId21">
                          <a:extLst>
                            <a:ext uri="{28A0092B-C50C-407E-A947-70E740481C1C}">
                              <a14:useLocalDpi xmlns:a14="http://schemas.microsoft.com/office/drawing/2010/main" val="0"/>
                            </a:ext>
                          </a:extLst>
                        </a:blip>
                        <a:srcRect l="7248"/>
                        <a:stretch>
                          <a:fillRect/>
                        </a:stretch>
                      </p:blipFill>
                      <p:spPr bwMode="auto">
                        <a:xfrm>
                          <a:off x="113" y="1026"/>
                          <a:ext cx="1459"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6" name="Rectangle 44"/>
          <p:cNvSpPr>
            <a:spLocks noGrp="1" noChangeArrowheads="1"/>
          </p:cNvSpPr>
          <p:nvPr>
            <p:ph type="body" idx="1"/>
          </p:nvPr>
        </p:nvSpPr>
        <p:spPr bwMode="auto">
          <a:xfrm>
            <a:off x="719667" y="17732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grpSp>
        <p:nvGrpSpPr>
          <p:cNvPr id="1047" name="Group 45"/>
          <p:cNvGrpSpPr>
            <a:grpSpLocks/>
          </p:cNvGrpSpPr>
          <p:nvPr/>
        </p:nvGrpSpPr>
        <p:grpSpPr bwMode="auto">
          <a:xfrm rot="16200000">
            <a:off x="5952331" y="-75406"/>
            <a:ext cx="287338" cy="12192000"/>
            <a:chOff x="5330" y="3385"/>
            <a:chExt cx="181" cy="935"/>
          </a:xfrm>
        </p:grpSpPr>
        <p:sp>
          <p:nvSpPr>
            <p:cNvPr id="1050" name="Line 46"/>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1" name="Line 47"/>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2" name="Line 48"/>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3" name="Line 49"/>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4" name="Line 50"/>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5" name="Line 51"/>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6" name="Line 52"/>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7" name="Line 53"/>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8" name="Line 54"/>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aphicFrame>
        <p:nvGraphicFramePr>
          <p:cNvPr id="1048" name="Object 55"/>
          <p:cNvGraphicFramePr>
            <a:graphicFrameLocks noChangeAspect="1"/>
          </p:cNvGraphicFramePr>
          <p:nvPr/>
        </p:nvGraphicFramePr>
        <p:xfrm>
          <a:off x="2927351" y="6524636"/>
          <a:ext cx="8257116" cy="284163"/>
        </p:xfrm>
        <a:graphic>
          <a:graphicData uri="http://schemas.openxmlformats.org/presentationml/2006/ole">
            <mc:AlternateContent xmlns:mc="http://schemas.openxmlformats.org/markup-compatibility/2006">
              <mc:Choice xmlns:v="urn:schemas-microsoft-com:vml" Requires="v">
                <p:oleObj spid="_x0000_s190776" name="PhotoImpact" r:id="rId25" imgW="8482540" imgH="368254" progId="PI3.Image">
                  <p:embed/>
                </p:oleObj>
              </mc:Choice>
              <mc:Fallback>
                <p:oleObj name="PhotoImpact" r:id="rId25" imgW="8482540" imgH="368254" progId="PI3.Image">
                  <p:embed/>
                  <p:pic>
                    <p:nvPicPr>
                      <p:cNvPr id="1048" name="Object 55"/>
                      <p:cNvPicPr>
                        <a:picLocks noChangeAspect="1" noChangeArrowheads="1"/>
                      </p:cNvPicPr>
                      <p:nvPr/>
                    </p:nvPicPr>
                    <p:blipFill>
                      <a:blip r:embed="rId26">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1" y="6524636"/>
                        <a:ext cx="8257116"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9" name="Picture 56" descr="未命名 -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7" y="836613"/>
            <a:ext cx="12001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70817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28"/>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28"/>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28"/>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28"/>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28"/>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28"/>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28"/>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28"/>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28"/>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1"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2"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1029" name="Picture 40" descr="SP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6"/>
          <p:cNvGrpSpPr>
            <a:grpSpLocks/>
          </p:cNvGrpSpPr>
          <p:nvPr/>
        </p:nvGrpSpPr>
        <p:grpSpPr bwMode="auto">
          <a:xfrm>
            <a:off x="239187" y="360363"/>
            <a:ext cx="383116" cy="2519362"/>
            <a:chOff x="-1620688" y="288000"/>
            <a:chExt cx="287338" cy="2520000"/>
          </a:xfrm>
        </p:grpSpPr>
        <p:sp>
          <p:nvSpPr>
            <p:cNvPr id="105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3"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09836" name="PhotoImpact" r:id="rId28" imgW="8482540" imgH="368254" progId="PI3.Image">
                  <p:embed/>
                </p:oleObj>
              </mc:Choice>
              <mc:Fallback>
                <p:oleObj name="PhotoImpact" r:id="rId28" imgW="8482540" imgH="368254" progId="PI3.Image">
                  <p:embed/>
                  <p:pic>
                    <p:nvPicPr>
                      <p:cNvPr id="3" name="Object 126"/>
                      <p:cNvPicPr>
                        <a:picLocks noChangeAspect="1" noChangeArrowheads="1"/>
                      </p:cNvPicPr>
                      <p:nvPr/>
                    </p:nvPicPr>
                    <p:blipFill>
                      <a:blip r:embed="rId29">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33" name="群組 7"/>
          <p:cNvGrpSpPr>
            <a:grpSpLocks/>
          </p:cNvGrpSpPr>
          <p:nvPr/>
        </p:nvGrpSpPr>
        <p:grpSpPr bwMode="auto">
          <a:xfrm>
            <a:off x="0" y="576274"/>
            <a:ext cx="12192000" cy="287337"/>
            <a:chOff x="-1800000" y="1800000"/>
            <a:chExt cx="9144000" cy="288000"/>
          </a:xfrm>
        </p:grpSpPr>
        <p:sp>
          <p:nvSpPr>
            <p:cNvPr id="104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1034" name="群組 57"/>
          <p:cNvGrpSpPr>
            <a:grpSpLocks/>
          </p:cNvGrpSpPr>
          <p:nvPr/>
        </p:nvGrpSpPr>
        <p:grpSpPr bwMode="auto">
          <a:xfrm>
            <a:off x="0" y="6048375"/>
            <a:ext cx="12192000" cy="287338"/>
            <a:chOff x="-1800000" y="1800000"/>
            <a:chExt cx="9144000" cy="288000"/>
          </a:xfrm>
        </p:grpSpPr>
        <p:sp>
          <p:nvSpPr>
            <p:cNvPr id="104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73"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1036" name="Picture 28" descr="未命名 - 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7" descr="未命名 - 2"/>
          <p:cNvPicPr>
            <a:picLocks noChangeAspect="1" noChangeArrowheads="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78"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9"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Tree>
    <p:extLst>
      <p:ext uri="{BB962C8B-B14F-4D97-AF65-F5344CB8AC3E}">
        <p14:creationId xmlns:p14="http://schemas.microsoft.com/office/powerpoint/2010/main" val="1190975936"/>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32"/>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32"/>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32"/>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32"/>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32"/>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32"/>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32"/>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32"/>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32"/>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1"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2"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34"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3078" name="Picture 40" descr="SPED"/>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群組 6"/>
          <p:cNvGrpSpPr>
            <a:grpSpLocks/>
          </p:cNvGrpSpPr>
          <p:nvPr/>
        </p:nvGrpSpPr>
        <p:grpSpPr bwMode="auto">
          <a:xfrm>
            <a:off x="239187" y="360363"/>
            <a:ext cx="383116" cy="2519362"/>
            <a:chOff x="-1620688" y="288000"/>
            <a:chExt cx="287338" cy="2520000"/>
          </a:xfrm>
        </p:grpSpPr>
        <p:sp>
          <p:nvSpPr>
            <p:cNvPr id="3096"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7"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8"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9"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00"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3082"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33388" name="PhotoImpact" r:id="rId22" imgW="8482540" imgH="368254" progId="PI3.Image">
                  <p:embed/>
                </p:oleObj>
              </mc:Choice>
              <mc:Fallback>
                <p:oleObj name="PhotoImpact" r:id="rId22" imgW="8482540" imgH="368254" progId="PI3.Image">
                  <p:embed/>
                  <p:pic>
                    <p:nvPicPr>
                      <p:cNvPr id="3082" name="Object 126"/>
                      <p:cNvPicPr>
                        <a:picLocks noChangeAspect="1" noChangeArrowheads="1"/>
                      </p:cNvPicPr>
                      <p:nvPr/>
                    </p:nvPicPr>
                    <p:blipFill>
                      <a:blip r:embed="rId23">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83" name="群組 7"/>
          <p:cNvGrpSpPr>
            <a:grpSpLocks/>
          </p:cNvGrpSpPr>
          <p:nvPr/>
        </p:nvGrpSpPr>
        <p:grpSpPr bwMode="auto">
          <a:xfrm>
            <a:off x="0" y="576274"/>
            <a:ext cx="12192000" cy="287337"/>
            <a:chOff x="-1800000" y="1800000"/>
            <a:chExt cx="9144000" cy="288000"/>
          </a:xfrm>
        </p:grpSpPr>
        <p:sp>
          <p:nvSpPr>
            <p:cNvPr id="309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3084" name="群組 57"/>
          <p:cNvGrpSpPr>
            <a:grpSpLocks/>
          </p:cNvGrpSpPr>
          <p:nvPr/>
        </p:nvGrpSpPr>
        <p:grpSpPr bwMode="auto">
          <a:xfrm>
            <a:off x="0" y="6048375"/>
            <a:ext cx="12192000" cy="287338"/>
            <a:chOff x="-1800000" y="1800000"/>
            <a:chExt cx="9144000" cy="288000"/>
          </a:xfrm>
        </p:grpSpPr>
        <p:sp>
          <p:nvSpPr>
            <p:cNvPr id="308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8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8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8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Rectangle 39"/>
          <p:cNvSpPr>
            <a:spLocks noChangeArrowheads="1"/>
          </p:cNvSpPr>
          <p:nvPr/>
        </p:nvSpPr>
        <p:spPr bwMode="auto">
          <a:xfrm>
            <a:off x="6096008" y="1187454"/>
            <a:ext cx="192617" cy="5292725"/>
          </a:xfrm>
          <a:prstGeom prst="rect">
            <a:avLst/>
          </a:prstGeom>
          <a:gradFill rotWithShape="1">
            <a:gsLst>
              <a:gs pos="0">
                <a:srgbClr val="C0CDD9">
                  <a:lumMod val="100000"/>
                </a:srgbClr>
              </a:gs>
              <a:gs pos="19000">
                <a:srgbClr val="819AB3"/>
              </a:gs>
              <a:gs pos="50000">
                <a:srgbClr val="003366"/>
              </a:gs>
              <a:gs pos="100000">
                <a:schemeClr val="bg1"/>
              </a:gs>
            </a:gsLst>
            <a:lin ang="5400000" scaled="0"/>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r" eaLnBrk="1" hangingPunct="1">
              <a:defRPr/>
            </a:pPr>
            <a:endParaRPr lang="zh-TW" altLang="en-US" sz="2100" dirty="0" smtClean="0"/>
          </a:p>
        </p:txBody>
      </p:sp>
      <p:pic>
        <p:nvPicPr>
          <p:cNvPr id="29" name="圖片 28"/>
          <p:cNvPicPr>
            <a:picLocks noChangeAspect="1"/>
          </p:cNvPicPr>
          <p:nvPr userDrawn="1"/>
        </p:nvPicPr>
        <p:blipFill>
          <a:blip r:embed="rId24"/>
          <a:stretch>
            <a:fillRect/>
          </a:stretch>
        </p:blipFill>
        <p:spPr>
          <a:xfrm>
            <a:off x="9932761" y="0"/>
            <a:ext cx="2259239" cy="972000"/>
          </a:xfrm>
          <a:prstGeom prst="rect">
            <a:avLst/>
          </a:prstGeom>
        </p:spPr>
      </p:pic>
    </p:spTree>
    <p:extLst>
      <p:ext uri="{BB962C8B-B14F-4D97-AF65-F5344CB8AC3E}">
        <p14:creationId xmlns:p14="http://schemas.microsoft.com/office/powerpoint/2010/main" val="41175092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25"/>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25"/>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25"/>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25"/>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25"/>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25"/>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25"/>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25"/>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25"/>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2051"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2052"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053"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2054"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2055" name="Rectangle 4"/>
          <p:cNvSpPr>
            <a:spLocks noGrp="1" noChangeArrowheads="1"/>
          </p:cNvSpPr>
          <p:nvPr>
            <p:ph type="body" idx="1"/>
          </p:nvPr>
        </p:nvSpPr>
        <p:spPr bwMode="auto">
          <a:xfrm>
            <a:off x="814917" y="1628779"/>
            <a:ext cx="107674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88421"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2" name="Rectangle 6"/>
          <p:cNvSpPr>
            <a:spLocks noGrp="1" noChangeArrowheads="1"/>
          </p:cNvSpPr>
          <p:nvPr>
            <p:ph type="ftr" sz="quarter" idx="3"/>
          </p:nvPr>
        </p:nvSpPr>
        <p:spPr bwMode="auto">
          <a:xfrm>
            <a:off x="4176184" y="6237288"/>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3" name="Rectangle 7"/>
          <p:cNvSpPr>
            <a:spLocks noGrp="1" noChangeArrowheads="1"/>
          </p:cNvSpPr>
          <p:nvPr>
            <p:ph type="sldNum" sz="quarter" idx="4"/>
          </p:nvPr>
        </p:nvSpPr>
        <p:spPr bwMode="auto">
          <a:xfrm>
            <a:off x="8401051" y="62372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Arial" charset="0"/>
                <a:ea typeface="標楷體" pitchFamily="65" charset="-120"/>
              </a:defRPr>
            </a:lvl1pPr>
          </a:lstStyle>
          <a:p>
            <a:pPr>
              <a:defRPr/>
            </a:pPr>
            <a:fld id="{5D351423-B25C-40EB-988C-CF69B6A356EB}" type="slidenum">
              <a:rPr lang="en-US" altLang="zh-TW"/>
              <a:pPr>
                <a:defRPr/>
              </a:pPr>
              <a:t>‹#›</a:t>
            </a:fld>
            <a:endParaRPr lang="en-US" altLang="zh-TW"/>
          </a:p>
        </p:txBody>
      </p:sp>
      <p:sp>
        <p:nvSpPr>
          <p:cNvPr id="188427"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2060"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2061"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2316" name="PhotoImpact" r:id="rId15" imgW="8482540" imgH="368254" progId="">
                  <p:embed/>
                </p:oleObj>
              </mc:Choice>
              <mc:Fallback>
                <p:oleObj name="PhotoImpact" r:id="rId15" imgW="8482540" imgH="368254" progId="">
                  <p:embed/>
                  <p:pic>
                    <p:nvPicPr>
                      <p:cNvPr id="2061" name="Object 96"/>
                      <p:cNvPicPr>
                        <a:picLocks noChangeAspect="1" noChangeArrowheads="1"/>
                      </p:cNvPicPr>
                      <p:nvPr/>
                    </p:nvPicPr>
                    <p:blipFill>
                      <a:blip r:embed="rId16">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062" name="Group 86"/>
          <p:cNvGrpSpPr>
            <a:grpSpLocks/>
          </p:cNvGrpSpPr>
          <p:nvPr/>
        </p:nvGrpSpPr>
        <p:grpSpPr bwMode="auto">
          <a:xfrm rot="16200000">
            <a:off x="5952337" y="69057"/>
            <a:ext cx="287337" cy="12192000"/>
            <a:chOff x="5330" y="3385"/>
            <a:chExt cx="181" cy="935"/>
          </a:xfrm>
        </p:grpSpPr>
        <p:sp>
          <p:nvSpPr>
            <p:cNvPr id="2077" name="Line 87"/>
            <p:cNvSpPr>
              <a:spLocks noChangeShapeType="1"/>
            </p:cNvSpPr>
            <p:nvPr/>
          </p:nvSpPr>
          <p:spPr bwMode="auto">
            <a:xfrm>
              <a:off x="530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78" name="Line 88"/>
            <p:cNvSpPr>
              <a:spLocks noChangeShapeType="1"/>
            </p:cNvSpPr>
            <p:nvPr/>
          </p:nvSpPr>
          <p:spPr bwMode="auto">
            <a:xfrm>
              <a:off x="535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79" name="Line 89"/>
            <p:cNvSpPr>
              <a:spLocks noChangeShapeType="1"/>
            </p:cNvSpPr>
            <p:nvPr/>
          </p:nvSpPr>
          <p:spPr bwMode="auto">
            <a:xfrm>
              <a:off x="539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80" name="Line 90"/>
            <p:cNvSpPr>
              <a:spLocks noChangeShapeType="1"/>
            </p:cNvSpPr>
            <p:nvPr/>
          </p:nvSpPr>
          <p:spPr bwMode="auto">
            <a:xfrm>
              <a:off x="5444"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81" name="Line 91"/>
            <p:cNvSpPr>
              <a:spLocks noChangeShapeType="1"/>
            </p:cNvSpPr>
            <p:nvPr/>
          </p:nvSpPr>
          <p:spPr bwMode="auto">
            <a:xfrm>
              <a:off x="5489"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82" name="Line 92"/>
            <p:cNvSpPr>
              <a:spLocks noChangeShapeType="1"/>
            </p:cNvSpPr>
            <p:nvPr/>
          </p:nvSpPr>
          <p:spPr bwMode="auto">
            <a:xfrm>
              <a:off x="535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83" name="Line 93"/>
            <p:cNvSpPr>
              <a:spLocks noChangeShapeType="1"/>
            </p:cNvSpPr>
            <p:nvPr/>
          </p:nvSpPr>
          <p:spPr bwMode="auto">
            <a:xfrm>
              <a:off x="539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84" name="Line 94"/>
            <p:cNvSpPr>
              <a:spLocks noChangeShapeType="1"/>
            </p:cNvSpPr>
            <p:nvPr/>
          </p:nvSpPr>
          <p:spPr bwMode="auto">
            <a:xfrm>
              <a:off x="5444"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2085" name="Line 95"/>
            <p:cNvSpPr>
              <a:spLocks noChangeShapeType="1"/>
            </p:cNvSpPr>
            <p:nvPr/>
          </p:nvSpPr>
          <p:spPr bwMode="auto">
            <a:xfrm>
              <a:off x="5489"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2063"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2064" name="Text Box 65"/>
          <p:cNvSpPr txBox="1">
            <a:spLocks noChangeArrowheads="1"/>
          </p:cNvSpPr>
          <p:nvPr/>
        </p:nvSpPr>
        <p:spPr bwMode="auto">
          <a:xfrm>
            <a:off x="2448984"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2065" name="Rectangle 23"/>
          <p:cNvSpPr>
            <a:spLocks noChangeArrowheads="1"/>
          </p:cNvSpPr>
          <p:nvPr/>
        </p:nvSpPr>
        <p:spPr bwMode="auto">
          <a:xfrm>
            <a:off x="1007535" y="3"/>
            <a:ext cx="7871884"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2066"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2067" name="Picture 77" descr="未命名 -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0" descr="未命名 -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 name="Rectangle 3"/>
          <p:cNvSpPr>
            <a:spLocks noGrp="1" noChangeArrowheads="1"/>
          </p:cNvSpPr>
          <p:nvPr>
            <p:ph type="title"/>
          </p:nvPr>
        </p:nvSpPr>
        <p:spPr bwMode="auto">
          <a:xfrm>
            <a:off x="624417" y="4762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70" name="Text Box 494"/>
          <p:cNvSpPr txBox="1">
            <a:spLocks noChangeArrowheads="1"/>
          </p:cNvSpPr>
          <p:nvPr/>
        </p:nvSpPr>
        <p:spPr bwMode="auto">
          <a:xfrm>
            <a:off x="10272184" y="6381753"/>
            <a:ext cx="1919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000" i="1">
                <a:solidFill>
                  <a:srgbClr val="CC0066"/>
                </a:solidFill>
                <a:latin typeface="Arial" pitchFamily="34" charset="0"/>
                <a:ea typeface="新細明體" pitchFamily="18" charset="-120"/>
              </a:rPr>
              <a:t>VCSEL</a:t>
            </a:r>
          </a:p>
        </p:txBody>
      </p:sp>
      <p:sp>
        <p:nvSpPr>
          <p:cNvPr id="32" name="Rectangle 501"/>
          <p:cNvSpPr>
            <a:spLocks noChangeArrowheads="1"/>
          </p:cNvSpPr>
          <p:nvPr/>
        </p:nvSpPr>
        <p:spPr bwMode="auto">
          <a:xfrm>
            <a:off x="0" y="6308725"/>
            <a:ext cx="12192000" cy="11588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noFill/>
            <a:miter lim="800000"/>
            <a:headEnd/>
            <a:tailEnd/>
          </a:ln>
        </p:spPr>
        <p:txBody>
          <a:bodyPr/>
          <a:lstStyle/>
          <a:p>
            <a:pPr algn="ctr">
              <a:defRPr/>
            </a:pPr>
            <a:endParaRPr lang="zh-TW" altLang="en-US" sz="2400">
              <a:effectLst>
                <a:outerShdw blurRad="38100" dist="38100" dir="2700000" algn="tl">
                  <a:srgbClr val="000000">
                    <a:alpha val="43137"/>
                  </a:srgbClr>
                </a:outerShdw>
              </a:effectLst>
              <a:ea typeface="標楷體" pitchFamily="65" charset="-120"/>
            </a:endParaRPr>
          </a:p>
        </p:txBody>
      </p:sp>
      <p:pic>
        <p:nvPicPr>
          <p:cNvPr id="2072" name="Picture 509" descr="LOGO_wor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90651" y="501659"/>
            <a:ext cx="2351616"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511" descr="未命名 -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2619" y="44450"/>
            <a:ext cx="167851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512" descr="未命名 -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95252" y="620713"/>
            <a:ext cx="120014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Object 51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9403" y="5876934"/>
            <a:ext cx="1257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2076"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69303" y="9"/>
            <a:ext cx="3822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310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4400" b="1">
          <a:solidFill>
            <a:srgbClr val="006600"/>
          </a:solidFill>
          <a:latin typeface="+mj-lt"/>
          <a:ea typeface="+mj-ea"/>
          <a:cs typeface="華康粗黑體"/>
        </a:defRPr>
      </a:lvl1pPr>
      <a:lvl2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2pPr>
      <a:lvl3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3pPr>
      <a:lvl4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4pPr>
      <a:lvl5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5pPr>
      <a:lvl6pPr marL="457178" algn="ctr" rtl="0" eaLnBrk="1" fontAlgn="base" hangingPunct="1">
        <a:spcBef>
          <a:spcPct val="0"/>
        </a:spcBef>
        <a:spcAft>
          <a:spcPct val="0"/>
        </a:spcAft>
        <a:defRPr kumimoji="1" sz="4400" b="1">
          <a:solidFill>
            <a:srgbClr val="006600"/>
          </a:solidFill>
          <a:latin typeface="Arial" charset="0"/>
          <a:ea typeface="華康粗黑體" pitchFamily="49" charset="-120"/>
        </a:defRPr>
      </a:lvl6pPr>
      <a:lvl7pPr marL="914354" algn="ctr" rtl="0" eaLnBrk="1" fontAlgn="base" hangingPunct="1">
        <a:spcBef>
          <a:spcPct val="0"/>
        </a:spcBef>
        <a:spcAft>
          <a:spcPct val="0"/>
        </a:spcAft>
        <a:defRPr kumimoji="1" sz="4400" b="1">
          <a:solidFill>
            <a:srgbClr val="006600"/>
          </a:solidFill>
          <a:latin typeface="Arial" charset="0"/>
          <a:ea typeface="華康粗黑體" pitchFamily="49" charset="-120"/>
        </a:defRPr>
      </a:lvl7pPr>
      <a:lvl8pPr marL="1371532" algn="ctr" rtl="0" eaLnBrk="1" fontAlgn="base" hangingPunct="1">
        <a:spcBef>
          <a:spcPct val="0"/>
        </a:spcBef>
        <a:spcAft>
          <a:spcPct val="0"/>
        </a:spcAft>
        <a:defRPr kumimoji="1" sz="4400" b="1">
          <a:solidFill>
            <a:srgbClr val="006600"/>
          </a:solidFill>
          <a:latin typeface="Arial" charset="0"/>
          <a:ea typeface="華康粗黑體" pitchFamily="49" charset="-120"/>
        </a:defRPr>
      </a:lvl8pPr>
      <a:lvl9pPr marL="1828709" algn="ctr" rtl="0" eaLnBrk="1" fontAlgn="base" hangingPunct="1">
        <a:spcBef>
          <a:spcPct val="0"/>
        </a:spcBef>
        <a:spcAft>
          <a:spcPct val="0"/>
        </a:spcAft>
        <a:defRPr kumimoji="1" sz="4400" b="1">
          <a:solidFill>
            <a:srgbClr val="006600"/>
          </a:solidFill>
          <a:latin typeface="Arial" charset="0"/>
          <a:ea typeface="華康粗黑體" pitchFamily="49" charset="-120"/>
        </a:defRPr>
      </a:lvl9pPr>
    </p:titleStyle>
    <p:bodyStyle>
      <a:lvl1pPr marL="342882" indent="-342882" algn="l" rtl="0" eaLnBrk="1" fontAlgn="base" hangingPunct="1">
        <a:spcBef>
          <a:spcPct val="20000"/>
        </a:spcBef>
        <a:spcAft>
          <a:spcPct val="0"/>
        </a:spcAft>
        <a:buFont typeface="Wingdings" pitchFamily="2" charset="2"/>
        <a:buChar char="l"/>
        <a:defRPr kumimoji="1" sz="3200">
          <a:solidFill>
            <a:schemeClr val="tx1"/>
          </a:solidFill>
          <a:latin typeface="+mn-lt"/>
          <a:ea typeface="+mn-ea"/>
          <a:cs typeface="+mn-cs"/>
        </a:defRPr>
      </a:lvl1pPr>
      <a:lvl2pPr marL="742913" indent="-285737" algn="l" rtl="0" eaLnBrk="1" fontAlgn="base" hangingPunct="1">
        <a:spcBef>
          <a:spcPct val="20000"/>
        </a:spcBef>
        <a:spcAft>
          <a:spcPct val="0"/>
        </a:spcAft>
        <a:buChar char="–"/>
        <a:defRPr kumimoji="1" sz="2800">
          <a:solidFill>
            <a:srgbClr val="0099FF"/>
          </a:solidFill>
          <a:latin typeface="+mn-lt"/>
          <a:ea typeface="+mn-ea"/>
        </a:defRPr>
      </a:lvl2pPr>
      <a:lvl3pPr marL="1142942" indent="-228589" algn="l" rtl="0" eaLnBrk="1" fontAlgn="base" hangingPunct="1">
        <a:spcBef>
          <a:spcPct val="20000"/>
        </a:spcBef>
        <a:spcAft>
          <a:spcPct val="0"/>
        </a:spcAft>
        <a:buChar char="•"/>
        <a:defRPr kumimoji="1" sz="2400">
          <a:solidFill>
            <a:srgbClr val="009999"/>
          </a:solidFill>
          <a:latin typeface="+mn-lt"/>
          <a:ea typeface="+mn-ea"/>
        </a:defRPr>
      </a:lvl3pPr>
      <a:lvl4pPr marL="1600120" indent="-228589" algn="l" rtl="0" eaLnBrk="1" fontAlgn="base" hangingPunct="1">
        <a:spcBef>
          <a:spcPct val="20000"/>
        </a:spcBef>
        <a:spcAft>
          <a:spcPct val="0"/>
        </a:spcAft>
        <a:buChar char="–"/>
        <a:defRPr kumimoji="1" sz="2000">
          <a:solidFill>
            <a:srgbClr val="00CC99"/>
          </a:solidFill>
          <a:latin typeface="+mn-lt"/>
          <a:ea typeface="+mn-ea"/>
        </a:defRPr>
      </a:lvl4pPr>
      <a:lvl5pPr marL="2057298" indent="-228589" algn="l" rtl="0" eaLnBrk="1" fontAlgn="base" hangingPunct="1">
        <a:spcBef>
          <a:spcPct val="20000"/>
        </a:spcBef>
        <a:spcAft>
          <a:spcPct val="0"/>
        </a:spcAft>
        <a:buChar char="»"/>
        <a:defRPr kumimoji="1" sz="2000">
          <a:solidFill>
            <a:srgbClr val="00CC00"/>
          </a:solidFill>
          <a:latin typeface="+mn-lt"/>
          <a:ea typeface="+mn-ea"/>
        </a:defRPr>
      </a:lvl5pPr>
      <a:lvl6pPr marL="2514474" indent="-228589" algn="l" rtl="0" eaLnBrk="1" fontAlgn="base" hangingPunct="1">
        <a:spcBef>
          <a:spcPct val="20000"/>
        </a:spcBef>
        <a:spcAft>
          <a:spcPct val="0"/>
        </a:spcAft>
        <a:buChar char="»"/>
        <a:defRPr kumimoji="1" sz="2000">
          <a:solidFill>
            <a:srgbClr val="00CC00"/>
          </a:solidFill>
          <a:latin typeface="+mn-lt"/>
          <a:ea typeface="+mn-ea"/>
        </a:defRPr>
      </a:lvl6pPr>
      <a:lvl7pPr marL="2971652" indent="-228589" algn="l" rtl="0" eaLnBrk="1" fontAlgn="base" hangingPunct="1">
        <a:spcBef>
          <a:spcPct val="20000"/>
        </a:spcBef>
        <a:spcAft>
          <a:spcPct val="0"/>
        </a:spcAft>
        <a:buChar char="»"/>
        <a:defRPr kumimoji="1" sz="2000">
          <a:solidFill>
            <a:srgbClr val="00CC00"/>
          </a:solidFill>
          <a:latin typeface="+mn-lt"/>
          <a:ea typeface="+mn-ea"/>
        </a:defRPr>
      </a:lvl7pPr>
      <a:lvl8pPr marL="3428829" indent="-228589" algn="l" rtl="0" eaLnBrk="1" fontAlgn="base" hangingPunct="1">
        <a:spcBef>
          <a:spcPct val="20000"/>
        </a:spcBef>
        <a:spcAft>
          <a:spcPct val="0"/>
        </a:spcAft>
        <a:buChar char="»"/>
        <a:defRPr kumimoji="1" sz="2000">
          <a:solidFill>
            <a:srgbClr val="00CC00"/>
          </a:solidFill>
          <a:latin typeface="+mn-lt"/>
          <a:ea typeface="+mn-ea"/>
        </a:defRPr>
      </a:lvl8pPr>
      <a:lvl9pPr marL="3886006" indent="-228589" algn="l" rtl="0" eaLnBrk="1" fontAlgn="base" hangingPunct="1">
        <a:spcBef>
          <a:spcPct val="20000"/>
        </a:spcBef>
        <a:spcAft>
          <a:spcPct val="0"/>
        </a:spcAft>
        <a:buChar char="»"/>
        <a:defRPr kumimoji="1" sz="2000">
          <a:solidFill>
            <a:srgbClr val="00CC00"/>
          </a:solidFill>
          <a:latin typeface="+mn-lt"/>
          <a:ea typeface="+mn-ea"/>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3075"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3076"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3077"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3078"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3079" name="Rectangle 4"/>
          <p:cNvSpPr>
            <a:spLocks noGrp="1" noChangeArrowheads="1"/>
          </p:cNvSpPr>
          <p:nvPr>
            <p:ph type="body" idx="1"/>
          </p:nvPr>
        </p:nvSpPr>
        <p:spPr bwMode="auto">
          <a:xfrm>
            <a:off x="814917" y="1628779"/>
            <a:ext cx="107674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88421"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2" name="Rectangle 6"/>
          <p:cNvSpPr>
            <a:spLocks noGrp="1" noChangeArrowheads="1"/>
          </p:cNvSpPr>
          <p:nvPr>
            <p:ph type="ftr" sz="quarter" idx="3"/>
          </p:nvPr>
        </p:nvSpPr>
        <p:spPr bwMode="auto">
          <a:xfrm>
            <a:off x="4176184" y="6237288"/>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3" name="Rectangle 7"/>
          <p:cNvSpPr>
            <a:spLocks noGrp="1" noChangeArrowheads="1"/>
          </p:cNvSpPr>
          <p:nvPr>
            <p:ph type="sldNum" sz="quarter" idx="4"/>
          </p:nvPr>
        </p:nvSpPr>
        <p:spPr bwMode="auto">
          <a:xfrm>
            <a:off x="8401051" y="62372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Arial" charset="0"/>
                <a:ea typeface="標楷體" pitchFamily="65" charset="-120"/>
              </a:defRPr>
            </a:lvl1pPr>
          </a:lstStyle>
          <a:p>
            <a:pPr>
              <a:defRPr/>
            </a:pPr>
            <a:fld id="{5A98D657-B675-423A-8B99-723DE094FF54}" type="slidenum">
              <a:rPr lang="en-US" altLang="zh-TW"/>
              <a:pPr>
                <a:defRPr/>
              </a:pPr>
              <a:t>‹#›</a:t>
            </a:fld>
            <a:endParaRPr lang="en-US" altLang="zh-TW"/>
          </a:p>
        </p:txBody>
      </p:sp>
      <p:sp>
        <p:nvSpPr>
          <p:cNvPr id="188427"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3084"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3085"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4364" name="PhotoImpact" r:id="rId15" imgW="8482540" imgH="368254" progId="">
                  <p:embed/>
                </p:oleObj>
              </mc:Choice>
              <mc:Fallback>
                <p:oleObj name="PhotoImpact" r:id="rId15" imgW="8482540" imgH="368254" progId="">
                  <p:embed/>
                  <p:pic>
                    <p:nvPicPr>
                      <p:cNvPr id="3085" name="Object 96"/>
                      <p:cNvPicPr>
                        <a:picLocks noChangeAspect="1" noChangeArrowheads="1"/>
                      </p:cNvPicPr>
                      <p:nvPr/>
                    </p:nvPicPr>
                    <p:blipFill>
                      <a:blip r:embed="rId16">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3086" name="Group 86"/>
          <p:cNvGrpSpPr>
            <a:grpSpLocks/>
          </p:cNvGrpSpPr>
          <p:nvPr/>
        </p:nvGrpSpPr>
        <p:grpSpPr bwMode="auto">
          <a:xfrm rot="16200000">
            <a:off x="5952337" y="69057"/>
            <a:ext cx="287337" cy="12192000"/>
            <a:chOff x="5330" y="3385"/>
            <a:chExt cx="181" cy="935"/>
          </a:xfrm>
        </p:grpSpPr>
        <p:sp>
          <p:nvSpPr>
            <p:cNvPr id="3094"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095"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096"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097"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098"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099"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100"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101"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3102"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3087"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3088" name="Text Box 65"/>
          <p:cNvSpPr txBox="1">
            <a:spLocks noChangeArrowheads="1"/>
          </p:cNvSpPr>
          <p:nvPr/>
        </p:nvSpPr>
        <p:spPr bwMode="auto">
          <a:xfrm>
            <a:off x="3905251" y="214313"/>
            <a:ext cx="7952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Electrical Engineering </a:t>
            </a:r>
          </a:p>
        </p:txBody>
      </p:sp>
      <p:sp>
        <p:nvSpPr>
          <p:cNvPr id="3089"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3090"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3091" name="Picture 77" descr="未命名 -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80" descr="未命名 -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Rectangle 3"/>
          <p:cNvSpPr>
            <a:spLocks noGrp="1" noChangeArrowheads="1"/>
          </p:cNvSpPr>
          <p:nvPr>
            <p:ph type="title"/>
          </p:nvPr>
        </p:nvSpPr>
        <p:spPr bwMode="auto">
          <a:xfrm>
            <a:off x="624417" y="4762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Tree>
    <p:extLst>
      <p:ext uri="{BB962C8B-B14F-4D97-AF65-F5344CB8AC3E}">
        <p14:creationId xmlns:p14="http://schemas.microsoft.com/office/powerpoint/2010/main" val="38910059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4400" b="1">
          <a:solidFill>
            <a:srgbClr val="006600"/>
          </a:solidFill>
          <a:latin typeface="+mj-lt"/>
          <a:ea typeface="+mj-ea"/>
          <a:cs typeface="+mj-cs"/>
        </a:defRPr>
      </a:lvl1pPr>
      <a:lvl2pPr algn="ctr" rtl="0" eaLnBrk="1" fontAlgn="base" hangingPunct="1">
        <a:spcBef>
          <a:spcPct val="0"/>
        </a:spcBef>
        <a:spcAft>
          <a:spcPct val="0"/>
        </a:spcAft>
        <a:defRPr kumimoji="1" sz="4400" b="1">
          <a:solidFill>
            <a:srgbClr val="006600"/>
          </a:solidFill>
          <a:latin typeface="Arial" charset="0"/>
          <a:ea typeface="新細明體" pitchFamily="18" charset="-120"/>
        </a:defRPr>
      </a:lvl2pPr>
      <a:lvl3pPr algn="ctr" rtl="0" eaLnBrk="1" fontAlgn="base" hangingPunct="1">
        <a:spcBef>
          <a:spcPct val="0"/>
        </a:spcBef>
        <a:spcAft>
          <a:spcPct val="0"/>
        </a:spcAft>
        <a:defRPr kumimoji="1" sz="4400" b="1">
          <a:solidFill>
            <a:srgbClr val="006600"/>
          </a:solidFill>
          <a:latin typeface="Arial" charset="0"/>
          <a:ea typeface="新細明體" pitchFamily="18" charset="-120"/>
        </a:defRPr>
      </a:lvl3pPr>
      <a:lvl4pPr algn="ctr" rtl="0" eaLnBrk="1" fontAlgn="base" hangingPunct="1">
        <a:spcBef>
          <a:spcPct val="0"/>
        </a:spcBef>
        <a:spcAft>
          <a:spcPct val="0"/>
        </a:spcAft>
        <a:defRPr kumimoji="1" sz="4400" b="1">
          <a:solidFill>
            <a:srgbClr val="006600"/>
          </a:solidFill>
          <a:latin typeface="Arial" charset="0"/>
          <a:ea typeface="新細明體" pitchFamily="18" charset="-120"/>
        </a:defRPr>
      </a:lvl4pPr>
      <a:lvl5pPr algn="ctr" rtl="0" eaLnBrk="1" fontAlgn="base" hangingPunct="1">
        <a:spcBef>
          <a:spcPct val="0"/>
        </a:spcBef>
        <a:spcAft>
          <a:spcPct val="0"/>
        </a:spcAft>
        <a:defRPr kumimoji="1" sz="4400" b="1">
          <a:solidFill>
            <a:srgbClr val="006600"/>
          </a:solidFill>
          <a:latin typeface="Arial" charset="0"/>
          <a:ea typeface="新細明體" pitchFamily="18" charset="-120"/>
        </a:defRPr>
      </a:lvl5pPr>
      <a:lvl6pPr marL="457178" algn="ctr" rtl="0" eaLnBrk="1" fontAlgn="base" hangingPunct="1">
        <a:spcBef>
          <a:spcPct val="0"/>
        </a:spcBef>
        <a:spcAft>
          <a:spcPct val="0"/>
        </a:spcAft>
        <a:defRPr kumimoji="1" sz="4400" b="1">
          <a:solidFill>
            <a:srgbClr val="006600"/>
          </a:solidFill>
          <a:latin typeface="Arial" charset="0"/>
          <a:ea typeface="新細明體" pitchFamily="18" charset="-120"/>
        </a:defRPr>
      </a:lvl6pPr>
      <a:lvl7pPr marL="914354" algn="ctr" rtl="0" eaLnBrk="1" fontAlgn="base" hangingPunct="1">
        <a:spcBef>
          <a:spcPct val="0"/>
        </a:spcBef>
        <a:spcAft>
          <a:spcPct val="0"/>
        </a:spcAft>
        <a:defRPr kumimoji="1" sz="4400" b="1">
          <a:solidFill>
            <a:srgbClr val="006600"/>
          </a:solidFill>
          <a:latin typeface="Arial" charset="0"/>
          <a:ea typeface="新細明體" pitchFamily="18" charset="-120"/>
        </a:defRPr>
      </a:lvl7pPr>
      <a:lvl8pPr marL="1371532" algn="ctr" rtl="0" eaLnBrk="1" fontAlgn="base" hangingPunct="1">
        <a:spcBef>
          <a:spcPct val="0"/>
        </a:spcBef>
        <a:spcAft>
          <a:spcPct val="0"/>
        </a:spcAft>
        <a:defRPr kumimoji="1" sz="4400" b="1">
          <a:solidFill>
            <a:srgbClr val="006600"/>
          </a:solidFill>
          <a:latin typeface="Arial" charset="0"/>
          <a:ea typeface="新細明體" pitchFamily="18" charset="-120"/>
        </a:defRPr>
      </a:lvl8pPr>
      <a:lvl9pPr marL="1828709" algn="ctr" rtl="0" eaLnBrk="1" fontAlgn="base" hangingPunct="1">
        <a:spcBef>
          <a:spcPct val="0"/>
        </a:spcBef>
        <a:spcAft>
          <a:spcPct val="0"/>
        </a:spcAft>
        <a:defRPr kumimoji="1" sz="4400" b="1">
          <a:solidFill>
            <a:srgbClr val="006600"/>
          </a:solidFill>
          <a:latin typeface="Arial" charset="0"/>
          <a:ea typeface="新細明體" pitchFamily="18" charset="-120"/>
        </a:defRPr>
      </a:lvl9pPr>
    </p:titleStyle>
    <p:bodyStyle>
      <a:lvl1pPr marL="342882" indent="-342882" algn="l" rtl="0" eaLnBrk="1" fontAlgn="base" hangingPunct="1">
        <a:spcBef>
          <a:spcPct val="20000"/>
        </a:spcBef>
        <a:spcAft>
          <a:spcPct val="0"/>
        </a:spcAft>
        <a:buFont typeface="Wingdings" pitchFamily="2" charset="2"/>
        <a:buChar char="l"/>
        <a:defRPr kumimoji="1" sz="3200">
          <a:solidFill>
            <a:schemeClr val="tx1"/>
          </a:solidFill>
          <a:latin typeface="+mn-lt"/>
          <a:ea typeface="+mn-ea"/>
          <a:cs typeface="+mn-cs"/>
        </a:defRPr>
      </a:lvl1pPr>
      <a:lvl2pPr marL="742913" indent="-285737" algn="l" rtl="0" eaLnBrk="1" fontAlgn="base" hangingPunct="1">
        <a:spcBef>
          <a:spcPct val="20000"/>
        </a:spcBef>
        <a:spcAft>
          <a:spcPct val="0"/>
        </a:spcAft>
        <a:buChar char="–"/>
        <a:defRPr kumimoji="1" sz="2800">
          <a:solidFill>
            <a:srgbClr val="0099FF"/>
          </a:solidFill>
          <a:latin typeface="+mn-lt"/>
          <a:ea typeface="+mn-ea"/>
        </a:defRPr>
      </a:lvl2pPr>
      <a:lvl3pPr marL="1142942" indent="-228589" algn="l" rtl="0" eaLnBrk="1" fontAlgn="base" hangingPunct="1">
        <a:spcBef>
          <a:spcPct val="20000"/>
        </a:spcBef>
        <a:spcAft>
          <a:spcPct val="0"/>
        </a:spcAft>
        <a:buChar char="•"/>
        <a:defRPr kumimoji="1" sz="2400">
          <a:solidFill>
            <a:srgbClr val="009999"/>
          </a:solidFill>
          <a:latin typeface="+mn-lt"/>
          <a:ea typeface="+mn-ea"/>
        </a:defRPr>
      </a:lvl3pPr>
      <a:lvl4pPr marL="1600120" indent="-228589" algn="l" rtl="0" eaLnBrk="1" fontAlgn="base" hangingPunct="1">
        <a:spcBef>
          <a:spcPct val="20000"/>
        </a:spcBef>
        <a:spcAft>
          <a:spcPct val="0"/>
        </a:spcAft>
        <a:buChar char="–"/>
        <a:defRPr kumimoji="1" sz="2000">
          <a:solidFill>
            <a:srgbClr val="00CC99"/>
          </a:solidFill>
          <a:latin typeface="+mn-lt"/>
          <a:ea typeface="+mn-ea"/>
        </a:defRPr>
      </a:lvl4pPr>
      <a:lvl5pPr marL="2057298" indent="-228589" algn="l" rtl="0" eaLnBrk="1" fontAlgn="base" hangingPunct="1">
        <a:spcBef>
          <a:spcPct val="20000"/>
        </a:spcBef>
        <a:spcAft>
          <a:spcPct val="0"/>
        </a:spcAft>
        <a:buChar char="»"/>
        <a:defRPr kumimoji="1" sz="2000">
          <a:solidFill>
            <a:srgbClr val="00CC00"/>
          </a:solidFill>
          <a:latin typeface="+mn-lt"/>
          <a:ea typeface="+mn-ea"/>
        </a:defRPr>
      </a:lvl5pPr>
      <a:lvl6pPr marL="2514474" indent="-228589" algn="l" rtl="0" eaLnBrk="1" fontAlgn="base" hangingPunct="1">
        <a:spcBef>
          <a:spcPct val="20000"/>
        </a:spcBef>
        <a:spcAft>
          <a:spcPct val="0"/>
        </a:spcAft>
        <a:buChar char="»"/>
        <a:defRPr kumimoji="1" sz="2000">
          <a:solidFill>
            <a:srgbClr val="00CC00"/>
          </a:solidFill>
          <a:latin typeface="+mn-lt"/>
          <a:ea typeface="+mn-ea"/>
        </a:defRPr>
      </a:lvl6pPr>
      <a:lvl7pPr marL="2971652" indent="-228589" algn="l" rtl="0" eaLnBrk="1" fontAlgn="base" hangingPunct="1">
        <a:spcBef>
          <a:spcPct val="20000"/>
        </a:spcBef>
        <a:spcAft>
          <a:spcPct val="0"/>
        </a:spcAft>
        <a:buChar char="»"/>
        <a:defRPr kumimoji="1" sz="2000">
          <a:solidFill>
            <a:srgbClr val="00CC00"/>
          </a:solidFill>
          <a:latin typeface="+mn-lt"/>
          <a:ea typeface="+mn-ea"/>
        </a:defRPr>
      </a:lvl7pPr>
      <a:lvl8pPr marL="3428829" indent="-228589" algn="l" rtl="0" eaLnBrk="1" fontAlgn="base" hangingPunct="1">
        <a:spcBef>
          <a:spcPct val="20000"/>
        </a:spcBef>
        <a:spcAft>
          <a:spcPct val="0"/>
        </a:spcAft>
        <a:buChar char="»"/>
        <a:defRPr kumimoji="1" sz="2000">
          <a:solidFill>
            <a:srgbClr val="00CC00"/>
          </a:solidFill>
          <a:latin typeface="+mn-lt"/>
          <a:ea typeface="+mn-ea"/>
        </a:defRPr>
      </a:lvl8pPr>
      <a:lvl9pPr marL="3886006" indent="-228589" algn="l" rtl="0" eaLnBrk="1" fontAlgn="base" hangingPunct="1">
        <a:spcBef>
          <a:spcPct val="20000"/>
        </a:spcBef>
        <a:spcAft>
          <a:spcPct val="0"/>
        </a:spcAft>
        <a:buChar char="»"/>
        <a:defRPr kumimoji="1" sz="2000">
          <a:solidFill>
            <a:srgbClr val="00CC00"/>
          </a:solidFill>
          <a:latin typeface="+mn-lt"/>
          <a:ea typeface="+mn-ea"/>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099"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100"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4101"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102"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4103" name="Rectangle 4"/>
          <p:cNvSpPr>
            <a:spLocks noGrp="1" noChangeArrowheads="1"/>
          </p:cNvSpPr>
          <p:nvPr>
            <p:ph type="body" idx="1"/>
          </p:nvPr>
        </p:nvSpPr>
        <p:spPr bwMode="auto">
          <a:xfrm>
            <a:off x="814917" y="1628779"/>
            <a:ext cx="107674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88421"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2" name="Rectangle 6"/>
          <p:cNvSpPr>
            <a:spLocks noGrp="1" noChangeArrowheads="1"/>
          </p:cNvSpPr>
          <p:nvPr>
            <p:ph type="ftr" sz="quarter" idx="3"/>
          </p:nvPr>
        </p:nvSpPr>
        <p:spPr bwMode="auto">
          <a:xfrm>
            <a:off x="4176184" y="6237288"/>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3" name="Rectangle 7"/>
          <p:cNvSpPr>
            <a:spLocks noGrp="1" noChangeArrowheads="1"/>
          </p:cNvSpPr>
          <p:nvPr>
            <p:ph type="sldNum" sz="quarter" idx="4"/>
          </p:nvPr>
        </p:nvSpPr>
        <p:spPr bwMode="auto">
          <a:xfrm>
            <a:off x="8401051" y="62372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Arial" charset="0"/>
                <a:ea typeface="標楷體" pitchFamily="65" charset="-120"/>
              </a:defRPr>
            </a:lvl1pPr>
          </a:lstStyle>
          <a:p>
            <a:pPr>
              <a:defRPr/>
            </a:pPr>
            <a:fld id="{ADE00088-1E7F-40CE-B248-4206EB8FA258}" type="slidenum">
              <a:rPr lang="en-US" altLang="zh-TW"/>
              <a:pPr>
                <a:defRPr/>
              </a:pPr>
              <a:t>‹#›</a:t>
            </a:fld>
            <a:endParaRPr lang="en-US" altLang="zh-TW"/>
          </a:p>
        </p:txBody>
      </p:sp>
      <p:sp>
        <p:nvSpPr>
          <p:cNvPr id="188427"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4108"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4109"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6412" name="PhotoImpact" r:id="rId15" imgW="8482540" imgH="368254" progId="">
                  <p:embed/>
                </p:oleObj>
              </mc:Choice>
              <mc:Fallback>
                <p:oleObj name="PhotoImpact" r:id="rId15" imgW="8482540" imgH="368254" progId="">
                  <p:embed/>
                  <p:pic>
                    <p:nvPicPr>
                      <p:cNvPr id="4109" name="Object 96"/>
                      <p:cNvPicPr>
                        <a:picLocks noChangeAspect="1" noChangeArrowheads="1"/>
                      </p:cNvPicPr>
                      <p:nvPr/>
                    </p:nvPicPr>
                    <p:blipFill>
                      <a:blip r:embed="rId16">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4110" name="Group 86"/>
          <p:cNvGrpSpPr>
            <a:grpSpLocks/>
          </p:cNvGrpSpPr>
          <p:nvPr/>
        </p:nvGrpSpPr>
        <p:grpSpPr bwMode="auto">
          <a:xfrm rot="16200000">
            <a:off x="5952337" y="69057"/>
            <a:ext cx="287337" cy="12192000"/>
            <a:chOff x="5330" y="3385"/>
            <a:chExt cx="181" cy="935"/>
          </a:xfrm>
        </p:grpSpPr>
        <p:sp>
          <p:nvSpPr>
            <p:cNvPr id="4124" name="Line 87"/>
            <p:cNvSpPr>
              <a:spLocks noChangeShapeType="1"/>
            </p:cNvSpPr>
            <p:nvPr/>
          </p:nvSpPr>
          <p:spPr bwMode="auto">
            <a:xfrm>
              <a:off x="530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25" name="Line 88"/>
            <p:cNvSpPr>
              <a:spLocks noChangeShapeType="1"/>
            </p:cNvSpPr>
            <p:nvPr/>
          </p:nvSpPr>
          <p:spPr bwMode="auto">
            <a:xfrm>
              <a:off x="535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26" name="Line 89"/>
            <p:cNvSpPr>
              <a:spLocks noChangeShapeType="1"/>
            </p:cNvSpPr>
            <p:nvPr/>
          </p:nvSpPr>
          <p:spPr bwMode="auto">
            <a:xfrm>
              <a:off x="539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27" name="Line 90"/>
            <p:cNvSpPr>
              <a:spLocks noChangeShapeType="1"/>
            </p:cNvSpPr>
            <p:nvPr/>
          </p:nvSpPr>
          <p:spPr bwMode="auto">
            <a:xfrm>
              <a:off x="5444"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28" name="Line 91"/>
            <p:cNvSpPr>
              <a:spLocks noChangeShapeType="1"/>
            </p:cNvSpPr>
            <p:nvPr/>
          </p:nvSpPr>
          <p:spPr bwMode="auto">
            <a:xfrm>
              <a:off x="5489"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29" name="Line 92"/>
            <p:cNvSpPr>
              <a:spLocks noChangeShapeType="1"/>
            </p:cNvSpPr>
            <p:nvPr/>
          </p:nvSpPr>
          <p:spPr bwMode="auto">
            <a:xfrm>
              <a:off x="535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30" name="Line 93"/>
            <p:cNvSpPr>
              <a:spLocks noChangeShapeType="1"/>
            </p:cNvSpPr>
            <p:nvPr/>
          </p:nvSpPr>
          <p:spPr bwMode="auto">
            <a:xfrm>
              <a:off x="539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31" name="Line 94"/>
            <p:cNvSpPr>
              <a:spLocks noChangeShapeType="1"/>
            </p:cNvSpPr>
            <p:nvPr/>
          </p:nvSpPr>
          <p:spPr bwMode="auto">
            <a:xfrm>
              <a:off x="5444"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4132" name="Line 95"/>
            <p:cNvSpPr>
              <a:spLocks noChangeShapeType="1"/>
            </p:cNvSpPr>
            <p:nvPr/>
          </p:nvSpPr>
          <p:spPr bwMode="auto">
            <a:xfrm>
              <a:off x="5489"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4111"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4112" name="Text Box 65"/>
          <p:cNvSpPr txBox="1">
            <a:spLocks noChangeArrowheads="1"/>
          </p:cNvSpPr>
          <p:nvPr/>
        </p:nvSpPr>
        <p:spPr bwMode="auto">
          <a:xfrm>
            <a:off x="3905251" y="214320"/>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Electrical Engineering </a:t>
            </a:r>
          </a:p>
        </p:txBody>
      </p:sp>
      <p:sp>
        <p:nvSpPr>
          <p:cNvPr id="4113"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4114"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4115" name="Picture 77" descr="未命名 -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80" descr="未命名 -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Rectangle 3"/>
          <p:cNvSpPr>
            <a:spLocks noGrp="1" noChangeArrowheads="1"/>
          </p:cNvSpPr>
          <p:nvPr>
            <p:ph type="title"/>
          </p:nvPr>
        </p:nvSpPr>
        <p:spPr bwMode="auto">
          <a:xfrm>
            <a:off x="624417" y="4762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118" name="Text Box 494"/>
          <p:cNvSpPr txBox="1">
            <a:spLocks noChangeArrowheads="1"/>
          </p:cNvSpPr>
          <p:nvPr/>
        </p:nvSpPr>
        <p:spPr bwMode="auto">
          <a:xfrm>
            <a:off x="10272184" y="6381753"/>
            <a:ext cx="1919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000" i="1">
                <a:solidFill>
                  <a:srgbClr val="CC0066"/>
                </a:solidFill>
                <a:latin typeface="Arial" pitchFamily="34" charset="0"/>
                <a:ea typeface="新細明體" pitchFamily="18" charset="-120"/>
              </a:rPr>
              <a:t>VCSEL</a:t>
            </a:r>
          </a:p>
        </p:txBody>
      </p:sp>
      <p:sp>
        <p:nvSpPr>
          <p:cNvPr id="32" name="Rectangle 501"/>
          <p:cNvSpPr>
            <a:spLocks noChangeArrowheads="1"/>
          </p:cNvSpPr>
          <p:nvPr/>
        </p:nvSpPr>
        <p:spPr bwMode="auto">
          <a:xfrm>
            <a:off x="0" y="6308725"/>
            <a:ext cx="12192000" cy="115888"/>
          </a:xfrm>
          <a:prstGeom prst="rect">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noFill/>
            <a:miter lim="800000"/>
            <a:headEnd/>
            <a:tailEnd/>
          </a:ln>
        </p:spPr>
        <p:txBody>
          <a:bodyPr/>
          <a:lstStyle/>
          <a:p>
            <a:pPr algn="ctr">
              <a:defRPr/>
            </a:pPr>
            <a:endParaRPr lang="zh-TW" altLang="en-US" sz="2400">
              <a:effectLst>
                <a:outerShdw blurRad="38100" dist="38100" dir="2700000" algn="tl">
                  <a:srgbClr val="000000">
                    <a:alpha val="43137"/>
                  </a:srgbClr>
                </a:outerShdw>
              </a:effectLst>
              <a:ea typeface="標楷體" pitchFamily="65" charset="-120"/>
            </a:endParaRPr>
          </a:p>
        </p:txBody>
      </p:sp>
      <p:pic>
        <p:nvPicPr>
          <p:cNvPr id="4120" name="Picture 509" descr="LOGO_wor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90651" y="501659"/>
            <a:ext cx="2351616"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511" descr="未命名 -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2619" y="44450"/>
            <a:ext cx="167851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512" descr="未命名 -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95252" y="620713"/>
            <a:ext cx="120014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Object 51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9403" y="5876934"/>
            <a:ext cx="1257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Tree>
    <p:extLst>
      <p:ext uri="{BB962C8B-B14F-4D97-AF65-F5344CB8AC3E}">
        <p14:creationId xmlns:p14="http://schemas.microsoft.com/office/powerpoint/2010/main" val="687656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4400" b="1">
          <a:solidFill>
            <a:srgbClr val="006600"/>
          </a:solidFill>
          <a:latin typeface="+mj-lt"/>
          <a:ea typeface="+mj-ea"/>
          <a:cs typeface="華康粗黑體"/>
        </a:defRPr>
      </a:lvl1pPr>
      <a:lvl2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2pPr>
      <a:lvl3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3pPr>
      <a:lvl4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4pPr>
      <a:lvl5pPr algn="ctr" rtl="0" eaLnBrk="1" fontAlgn="base" hangingPunct="1">
        <a:spcBef>
          <a:spcPct val="0"/>
        </a:spcBef>
        <a:spcAft>
          <a:spcPct val="0"/>
        </a:spcAft>
        <a:defRPr kumimoji="1" sz="4400" b="1">
          <a:solidFill>
            <a:srgbClr val="006600"/>
          </a:solidFill>
          <a:latin typeface="Arial" charset="0"/>
          <a:ea typeface="華康粗黑體" pitchFamily="49" charset="-120"/>
          <a:cs typeface="華康粗黑體"/>
        </a:defRPr>
      </a:lvl5pPr>
      <a:lvl6pPr marL="457178" algn="ctr" rtl="0" eaLnBrk="1" fontAlgn="base" hangingPunct="1">
        <a:spcBef>
          <a:spcPct val="0"/>
        </a:spcBef>
        <a:spcAft>
          <a:spcPct val="0"/>
        </a:spcAft>
        <a:defRPr kumimoji="1" sz="4400" b="1">
          <a:solidFill>
            <a:srgbClr val="006600"/>
          </a:solidFill>
          <a:latin typeface="Arial" charset="0"/>
          <a:ea typeface="華康粗黑體" pitchFamily="49" charset="-120"/>
        </a:defRPr>
      </a:lvl6pPr>
      <a:lvl7pPr marL="914354" algn="ctr" rtl="0" eaLnBrk="1" fontAlgn="base" hangingPunct="1">
        <a:spcBef>
          <a:spcPct val="0"/>
        </a:spcBef>
        <a:spcAft>
          <a:spcPct val="0"/>
        </a:spcAft>
        <a:defRPr kumimoji="1" sz="4400" b="1">
          <a:solidFill>
            <a:srgbClr val="006600"/>
          </a:solidFill>
          <a:latin typeface="Arial" charset="0"/>
          <a:ea typeface="華康粗黑體" pitchFamily="49" charset="-120"/>
        </a:defRPr>
      </a:lvl7pPr>
      <a:lvl8pPr marL="1371532" algn="ctr" rtl="0" eaLnBrk="1" fontAlgn="base" hangingPunct="1">
        <a:spcBef>
          <a:spcPct val="0"/>
        </a:spcBef>
        <a:spcAft>
          <a:spcPct val="0"/>
        </a:spcAft>
        <a:defRPr kumimoji="1" sz="4400" b="1">
          <a:solidFill>
            <a:srgbClr val="006600"/>
          </a:solidFill>
          <a:latin typeface="Arial" charset="0"/>
          <a:ea typeface="華康粗黑體" pitchFamily="49" charset="-120"/>
        </a:defRPr>
      </a:lvl8pPr>
      <a:lvl9pPr marL="1828709" algn="ctr" rtl="0" eaLnBrk="1" fontAlgn="base" hangingPunct="1">
        <a:spcBef>
          <a:spcPct val="0"/>
        </a:spcBef>
        <a:spcAft>
          <a:spcPct val="0"/>
        </a:spcAft>
        <a:defRPr kumimoji="1" sz="4400" b="1">
          <a:solidFill>
            <a:srgbClr val="006600"/>
          </a:solidFill>
          <a:latin typeface="Arial" charset="0"/>
          <a:ea typeface="華康粗黑體" pitchFamily="49" charset="-120"/>
        </a:defRPr>
      </a:lvl9pPr>
    </p:titleStyle>
    <p:bodyStyle>
      <a:lvl1pPr marL="342882" indent="-342882" algn="l" rtl="0" eaLnBrk="1" fontAlgn="base" hangingPunct="1">
        <a:spcBef>
          <a:spcPct val="20000"/>
        </a:spcBef>
        <a:spcAft>
          <a:spcPct val="0"/>
        </a:spcAft>
        <a:buFont typeface="Wingdings" pitchFamily="2" charset="2"/>
        <a:buChar char="l"/>
        <a:defRPr kumimoji="1" sz="3200">
          <a:solidFill>
            <a:schemeClr val="tx1"/>
          </a:solidFill>
          <a:latin typeface="+mn-lt"/>
          <a:ea typeface="+mn-ea"/>
          <a:cs typeface="+mn-cs"/>
        </a:defRPr>
      </a:lvl1pPr>
      <a:lvl2pPr marL="742913" indent="-285737" algn="l" rtl="0" eaLnBrk="1" fontAlgn="base" hangingPunct="1">
        <a:spcBef>
          <a:spcPct val="20000"/>
        </a:spcBef>
        <a:spcAft>
          <a:spcPct val="0"/>
        </a:spcAft>
        <a:buChar char="–"/>
        <a:defRPr kumimoji="1" sz="2800">
          <a:solidFill>
            <a:srgbClr val="0099FF"/>
          </a:solidFill>
          <a:latin typeface="+mn-lt"/>
          <a:ea typeface="+mn-ea"/>
        </a:defRPr>
      </a:lvl2pPr>
      <a:lvl3pPr marL="1142942" indent="-228589" algn="l" rtl="0" eaLnBrk="1" fontAlgn="base" hangingPunct="1">
        <a:spcBef>
          <a:spcPct val="20000"/>
        </a:spcBef>
        <a:spcAft>
          <a:spcPct val="0"/>
        </a:spcAft>
        <a:buChar char="•"/>
        <a:defRPr kumimoji="1" sz="2400">
          <a:solidFill>
            <a:srgbClr val="009999"/>
          </a:solidFill>
          <a:latin typeface="+mn-lt"/>
          <a:ea typeface="+mn-ea"/>
        </a:defRPr>
      </a:lvl3pPr>
      <a:lvl4pPr marL="1600120" indent="-228589" algn="l" rtl="0" eaLnBrk="1" fontAlgn="base" hangingPunct="1">
        <a:spcBef>
          <a:spcPct val="20000"/>
        </a:spcBef>
        <a:spcAft>
          <a:spcPct val="0"/>
        </a:spcAft>
        <a:buChar char="–"/>
        <a:defRPr kumimoji="1" sz="2000">
          <a:solidFill>
            <a:srgbClr val="00CC99"/>
          </a:solidFill>
          <a:latin typeface="+mn-lt"/>
          <a:ea typeface="+mn-ea"/>
        </a:defRPr>
      </a:lvl4pPr>
      <a:lvl5pPr marL="2057298" indent="-228589" algn="l" rtl="0" eaLnBrk="1" fontAlgn="base" hangingPunct="1">
        <a:spcBef>
          <a:spcPct val="20000"/>
        </a:spcBef>
        <a:spcAft>
          <a:spcPct val="0"/>
        </a:spcAft>
        <a:buChar char="»"/>
        <a:defRPr kumimoji="1" sz="2000">
          <a:solidFill>
            <a:srgbClr val="00CC00"/>
          </a:solidFill>
          <a:latin typeface="+mn-lt"/>
          <a:ea typeface="+mn-ea"/>
        </a:defRPr>
      </a:lvl5pPr>
      <a:lvl6pPr marL="2514474" indent="-228589" algn="l" rtl="0" eaLnBrk="1" fontAlgn="base" hangingPunct="1">
        <a:spcBef>
          <a:spcPct val="20000"/>
        </a:spcBef>
        <a:spcAft>
          <a:spcPct val="0"/>
        </a:spcAft>
        <a:buChar char="»"/>
        <a:defRPr kumimoji="1" sz="2000">
          <a:solidFill>
            <a:srgbClr val="00CC00"/>
          </a:solidFill>
          <a:latin typeface="+mn-lt"/>
          <a:ea typeface="+mn-ea"/>
        </a:defRPr>
      </a:lvl6pPr>
      <a:lvl7pPr marL="2971652" indent="-228589" algn="l" rtl="0" eaLnBrk="1" fontAlgn="base" hangingPunct="1">
        <a:spcBef>
          <a:spcPct val="20000"/>
        </a:spcBef>
        <a:spcAft>
          <a:spcPct val="0"/>
        </a:spcAft>
        <a:buChar char="»"/>
        <a:defRPr kumimoji="1" sz="2000">
          <a:solidFill>
            <a:srgbClr val="00CC00"/>
          </a:solidFill>
          <a:latin typeface="+mn-lt"/>
          <a:ea typeface="+mn-ea"/>
        </a:defRPr>
      </a:lvl7pPr>
      <a:lvl8pPr marL="3428829" indent="-228589" algn="l" rtl="0" eaLnBrk="1" fontAlgn="base" hangingPunct="1">
        <a:spcBef>
          <a:spcPct val="20000"/>
        </a:spcBef>
        <a:spcAft>
          <a:spcPct val="0"/>
        </a:spcAft>
        <a:buChar char="»"/>
        <a:defRPr kumimoji="1" sz="2000">
          <a:solidFill>
            <a:srgbClr val="00CC00"/>
          </a:solidFill>
          <a:latin typeface="+mn-lt"/>
          <a:ea typeface="+mn-ea"/>
        </a:defRPr>
      </a:lvl8pPr>
      <a:lvl9pPr marL="3886006" indent="-228589" algn="l" rtl="0" eaLnBrk="1" fontAlgn="base" hangingPunct="1">
        <a:spcBef>
          <a:spcPct val="20000"/>
        </a:spcBef>
        <a:spcAft>
          <a:spcPct val="0"/>
        </a:spcAft>
        <a:buChar char="»"/>
        <a:defRPr kumimoji="1" sz="2000">
          <a:solidFill>
            <a:srgbClr val="00CC00"/>
          </a:solidFill>
          <a:latin typeface="+mn-lt"/>
          <a:ea typeface="+mn-ea"/>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52"/>
          <p:cNvSpPr>
            <a:spLocks noChangeArrowheads="1"/>
          </p:cNvSpPr>
          <p:nvPr/>
        </p:nvSpPr>
        <p:spPr bwMode="auto">
          <a:xfrm>
            <a:off x="0" y="6065838"/>
            <a:ext cx="12192000" cy="792162"/>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123" name="Rectangle 36"/>
          <p:cNvSpPr>
            <a:spLocks noChangeArrowheads="1"/>
          </p:cNvSpPr>
          <p:nvPr/>
        </p:nvSpPr>
        <p:spPr bwMode="auto">
          <a:xfrm>
            <a:off x="0" y="333375"/>
            <a:ext cx="12192000" cy="360363"/>
          </a:xfrm>
          <a:prstGeom prst="rect">
            <a:avLst/>
          </a:prstGeom>
          <a:gradFill rotWithShape="1">
            <a:gsLst>
              <a:gs pos="0">
                <a:srgbClr val="003366"/>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124" name="Rectangle 85"/>
          <p:cNvSpPr>
            <a:spLocks noChangeArrowheads="1"/>
          </p:cNvSpPr>
          <p:nvPr/>
        </p:nvSpPr>
        <p:spPr bwMode="auto">
          <a:xfrm>
            <a:off x="0" y="5734050"/>
            <a:ext cx="12192000" cy="863600"/>
          </a:xfrm>
          <a:prstGeom prst="rect">
            <a:avLst/>
          </a:prstGeom>
          <a:gradFill rotWithShape="1">
            <a:gsLst>
              <a:gs pos="0">
                <a:schemeClr val="bg1"/>
              </a:gs>
              <a:gs pos="100000">
                <a:srgbClr val="0033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5125" name="Rectangle 35"/>
          <p:cNvSpPr>
            <a:spLocks noChangeArrowheads="1"/>
          </p:cNvSpPr>
          <p:nvPr/>
        </p:nvSpPr>
        <p:spPr bwMode="auto">
          <a:xfrm>
            <a:off x="0"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126" name="Rectangle 2"/>
          <p:cNvSpPr>
            <a:spLocks noChangeArrowheads="1"/>
          </p:cNvSpPr>
          <p:nvPr/>
        </p:nvSpPr>
        <p:spPr bwMode="auto">
          <a:xfrm>
            <a:off x="719668" y="9"/>
            <a:ext cx="11472333" cy="333375"/>
          </a:xfrm>
          <a:prstGeom prst="rect">
            <a:avLst/>
          </a:prstGeom>
          <a:solidFill>
            <a:srgbClr val="00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sp>
        <p:nvSpPr>
          <p:cNvPr id="5127" name="Rectangle 4"/>
          <p:cNvSpPr>
            <a:spLocks noGrp="1" noChangeArrowheads="1"/>
          </p:cNvSpPr>
          <p:nvPr>
            <p:ph type="body" idx="1"/>
          </p:nvPr>
        </p:nvSpPr>
        <p:spPr bwMode="auto">
          <a:xfrm>
            <a:off x="814917" y="1628779"/>
            <a:ext cx="107674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88421"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2" name="Rectangle 6"/>
          <p:cNvSpPr>
            <a:spLocks noGrp="1" noChangeArrowheads="1"/>
          </p:cNvSpPr>
          <p:nvPr>
            <p:ph type="ftr" sz="quarter" idx="3"/>
          </p:nvPr>
        </p:nvSpPr>
        <p:spPr bwMode="auto">
          <a:xfrm>
            <a:off x="4176184" y="6237288"/>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Arial" charset="0"/>
                <a:ea typeface="標楷體" pitchFamily="65" charset="-120"/>
              </a:defRPr>
            </a:lvl1pPr>
          </a:lstStyle>
          <a:p>
            <a:pPr>
              <a:defRPr/>
            </a:pPr>
            <a:endParaRPr lang="en-US" altLang="zh-TW"/>
          </a:p>
        </p:txBody>
      </p:sp>
      <p:sp>
        <p:nvSpPr>
          <p:cNvPr id="188423" name="Rectangle 7"/>
          <p:cNvSpPr>
            <a:spLocks noGrp="1" noChangeArrowheads="1"/>
          </p:cNvSpPr>
          <p:nvPr>
            <p:ph type="sldNum" sz="quarter" idx="4"/>
          </p:nvPr>
        </p:nvSpPr>
        <p:spPr bwMode="auto">
          <a:xfrm>
            <a:off x="8401051" y="623728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Arial" charset="0"/>
                <a:ea typeface="標楷體" pitchFamily="65" charset="-120"/>
              </a:defRPr>
            </a:lvl1pPr>
          </a:lstStyle>
          <a:p>
            <a:pPr>
              <a:defRPr/>
            </a:pPr>
            <a:fld id="{9F48D5A8-1D3C-4A03-94D0-41F3BB24DB1B}" type="slidenum">
              <a:rPr lang="en-US" altLang="zh-TW"/>
              <a:pPr>
                <a:defRPr/>
              </a:pPr>
              <a:t>‹#›</a:t>
            </a:fld>
            <a:endParaRPr lang="en-US" altLang="zh-TW"/>
          </a:p>
        </p:txBody>
      </p:sp>
      <p:sp>
        <p:nvSpPr>
          <p:cNvPr id="188427" name="AutoShape 11"/>
          <p:cNvSpPr>
            <a:spLocks noChangeArrowheads="1"/>
          </p:cNvSpPr>
          <p:nvPr/>
        </p:nvSpPr>
        <p:spPr bwMode="auto">
          <a:xfrm>
            <a:off x="431806" y="333375"/>
            <a:ext cx="478367" cy="360363"/>
          </a:xfrm>
          <a:prstGeom prst="star5">
            <a:avLst/>
          </a:prstGeom>
          <a:gradFill rotWithShape="1">
            <a:gsLst>
              <a:gs pos="0">
                <a:srgbClr val="0000FF"/>
              </a:gs>
              <a:gs pos="100000">
                <a:srgbClr val="0000FF">
                  <a:gamma/>
                  <a:shade val="46275"/>
                  <a:invGamma/>
                </a:srgbClr>
              </a:gs>
            </a:gsLst>
            <a:lin ang="5400000" scaled="1"/>
          </a:gradFill>
          <a:ln w="9525">
            <a:solidFill>
              <a:schemeClr val="tx1"/>
            </a:solidFill>
            <a:miter lim="800000"/>
            <a:headEnd/>
            <a:tailEnd/>
          </a:ln>
          <a:effectLst/>
        </p:spPr>
        <p:txBody>
          <a:bodyPr wrap="none" anchor="ctr"/>
          <a:lstStyle/>
          <a:p>
            <a:pPr algn="ctr" eaLnBrk="0" hangingPunct="0">
              <a:defRPr/>
            </a:pPr>
            <a:endParaRPr kumimoji="0" lang="zh-TW" altLang="en-US" sz="2400">
              <a:latin typeface="Arial" charset="0"/>
              <a:ea typeface="標楷體" pitchFamily="65" charset="-120"/>
            </a:endParaRPr>
          </a:p>
        </p:txBody>
      </p:sp>
      <p:sp>
        <p:nvSpPr>
          <p:cNvPr id="5132" name="Rectangle 34"/>
          <p:cNvSpPr>
            <a:spLocks noChangeArrowheads="1"/>
          </p:cNvSpPr>
          <p:nvPr/>
        </p:nvSpPr>
        <p:spPr bwMode="auto">
          <a:xfrm>
            <a:off x="7247468" y="9"/>
            <a:ext cx="4944533" cy="333375"/>
          </a:xfrm>
          <a:prstGeom prst="rect">
            <a:avLst/>
          </a:prstGeom>
          <a:gradFill rotWithShape="1">
            <a:gsLst>
              <a:gs pos="0">
                <a:srgbClr val="00182F"/>
              </a:gs>
              <a:gs pos="100000">
                <a:srgbClr val="0033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graphicFrame>
        <p:nvGraphicFramePr>
          <p:cNvPr id="5133" name="Object 96"/>
          <p:cNvGraphicFramePr>
            <a:graphicFrameLocks noChangeAspect="1"/>
          </p:cNvGraphicFramePr>
          <p:nvPr/>
        </p:nvGraphicFramePr>
        <p:xfrm>
          <a:off x="575735" y="6515100"/>
          <a:ext cx="10945284" cy="342900"/>
        </p:xfrm>
        <a:graphic>
          <a:graphicData uri="http://schemas.openxmlformats.org/presentationml/2006/ole">
            <mc:AlternateContent xmlns:mc="http://schemas.openxmlformats.org/markup-compatibility/2006">
              <mc:Choice xmlns:v="urn:schemas-microsoft-com:vml" Requires="v">
                <p:oleObj spid="_x0000_s8460" name="PhotoImpact" r:id="rId15" imgW="8482540" imgH="368254" progId="">
                  <p:embed/>
                </p:oleObj>
              </mc:Choice>
              <mc:Fallback>
                <p:oleObj name="PhotoImpact" r:id="rId15" imgW="8482540" imgH="368254" progId="">
                  <p:embed/>
                  <p:pic>
                    <p:nvPicPr>
                      <p:cNvPr id="5133" name="Object 96"/>
                      <p:cNvPicPr>
                        <a:picLocks noChangeAspect="1" noChangeArrowheads="1"/>
                      </p:cNvPicPr>
                      <p:nvPr/>
                    </p:nvPicPr>
                    <p:blipFill>
                      <a:blip r:embed="rId16">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575735" y="6515100"/>
                        <a:ext cx="10945284" cy="3429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5134" name="Group 86"/>
          <p:cNvGrpSpPr>
            <a:grpSpLocks/>
          </p:cNvGrpSpPr>
          <p:nvPr/>
        </p:nvGrpSpPr>
        <p:grpSpPr bwMode="auto">
          <a:xfrm rot="16200000">
            <a:off x="5952337" y="69057"/>
            <a:ext cx="287337" cy="12192000"/>
            <a:chOff x="5330" y="3385"/>
            <a:chExt cx="181" cy="935"/>
          </a:xfrm>
        </p:grpSpPr>
        <p:sp>
          <p:nvSpPr>
            <p:cNvPr id="5143" name="Line 87"/>
            <p:cNvSpPr>
              <a:spLocks noChangeShapeType="1"/>
            </p:cNvSpPr>
            <p:nvPr/>
          </p:nvSpPr>
          <p:spPr bwMode="auto">
            <a:xfrm>
              <a:off x="530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44" name="Line 88"/>
            <p:cNvSpPr>
              <a:spLocks noChangeShapeType="1"/>
            </p:cNvSpPr>
            <p:nvPr/>
          </p:nvSpPr>
          <p:spPr bwMode="auto">
            <a:xfrm>
              <a:off x="535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45" name="Line 89"/>
            <p:cNvSpPr>
              <a:spLocks noChangeShapeType="1"/>
            </p:cNvSpPr>
            <p:nvPr/>
          </p:nvSpPr>
          <p:spPr bwMode="auto">
            <a:xfrm>
              <a:off x="539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46" name="Line 90"/>
            <p:cNvSpPr>
              <a:spLocks noChangeShapeType="1"/>
            </p:cNvSpPr>
            <p:nvPr/>
          </p:nvSpPr>
          <p:spPr bwMode="auto">
            <a:xfrm>
              <a:off x="5443"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47" name="Line 91"/>
            <p:cNvSpPr>
              <a:spLocks noChangeShapeType="1"/>
            </p:cNvSpPr>
            <p:nvPr/>
          </p:nvSpPr>
          <p:spPr bwMode="auto">
            <a:xfrm>
              <a:off x="5488"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48" name="Line 92"/>
            <p:cNvSpPr>
              <a:spLocks noChangeShapeType="1"/>
            </p:cNvSpPr>
            <p:nvPr/>
          </p:nvSpPr>
          <p:spPr bwMode="auto">
            <a:xfrm>
              <a:off x="535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49" name="Line 93"/>
            <p:cNvSpPr>
              <a:spLocks noChangeShapeType="1"/>
            </p:cNvSpPr>
            <p:nvPr/>
          </p:nvSpPr>
          <p:spPr bwMode="auto">
            <a:xfrm>
              <a:off x="539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50" name="Line 94"/>
            <p:cNvSpPr>
              <a:spLocks noChangeShapeType="1"/>
            </p:cNvSpPr>
            <p:nvPr/>
          </p:nvSpPr>
          <p:spPr bwMode="auto">
            <a:xfrm>
              <a:off x="5443"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sp>
          <p:nvSpPr>
            <p:cNvPr id="5151" name="Line 95"/>
            <p:cNvSpPr>
              <a:spLocks noChangeShapeType="1"/>
            </p:cNvSpPr>
            <p:nvPr/>
          </p:nvSpPr>
          <p:spPr bwMode="auto">
            <a:xfrm>
              <a:off x="5488"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2400"/>
            </a:p>
          </p:txBody>
        </p:sp>
      </p:grpSp>
      <p:sp>
        <p:nvSpPr>
          <p:cNvPr id="5135"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endParaRPr lang="zh-TW" altLang="en-US" sz="2400">
              <a:solidFill>
                <a:schemeClr val="bg1"/>
              </a:solidFill>
              <a:latin typeface="Arial" pitchFamily="34" charset="0"/>
            </a:endParaRPr>
          </a:p>
        </p:txBody>
      </p:sp>
      <p:sp>
        <p:nvSpPr>
          <p:cNvPr id="5136" name="Text Box 65"/>
          <p:cNvSpPr txBox="1">
            <a:spLocks noChangeArrowheads="1"/>
          </p:cNvSpPr>
          <p:nvPr/>
        </p:nvSpPr>
        <p:spPr bwMode="auto">
          <a:xfrm>
            <a:off x="2734733" y="214318"/>
            <a:ext cx="566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eaLnBrk="1" hangingPunct="1">
              <a:spcBef>
                <a:spcPct val="50000"/>
              </a:spcBef>
            </a:pPr>
            <a:r>
              <a:rPr lang="en-US" altLang="zh-TW" sz="2400" i="1">
                <a:solidFill>
                  <a:srgbClr val="000066"/>
                </a:solidFill>
                <a:latin typeface="Arial" pitchFamily="34" charset="0"/>
              </a:rPr>
              <a:t>Department of EE Engineering </a:t>
            </a:r>
          </a:p>
        </p:txBody>
      </p:sp>
      <p:sp>
        <p:nvSpPr>
          <p:cNvPr id="5137" name="Rectangle 23"/>
          <p:cNvSpPr>
            <a:spLocks noChangeArrowheads="1"/>
          </p:cNvSpPr>
          <p:nvPr/>
        </p:nvSpPr>
        <p:spPr bwMode="auto">
          <a:xfrm>
            <a:off x="1488017" y="3"/>
            <a:ext cx="7871883" cy="35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spAutoFit/>
          </a:bodyPr>
          <a:lstStyle>
            <a:lvl1pPr defTabSz="762000" eaLnBrk="0" hangingPunct="0">
              <a:defRPr kumimoji="1" sz="2400" b="1">
                <a:solidFill>
                  <a:schemeClr val="tx1"/>
                </a:solidFill>
                <a:latin typeface="Times New Roman" pitchFamily="18" charset="0"/>
                <a:ea typeface="標楷體" pitchFamily="65" charset="-120"/>
              </a:defRPr>
            </a:lvl1pPr>
            <a:lvl2pPr marL="742950" indent="-285750" defTabSz="762000" eaLnBrk="0" hangingPunct="0">
              <a:defRPr kumimoji="1" sz="2400" b="1">
                <a:solidFill>
                  <a:schemeClr val="tx1"/>
                </a:solidFill>
                <a:latin typeface="Times New Roman" pitchFamily="18" charset="0"/>
                <a:ea typeface="標楷體" pitchFamily="65" charset="-120"/>
              </a:defRPr>
            </a:lvl2pPr>
            <a:lvl3pPr marL="1143000" indent="-228600" defTabSz="762000" eaLnBrk="0" hangingPunct="0">
              <a:defRPr kumimoji="1" sz="2400" b="1">
                <a:solidFill>
                  <a:schemeClr val="tx1"/>
                </a:solidFill>
                <a:latin typeface="Times New Roman" pitchFamily="18" charset="0"/>
                <a:ea typeface="標楷體" pitchFamily="65" charset="-120"/>
              </a:defRPr>
            </a:lvl3pPr>
            <a:lvl4pPr marL="1600200" indent="-228600" defTabSz="762000" eaLnBrk="0" hangingPunct="0">
              <a:defRPr kumimoji="1" sz="2400" b="1">
                <a:solidFill>
                  <a:schemeClr val="tx1"/>
                </a:solidFill>
                <a:latin typeface="Times New Roman" pitchFamily="18" charset="0"/>
                <a:ea typeface="標楷體" pitchFamily="65" charset="-120"/>
              </a:defRPr>
            </a:lvl4pPr>
            <a:lvl5pPr marL="2057400" indent="-228600" defTabSz="762000" eaLnBrk="0" hangingPunct="0">
              <a:defRPr kumimoji="1" sz="2400" b="1">
                <a:solidFill>
                  <a:schemeClr val="tx1"/>
                </a:solidFill>
                <a:latin typeface="Times New Roman" pitchFamily="18" charset="0"/>
                <a:ea typeface="標楷體" pitchFamily="65" charset="-120"/>
              </a:defRPr>
            </a:lvl5pPr>
            <a:lvl6pPr marL="25146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defTabSz="7620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lnSpc>
                <a:spcPct val="70000"/>
              </a:lnSpc>
            </a:pPr>
            <a:r>
              <a:rPr lang="en-US" altLang="zh-TW" sz="2400" i="1">
                <a:solidFill>
                  <a:schemeClr val="bg1"/>
                </a:solidFill>
                <a:latin typeface="Trebuchet MS" pitchFamily="34" charset="0"/>
                <a:ea typeface="華康中楷體"/>
                <a:cs typeface="華康中楷體"/>
              </a:rPr>
              <a:t>National Central University</a:t>
            </a:r>
          </a:p>
        </p:txBody>
      </p:sp>
      <p:sp>
        <p:nvSpPr>
          <p:cNvPr id="5138" name="Rectangle 57"/>
          <p:cNvSpPr>
            <a:spLocks noChangeArrowheads="1"/>
          </p:cNvSpPr>
          <p:nvPr/>
        </p:nvSpPr>
        <p:spPr bwMode="auto">
          <a:xfrm>
            <a:off x="0" y="620713"/>
            <a:ext cx="12192000" cy="576262"/>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algn="ctr"/>
            <a:endParaRPr kumimoji="0" lang="zh-TW" altLang="en-US" sz="2400">
              <a:latin typeface="Arial" pitchFamily="34" charset="0"/>
            </a:endParaRPr>
          </a:p>
        </p:txBody>
      </p:sp>
      <p:pic>
        <p:nvPicPr>
          <p:cNvPr id="5139" name="Picture 77" descr="未命名 -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80" descr="未命名 -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48684" y="692159"/>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Rectangle 3"/>
          <p:cNvSpPr>
            <a:spLocks noGrp="1" noChangeArrowheads="1"/>
          </p:cNvSpPr>
          <p:nvPr>
            <p:ph type="title"/>
          </p:nvPr>
        </p:nvSpPr>
        <p:spPr bwMode="auto">
          <a:xfrm>
            <a:off x="527051" y="76517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zh-TW" altLang="en-US" dirty="0" smtClean="0"/>
          </a:p>
        </p:txBody>
      </p:sp>
      <p:pic>
        <p:nvPicPr>
          <p:cNvPr id="5142"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32800" y="9"/>
            <a:ext cx="3759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3937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lang="en-US" altLang="zh-TW" sz="4400" b="1">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gradFill>
            <a:gsLst>
              <a:gs pos="69000">
                <a:schemeClr val="bg1">
                  <a:lumMod val="95000"/>
                </a:schemeClr>
              </a:gs>
              <a:gs pos="31000">
                <a:srgbClr val="FFFF00"/>
              </a:gs>
              <a:gs pos="64999">
                <a:srgbClr val="92D050"/>
              </a:gs>
              <a:gs pos="89999">
                <a:srgbClr val="C00000"/>
              </a:gs>
              <a:gs pos="52000">
                <a:srgbClr val="FF8200"/>
              </a:gs>
            </a:gsLst>
            <a:lin ang="5400000" scaled="0"/>
          </a:gradFill>
          <a:effectLst>
            <a:outerShdw blurRad="60007" dist="310007" dir="7680000" sy="30000" kx="1300200" algn="ctr" rotWithShape="0">
              <a:prstClr val="black">
                <a:alpha val="32000"/>
              </a:prstClr>
            </a:outerShdw>
          </a:effectLst>
          <a:latin typeface="+mj-lt"/>
          <a:ea typeface="+mj-ea"/>
          <a:cs typeface="+mj-cs"/>
        </a:defRPr>
      </a:lvl1pPr>
      <a:lvl2pPr algn="ctr" rtl="0" eaLnBrk="1" fontAlgn="base" hangingPunct="1">
        <a:spcBef>
          <a:spcPct val="0"/>
        </a:spcBef>
        <a:spcAft>
          <a:spcPct val="0"/>
        </a:spcAft>
        <a:defRPr kumimoji="1" sz="4400" b="1">
          <a:solidFill>
            <a:schemeClr val="tx1"/>
          </a:solidFill>
          <a:latin typeface="Arial" charset="0"/>
          <a:ea typeface="新細明體" pitchFamily="18" charset="-120"/>
        </a:defRPr>
      </a:lvl2pPr>
      <a:lvl3pPr algn="ctr" rtl="0" eaLnBrk="1" fontAlgn="base" hangingPunct="1">
        <a:spcBef>
          <a:spcPct val="0"/>
        </a:spcBef>
        <a:spcAft>
          <a:spcPct val="0"/>
        </a:spcAft>
        <a:defRPr kumimoji="1" sz="4400" b="1">
          <a:solidFill>
            <a:schemeClr val="tx1"/>
          </a:solidFill>
          <a:latin typeface="Arial" charset="0"/>
          <a:ea typeface="新細明體" pitchFamily="18" charset="-120"/>
        </a:defRPr>
      </a:lvl3pPr>
      <a:lvl4pPr algn="ctr" rtl="0" eaLnBrk="1" fontAlgn="base" hangingPunct="1">
        <a:spcBef>
          <a:spcPct val="0"/>
        </a:spcBef>
        <a:spcAft>
          <a:spcPct val="0"/>
        </a:spcAft>
        <a:defRPr kumimoji="1" sz="4400" b="1">
          <a:solidFill>
            <a:schemeClr val="tx1"/>
          </a:solidFill>
          <a:latin typeface="Arial" charset="0"/>
          <a:ea typeface="新細明體" pitchFamily="18" charset="-120"/>
        </a:defRPr>
      </a:lvl4pPr>
      <a:lvl5pPr algn="ctr" rtl="0" eaLnBrk="1" fontAlgn="base" hangingPunct="1">
        <a:spcBef>
          <a:spcPct val="0"/>
        </a:spcBef>
        <a:spcAft>
          <a:spcPct val="0"/>
        </a:spcAft>
        <a:defRPr kumimoji="1" sz="4400" b="1">
          <a:solidFill>
            <a:schemeClr val="tx1"/>
          </a:solidFill>
          <a:latin typeface="Arial" charset="0"/>
          <a:ea typeface="新細明體" pitchFamily="18" charset="-120"/>
        </a:defRPr>
      </a:lvl5pPr>
      <a:lvl6pPr marL="457178" algn="ctr" rtl="0" eaLnBrk="1" fontAlgn="base" hangingPunct="1">
        <a:spcBef>
          <a:spcPct val="0"/>
        </a:spcBef>
        <a:spcAft>
          <a:spcPct val="0"/>
        </a:spcAft>
        <a:defRPr kumimoji="1" sz="4400" b="1">
          <a:solidFill>
            <a:srgbClr val="006600"/>
          </a:solidFill>
          <a:latin typeface="Arial" charset="0"/>
          <a:ea typeface="新細明體" pitchFamily="18" charset="-120"/>
        </a:defRPr>
      </a:lvl6pPr>
      <a:lvl7pPr marL="914354" algn="ctr" rtl="0" eaLnBrk="1" fontAlgn="base" hangingPunct="1">
        <a:spcBef>
          <a:spcPct val="0"/>
        </a:spcBef>
        <a:spcAft>
          <a:spcPct val="0"/>
        </a:spcAft>
        <a:defRPr kumimoji="1" sz="4400" b="1">
          <a:solidFill>
            <a:srgbClr val="006600"/>
          </a:solidFill>
          <a:latin typeface="Arial" charset="0"/>
          <a:ea typeface="新細明體" pitchFamily="18" charset="-120"/>
        </a:defRPr>
      </a:lvl7pPr>
      <a:lvl8pPr marL="1371532" algn="ctr" rtl="0" eaLnBrk="1" fontAlgn="base" hangingPunct="1">
        <a:spcBef>
          <a:spcPct val="0"/>
        </a:spcBef>
        <a:spcAft>
          <a:spcPct val="0"/>
        </a:spcAft>
        <a:defRPr kumimoji="1" sz="4400" b="1">
          <a:solidFill>
            <a:srgbClr val="006600"/>
          </a:solidFill>
          <a:latin typeface="Arial" charset="0"/>
          <a:ea typeface="新細明體" pitchFamily="18" charset="-120"/>
        </a:defRPr>
      </a:lvl8pPr>
      <a:lvl9pPr marL="1828709" algn="ctr" rtl="0" eaLnBrk="1" fontAlgn="base" hangingPunct="1">
        <a:spcBef>
          <a:spcPct val="0"/>
        </a:spcBef>
        <a:spcAft>
          <a:spcPct val="0"/>
        </a:spcAft>
        <a:defRPr kumimoji="1" sz="4400" b="1">
          <a:solidFill>
            <a:srgbClr val="006600"/>
          </a:solidFill>
          <a:latin typeface="Arial" charset="0"/>
          <a:ea typeface="新細明體" pitchFamily="18" charset="-120"/>
        </a:defRPr>
      </a:lvl9pPr>
    </p:titleStyle>
    <p:bodyStyle>
      <a:lvl1pPr marL="342882" indent="-342882" algn="l" rtl="0" eaLnBrk="1" fontAlgn="base" hangingPunct="1">
        <a:spcBef>
          <a:spcPct val="20000"/>
        </a:spcBef>
        <a:spcAft>
          <a:spcPct val="0"/>
        </a:spcAft>
        <a:buFont typeface="Wingdings" pitchFamily="2" charset="2"/>
        <a:buChar char="l"/>
        <a:defRPr kumimoji="1" sz="3200">
          <a:solidFill>
            <a:schemeClr val="tx1"/>
          </a:solidFill>
          <a:latin typeface="+mn-lt"/>
          <a:ea typeface="+mn-ea"/>
          <a:cs typeface="+mn-cs"/>
        </a:defRPr>
      </a:lvl1pPr>
      <a:lvl2pPr marL="742913" indent="-285737" algn="l" rtl="0" eaLnBrk="1" fontAlgn="base" hangingPunct="1">
        <a:spcBef>
          <a:spcPct val="20000"/>
        </a:spcBef>
        <a:spcAft>
          <a:spcPct val="0"/>
        </a:spcAft>
        <a:buChar char="–"/>
        <a:defRPr kumimoji="1" sz="2800">
          <a:solidFill>
            <a:srgbClr val="0099FF"/>
          </a:solidFill>
          <a:latin typeface="+mn-lt"/>
          <a:ea typeface="+mn-ea"/>
        </a:defRPr>
      </a:lvl2pPr>
      <a:lvl3pPr marL="1142942" indent="-228589" algn="l" rtl="0" eaLnBrk="1" fontAlgn="base" hangingPunct="1">
        <a:spcBef>
          <a:spcPct val="20000"/>
        </a:spcBef>
        <a:spcAft>
          <a:spcPct val="0"/>
        </a:spcAft>
        <a:buChar char="•"/>
        <a:defRPr kumimoji="1" sz="2400">
          <a:solidFill>
            <a:srgbClr val="009999"/>
          </a:solidFill>
          <a:latin typeface="+mn-lt"/>
          <a:ea typeface="+mn-ea"/>
        </a:defRPr>
      </a:lvl3pPr>
      <a:lvl4pPr marL="1600120" indent="-228589" algn="l" rtl="0" eaLnBrk="1" fontAlgn="base" hangingPunct="1">
        <a:spcBef>
          <a:spcPct val="20000"/>
        </a:spcBef>
        <a:spcAft>
          <a:spcPct val="0"/>
        </a:spcAft>
        <a:buChar char="–"/>
        <a:defRPr kumimoji="1" sz="2000">
          <a:solidFill>
            <a:srgbClr val="00CC99"/>
          </a:solidFill>
          <a:latin typeface="+mn-lt"/>
          <a:ea typeface="+mn-ea"/>
        </a:defRPr>
      </a:lvl4pPr>
      <a:lvl5pPr marL="2057298" indent="-228589" algn="l" rtl="0" eaLnBrk="1" fontAlgn="base" hangingPunct="1">
        <a:spcBef>
          <a:spcPct val="20000"/>
        </a:spcBef>
        <a:spcAft>
          <a:spcPct val="0"/>
        </a:spcAft>
        <a:buChar char="»"/>
        <a:defRPr kumimoji="1" sz="2000">
          <a:solidFill>
            <a:srgbClr val="00CC00"/>
          </a:solidFill>
          <a:latin typeface="+mn-lt"/>
          <a:ea typeface="+mn-ea"/>
        </a:defRPr>
      </a:lvl5pPr>
      <a:lvl6pPr marL="2514474" indent="-228589" algn="l" rtl="0" eaLnBrk="1" fontAlgn="base" hangingPunct="1">
        <a:spcBef>
          <a:spcPct val="20000"/>
        </a:spcBef>
        <a:spcAft>
          <a:spcPct val="0"/>
        </a:spcAft>
        <a:buChar char="»"/>
        <a:defRPr kumimoji="1" sz="2000">
          <a:solidFill>
            <a:srgbClr val="00CC00"/>
          </a:solidFill>
          <a:latin typeface="+mn-lt"/>
          <a:ea typeface="+mn-ea"/>
        </a:defRPr>
      </a:lvl6pPr>
      <a:lvl7pPr marL="2971652" indent="-228589" algn="l" rtl="0" eaLnBrk="1" fontAlgn="base" hangingPunct="1">
        <a:spcBef>
          <a:spcPct val="20000"/>
        </a:spcBef>
        <a:spcAft>
          <a:spcPct val="0"/>
        </a:spcAft>
        <a:buChar char="»"/>
        <a:defRPr kumimoji="1" sz="2000">
          <a:solidFill>
            <a:srgbClr val="00CC00"/>
          </a:solidFill>
          <a:latin typeface="+mn-lt"/>
          <a:ea typeface="+mn-ea"/>
        </a:defRPr>
      </a:lvl7pPr>
      <a:lvl8pPr marL="3428829" indent="-228589" algn="l" rtl="0" eaLnBrk="1" fontAlgn="base" hangingPunct="1">
        <a:spcBef>
          <a:spcPct val="20000"/>
        </a:spcBef>
        <a:spcAft>
          <a:spcPct val="0"/>
        </a:spcAft>
        <a:buChar char="»"/>
        <a:defRPr kumimoji="1" sz="2000">
          <a:solidFill>
            <a:srgbClr val="00CC00"/>
          </a:solidFill>
          <a:latin typeface="+mn-lt"/>
          <a:ea typeface="+mn-ea"/>
        </a:defRPr>
      </a:lvl8pPr>
      <a:lvl9pPr marL="3886006" indent="-228589" algn="l" rtl="0" eaLnBrk="1" fontAlgn="base" hangingPunct="1">
        <a:spcBef>
          <a:spcPct val="20000"/>
        </a:spcBef>
        <a:spcAft>
          <a:spcPct val="0"/>
        </a:spcAft>
        <a:buChar char="»"/>
        <a:defRPr kumimoji="1" sz="2000">
          <a:solidFill>
            <a:srgbClr val="00CC00"/>
          </a:solidFill>
          <a:latin typeface="+mn-lt"/>
          <a:ea typeface="+mn-ea"/>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1"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2"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34"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2054" name="Picture 40" descr="SPED"/>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群組 6"/>
          <p:cNvGrpSpPr>
            <a:grpSpLocks/>
          </p:cNvGrpSpPr>
          <p:nvPr/>
        </p:nvGrpSpPr>
        <p:grpSpPr bwMode="auto">
          <a:xfrm>
            <a:off x="239187" y="360363"/>
            <a:ext cx="383116" cy="2519362"/>
            <a:chOff x="-1620688" y="288000"/>
            <a:chExt cx="287338" cy="2520000"/>
          </a:xfrm>
        </p:grpSpPr>
        <p:sp>
          <p:nvSpPr>
            <p:cNvPr id="207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2058"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15628" name="PhotoImpact" r:id="rId27" imgW="8482540" imgH="368254" progId="PI3.Image">
                  <p:embed/>
                </p:oleObj>
              </mc:Choice>
              <mc:Fallback>
                <p:oleObj name="PhotoImpact" r:id="rId27" imgW="8482540" imgH="368254" progId="PI3.Image">
                  <p:embed/>
                  <p:pic>
                    <p:nvPicPr>
                      <p:cNvPr id="2058" name="Object 126"/>
                      <p:cNvPicPr>
                        <a:picLocks noChangeAspect="1" noChangeArrowheads="1"/>
                      </p:cNvPicPr>
                      <p:nvPr/>
                    </p:nvPicPr>
                    <p:blipFill>
                      <a:blip r:embed="rId28">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59" name="群組 7"/>
          <p:cNvGrpSpPr>
            <a:grpSpLocks/>
          </p:cNvGrpSpPr>
          <p:nvPr/>
        </p:nvGrpSpPr>
        <p:grpSpPr bwMode="auto">
          <a:xfrm>
            <a:off x="0" y="576274"/>
            <a:ext cx="12192000" cy="287337"/>
            <a:chOff x="-1800000" y="1800000"/>
            <a:chExt cx="9144000" cy="288000"/>
          </a:xfrm>
        </p:grpSpPr>
        <p:sp>
          <p:nvSpPr>
            <p:cNvPr id="206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7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2060" name="群組 57"/>
          <p:cNvGrpSpPr>
            <a:grpSpLocks/>
          </p:cNvGrpSpPr>
          <p:nvPr/>
        </p:nvGrpSpPr>
        <p:grpSpPr bwMode="auto">
          <a:xfrm>
            <a:off x="0" y="6048375"/>
            <a:ext cx="12192000" cy="287338"/>
            <a:chOff x="-1800000" y="1800000"/>
            <a:chExt cx="9144000" cy="288000"/>
          </a:xfrm>
        </p:grpSpPr>
        <p:sp>
          <p:nvSpPr>
            <p:cNvPr id="206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206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Tree>
    <p:extLst>
      <p:ext uri="{BB962C8B-B14F-4D97-AF65-F5344CB8AC3E}">
        <p14:creationId xmlns:p14="http://schemas.microsoft.com/office/powerpoint/2010/main" val="428504965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29"/>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29"/>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29"/>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29"/>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29"/>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29"/>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29"/>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29"/>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29"/>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549275"/>
            <a:ext cx="12192000" cy="1296988"/>
          </a:xfrm>
          <a:prstGeom prst="rect">
            <a:avLst/>
          </a:prstGeom>
          <a:gradFill rotWithShape="1">
            <a:gsLst>
              <a:gs pos="0">
                <a:srgbClr val="33CCCC"/>
              </a:gs>
              <a:gs pos="100000">
                <a:schemeClr val="bg1"/>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674819" name="Rectangle 3"/>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latin typeface="Arial" charset="0"/>
                <a:ea typeface="新細明體" pitchFamily="18" charset="-120"/>
              </a:defRPr>
            </a:lvl1pPr>
          </a:lstStyle>
          <a:p>
            <a:fld id="{B3750F7F-1823-4606-BA5D-494F043838AA}" type="datetime1">
              <a:rPr lang="zh-TW" altLang="en-US" smtClean="0"/>
              <a:t>2025/3/26</a:t>
            </a:fld>
            <a:endParaRPr lang="zh-TW" altLang="en-US"/>
          </a:p>
        </p:txBody>
      </p:sp>
      <p:sp>
        <p:nvSpPr>
          <p:cNvPr id="674820" name="Rectangle 4"/>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latin typeface="Arial" charset="0"/>
                <a:ea typeface="新細明體" pitchFamily="18" charset="-120"/>
              </a:defRPr>
            </a:lvl1pPr>
          </a:lstStyle>
          <a:p>
            <a:endParaRPr lang="zh-TW" altLang="en-US"/>
          </a:p>
        </p:txBody>
      </p:sp>
      <p:sp>
        <p:nvSpPr>
          <p:cNvPr id="1029" name="Rectangle 5"/>
          <p:cNvSpPr>
            <a:spLocks noChangeArrowheads="1"/>
          </p:cNvSpPr>
          <p:nvPr/>
        </p:nvSpPr>
        <p:spPr bwMode="auto">
          <a:xfrm>
            <a:off x="0" y="0"/>
            <a:ext cx="12192000" cy="260350"/>
          </a:xfrm>
          <a:prstGeom prst="rect">
            <a:avLst/>
          </a:prstGeom>
          <a:solidFill>
            <a:srgbClr val="33CCCC"/>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0" name="Rectangle 6"/>
          <p:cNvSpPr>
            <a:spLocks noChangeArrowheads="1"/>
          </p:cNvSpPr>
          <p:nvPr/>
        </p:nvSpPr>
        <p:spPr bwMode="auto">
          <a:xfrm>
            <a:off x="0" y="0"/>
            <a:ext cx="12192000" cy="260350"/>
          </a:xfrm>
          <a:prstGeom prst="rect">
            <a:avLst/>
          </a:prstGeom>
          <a:solidFill>
            <a:srgbClr val="003366"/>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1" name="Rectangle 7"/>
          <p:cNvSpPr>
            <a:spLocks noChangeArrowheads="1"/>
          </p:cNvSpPr>
          <p:nvPr/>
        </p:nvSpPr>
        <p:spPr bwMode="auto">
          <a:xfrm>
            <a:off x="0" y="260350"/>
            <a:ext cx="12192000" cy="358775"/>
          </a:xfrm>
          <a:prstGeom prst="rect">
            <a:avLst/>
          </a:prstGeom>
          <a:gradFill rotWithShape="1">
            <a:gsLst>
              <a:gs pos="0">
                <a:srgbClr val="003366"/>
              </a:gs>
              <a:gs pos="100000">
                <a:srgbClr val="33CCCC"/>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2" name="Rectangle 8"/>
          <p:cNvSpPr>
            <a:spLocks noChangeArrowheads="1"/>
          </p:cNvSpPr>
          <p:nvPr/>
        </p:nvSpPr>
        <p:spPr bwMode="auto">
          <a:xfrm>
            <a:off x="0" y="6453188"/>
            <a:ext cx="12192000" cy="404812"/>
          </a:xfrm>
          <a:prstGeom prst="rect">
            <a:avLst/>
          </a:prstGeom>
          <a:gradFill rotWithShape="1">
            <a:gsLst>
              <a:gs pos="0">
                <a:srgbClr val="003366"/>
              </a:gs>
              <a:gs pos="100000">
                <a:srgbClr val="000000"/>
              </a:gs>
            </a:gsLst>
            <a:path path="rect">
              <a:fillToRect l="100000" b="100000"/>
            </a:path>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zh-TW" sz="1351" smtClean="0"/>
          </a:p>
        </p:txBody>
      </p:sp>
      <p:sp>
        <p:nvSpPr>
          <p:cNvPr id="674825" name="Rectangle 9"/>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fld id="{71595C01-E43F-4FE7-9054-C9F0A0A01B70}" type="slidenum">
              <a:rPr lang="zh-TW" altLang="en-US" smtClean="0"/>
              <a:t>‹#›</a:t>
            </a:fld>
            <a:endParaRPr lang="zh-TW" altLang="en-US"/>
          </a:p>
        </p:txBody>
      </p:sp>
      <p:sp>
        <p:nvSpPr>
          <p:cNvPr id="1034" name="Text Box 10"/>
          <p:cNvSpPr txBox="1">
            <a:spLocks noChangeArrowheads="1"/>
          </p:cNvSpPr>
          <p:nvPr/>
        </p:nvSpPr>
        <p:spPr bwMode="auto">
          <a:xfrm>
            <a:off x="2159000" y="11"/>
            <a:ext cx="9408584" cy="323165"/>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500" smtClean="0">
                <a:solidFill>
                  <a:schemeClr val="bg1"/>
                </a:solidFill>
                <a:latin typeface="Arial Black" pitchFamily="34" charset="0"/>
              </a:rPr>
              <a:t>National Central University</a:t>
            </a:r>
            <a:endParaRPr lang="en-US" altLang="zh-TW" sz="1500" b="1" smtClean="0">
              <a:solidFill>
                <a:schemeClr val="bg1"/>
              </a:solidFill>
              <a:latin typeface="Arial Black" pitchFamily="34" charset="0"/>
            </a:endParaRPr>
          </a:p>
        </p:txBody>
      </p:sp>
      <p:sp>
        <p:nvSpPr>
          <p:cNvPr id="1035" name="Rectangle 11"/>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36" name="Text Box 12"/>
          <p:cNvSpPr txBox="1">
            <a:spLocks noChangeArrowheads="1"/>
          </p:cNvSpPr>
          <p:nvPr/>
        </p:nvSpPr>
        <p:spPr bwMode="auto">
          <a:xfrm>
            <a:off x="6527800" y="260353"/>
            <a:ext cx="5664200" cy="300210"/>
          </a:xfrm>
          <a:prstGeom prst="rect">
            <a:avLst/>
          </a:prstGeom>
          <a:noFill/>
          <a:ln>
            <a:noFill/>
          </a:ln>
          <a:extLst/>
        </p:spPr>
        <p:txBody>
          <a:bodyPr>
            <a:spAutoFit/>
          </a:bodyPr>
          <a:lstStyle>
            <a:lvl1pPr eaLnBrk="0" hangingPunct="0">
              <a:defRPr kumimoji="1" sz="1400">
                <a:solidFill>
                  <a:schemeClr val="tx1"/>
                </a:solidFill>
                <a:latin typeface="Arial" charset="0"/>
                <a:ea typeface="新細明體" pitchFamily="18" charset="-120"/>
              </a:defRPr>
            </a:lvl1pPr>
            <a:lvl2pPr marL="742950" indent="-285750" eaLnBrk="0" hangingPunct="0">
              <a:defRPr kumimoji="1" sz="1400">
                <a:solidFill>
                  <a:schemeClr val="tx1"/>
                </a:solidFill>
                <a:latin typeface="Arial" charset="0"/>
                <a:ea typeface="新細明體" pitchFamily="18" charset="-120"/>
              </a:defRPr>
            </a:lvl2pPr>
            <a:lvl3pPr marL="1143000" indent="-228600" eaLnBrk="0" hangingPunct="0">
              <a:defRPr kumimoji="1" sz="1400">
                <a:solidFill>
                  <a:schemeClr val="tx1"/>
                </a:solidFill>
                <a:latin typeface="Arial" charset="0"/>
                <a:ea typeface="新細明體" pitchFamily="18" charset="-120"/>
              </a:defRPr>
            </a:lvl3pPr>
            <a:lvl4pPr marL="1600200" indent="-228600" eaLnBrk="0" hangingPunct="0">
              <a:defRPr kumimoji="1" sz="1400">
                <a:solidFill>
                  <a:schemeClr val="tx1"/>
                </a:solidFill>
                <a:latin typeface="Arial" charset="0"/>
                <a:ea typeface="新細明體" pitchFamily="18" charset="-120"/>
              </a:defRPr>
            </a:lvl4pPr>
            <a:lvl5pPr marL="2057400" indent="-228600" eaLnBrk="0" hangingPunct="0">
              <a:defRPr kumimoji="1" sz="1400">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pitchFamily="18" charset="-120"/>
              </a:defRPr>
            </a:lvl9pPr>
          </a:lstStyle>
          <a:p>
            <a:pPr eaLnBrk="1" hangingPunct="1">
              <a:spcBef>
                <a:spcPct val="50000"/>
              </a:spcBef>
              <a:defRPr/>
            </a:pPr>
            <a:r>
              <a:rPr lang="en-US" altLang="zh-TW" sz="1351" b="1" i="1" smtClean="0">
                <a:solidFill>
                  <a:srgbClr val="003366"/>
                </a:solidFill>
              </a:rPr>
              <a:t>Department of Electrical Engineering</a:t>
            </a:r>
            <a:r>
              <a:rPr lang="en-US" altLang="zh-TW" sz="1351" i="1" smtClean="0">
                <a:solidFill>
                  <a:schemeClr val="bg2"/>
                </a:solidFill>
              </a:rPr>
              <a:t> </a:t>
            </a:r>
          </a:p>
        </p:txBody>
      </p:sp>
      <p:pic>
        <p:nvPicPr>
          <p:cNvPr id="1037" name="Picture 13" descr="SP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 y="6453188"/>
            <a:ext cx="2927351"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8" name="Group 14"/>
          <p:cNvGrpSpPr>
            <a:grpSpLocks/>
          </p:cNvGrpSpPr>
          <p:nvPr/>
        </p:nvGrpSpPr>
        <p:grpSpPr bwMode="auto">
          <a:xfrm rot="16200000">
            <a:off x="5952331" y="-5044281"/>
            <a:ext cx="287338" cy="12192000"/>
            <a:chOff x="5330" y="3385"/>
            <a:chExt cx="181" cy="935"/>
          </a:xfrm>
        </p:grpSpPr>
        <p:sp>
          <p:nvSpPr>
            <p:cNvPr id="1072" name="Line 15"/>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3" name="Line 16"/>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4" name="Line 17"/>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5" name="Line 18"/>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6" name="Line 19"/>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7" name="Line 20"/>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8" name="Line 21"/>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9" name="Line 22"/>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80" name="Line 23"/>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1039" name="AutoShape 24"/>
          <p:cNvSpPr>
            <a:spLocks noChangeArrowheads="1"/>
          </p:cNvSpPr>
          <p:nvPr/>
        </p:nvSpPr>
        <p:spPr bwMode="auto">
          <a:xfrm rot="10800000">
            <a:off x="814919" y="908050"/>
            <a:ext cx="673100" cy="433388"/>
          </a:xfrm>
          <a:prstGeom prst="triangle">
            <a:avLst>
              <a:gd name="adj" fmla="val 50000"/>
            </a:avLst>
          </a:prstGeom>
          <a:solidFill>
            <a:schemeClr val="bg1"/>
          </a:soli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grpSp>
        <p:nvGrpSpPr>
          <p:cNvPr id="1040" name="Group 25"/>
          <p:cNvGrpSpPr>
            <a:grpSpLocks/>
          </p:cNvGrpSpPr>
          <p:nvPr/>
        </p:nvGrpSpPr>
        <p:grpSpPr bwMode="auto">
          <a:xfrm>
            <a:off x="334436" y="333375"/>
            <a:ext cx="383117" cy="2636838"/>
            <a:chOff x="5330" y="3385"/>
            <a:chExt cx="181" cy="935"/>
          </a:xfrm>
        </p:grpSpPr>
        <p:sp>
          <p:nvSpPr>
            <p:cNvPr id="1063" name="Line 26"/>
            <p:cNvSpPr>
              <a:spLocks noChangeShapeType="1"/>
            </p:cNvSpPr>
            <p:nvPr/>
          </p:nvSpPr>
          <p:spPr bwMode="auto">
            <a:xfrm>
              <a:off x="533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4" name="Line 27"/>
            <p:cNvSpPr>
              <a:spLocks noChangeShapeType="1"/>
            </p:cNvSpPr>
            <p:nvPr/>
          </p:nvSpPr>
          <p:spPr bwMode="auto">
            <a:xfrm>
              <a:off x="5375"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5" name="Line 28"/>
            <p:cNvSpPr>
              <a:spLocks noChangeShapeType="1"/>
            </p:cNvSpPr>
            <p:nvPr/>
          </p:nvSpPr>
          <p:spPr bwMode="auto">
            <a:xfrm>
              <a:off x="5420"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6" name="Line 29"/>
            <p:cNvSpPr>
              <a:spLocks noChangeShapeType="1"/>
            </p:cNvSpPr>
            <p:nvPr/>
          </p:nvSpPr>
          <p:spPr bwMode="auto">
            <a:xfrm>
              <a:off x="546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7" name="Line 30"/>
            <p:cNvSpPr>
              <a:spLocks noChangeShapeType="1"/>
            </p:cNvSpPr>
            <p:nvPr/>
          </p:nvSpPr>
          <p:spPr bwMode="auto">
            <a:xfrm>
              <a:off x="551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8" name="Line 31"/>
            <p:cNvSpPr>
              <a:spLocks noChangeShapeType="1"/>
            </p:cNvSpPr>
            <p:nvPr/>
          </p:nvSpPr>
          <p:spPr bwMode="auto">
            <a:xfrm>
              <a:off x="5375"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69" name="Line 32"/>
            <p:cNvSpPr>
              <a:spLocks noChangeShapeType="1"/>
            </p:cNvSpPr>
            <p:nvPr/>
          </p:nvSpPr>
          <p:spPr bwMode="auto">
            <a:xfrm>
              <a:off x="5420"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0" name="Line 33"/>
            <p:cNvSpPr>
              <a:spLocks noChangeShapeType="1"/>
            </p:cNvSpPr>
            <p:nvPr/>
          </p:nvSpPr>
          <p:spPr bwMode="auto">
            <a:xfrm>
              <a:off x="546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71" name="Line 34"/>
            <p:cNvSpPr>
              <a:spLocks noChangeShapeType="1"/>
            </p:cNvSpPr>
            <p:nvPr/>
          </p:nvSpPr>
          <p:spPr bwMode="auto">
            <a:xfrm>
              <a:off x="55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pic>
        <p:nvPicPr>
          <p:cNvPr id="1041" name="Picture 35" descr="未命名 -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 y="0"/>
            <a:ext cx="225636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36"/>
          <p:cNvSpPr>
            <a:spLocks noChangeArrowheads="1"/>
          </p:cNvSpPr>
          <p:nvPr/>
        </p:nvSpPr>
        <p:spPr bwMode="auto">
          <a:xfrm>
            <a:off x="0" y="1628786"/>
            <a:ext cx="12192000" cy="144463"/>
          </a:xfrm>
          <a:prstGeom prst="rect">
            <a:avLst/>
          </a:prstGeom>
          <a:gradFill rotWithShape="1">
            <a:gsLst>
              <a:gs pos="0">
                <a:srgbClr val="003366"/>
              </a:gs>
              <a:gs pos="100000">
                <a:schemeClr val="bg1"/>
              </a:gs>
            </a:gsLst>
            <a:lin ang="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2" name="Rectangle 37"/>
          <p:cNvSpPr>
            <a:spLocks noChangeArrowheads="1"/>
          </p:cNvSpPr>
          <p:nvPr/>
        </p:nvSpPr>
        <p:spPr bwMode="auto">
          <a:xfrm>
            <a:off x="0" y="5589588"/>
            <a:ext cx="12192000" cy="863600"/>
          </a:xfrm>
          <a:prstGeom prst="rect">
            <a:avLst/>
          </a:prstGeom>
          <a:gradFill rotWithShape="1">
            <a:gsLst>
              <a:gs pos="0">
                <a:schemeClr val="bg1"/>
              </a:gs>
              <a:gs pos="100000">
                <a:srgbClr val="33CCCC"/>
              </a:gs>
            </a:gsLst>
            <a:lin ang="5400000" scaled="1"/>
          </a:gradFill>
          <a:ln>
            <a:noFill/>
          </a:ln>
          <a:extLst/>
        </p:spPr>
        <p:txBody>
          <a:bodyPr wrap="none" anchor="ctr"/>
          <a:lstStyle>
            <a:lvl1pPr eaLnBrk="0" hangingPunct="0">
              <a:defRPr kumimoji="1" sz="1400">
                <a:solidFill>
                  <a:schemeClr val="tx1"/>
                </a:solidFill>
                <a:latin typeface="Arial" charset="0"/>
                <a:ea typeface="新細明體" charset="-120"/>
              </a:defRPr>
            </a:lvl1pPr>
            <a:lvl2pPr marL="742950" indent="-285750" eaLnBrk="0" hangingPunct="0">
              <a:defRPr kumimoji="1" sz="1400">
                <a:solidFill>
                  <a:schemeClr val="tx1"/>
                </a:solidFill>
                <a:latin typeface="Arial" charset="0"/>
                <a:ea typeface="新細明體" charset="-120"/>
              </a:defRPr>
            </a:lvl2pPr>
            <a:lvl3pPr marL="1143000" indent="-228600" eaLnBrk="0" hangingPunct="0">
              <a:defRPr kumimoji="1" sz="1400">
                <a:solidFill>
                  <a:schemeClr val="tx1"/>
                </a:solidFill>
                <a:latin typeface="Arial" charset="0"/>
                <a:ea typeface="新細明體" charset="-120"/>
              </a:defRPr>
            </a:lvl3pPr>
            <a:lvl4pPr marL="1600200" indent="-228600" eaLnBrk="0" hangingPunct="0">
              <a:defRPr kumimoji="1" sz="1400">
                <a:solidFill>
                  <a:schemeClr val="tx1"/>
                </a:solidFill>
                <a:latin typeface="Arial" charset="0"/>
                <a:ea typeface="新細明體" charset="-120"/>
              </a:defRPr>
            </a:lvl4pPr>
            <a:lvl5pPr marL="2057400" indent="-228600" eaLnBrk="0" hangingPunct="0">
              <a:defRPr kumimoji="1" sz="1400">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1400">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1400">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1400">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1400">
                <a:solidFill>
                  <a:schemeClr val="tx1"/>
                </a:solidFill>
                <a:latin typeface="Arial" charset="0"/>
                <a:ea typeface="新細明體" charset="-120"/>
              </a:defRPr>
            </a:lvl9pPr>
          </a:lstStyle>
          <a:p>
            <a:pPr algn="ctr" eaLnBrk="1" hangingPunct="1">
              <a:defRPr/>
            </a:pPr>
            <a:endParaRPr lang="zh-TW" altLang="en-US" sz="1051" smtClean="0"/>
          </a:p>
        </p:txBody>
      </p:sp>
      <p:sp>
        <p:nvSpPr>
          <p:cNvPr id="1044" name="Rectangle 38"/>
          <p:cNvSpPr>
            <a:spLocks noGrp="1" noChangeArrowheads="1"/>
          </p:cNvSpPr>
          <p:nvPr>
            <p:ph type="title"/>
          </p:nvPr>
        </p:nvSpPr>
        <p:spPr bwMode="auto">
          <a:xfrm>
            <a:off x="1007533" y="4048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grpSp>
        <p:nvGrpSpPr>
          <p:cNvPr id="1045" name="Group 39"/>
          <p:cNvGrpSpPr>
            <a:grpSpLocks/>
          </p:cNvGrpSpPr>
          <p:nvPr/>
        </p:nvGrpSpPr>
        <p:grpSpPr bwMode="auto">
          <a:xfrm>
            <a:off x="0" y="1700217"/>
            <a:ext cx="12192000" cy="4103687"/>
            <a:chOff x="113" y="1026"/>
            <a:chExt cx="5556" cy="2470"/>
          </a:xfrm>
        </p:grpSpPr>
        <p:graphicFrame>
          <p:nvGraphicFramePr>
            <p:cNvPr id="1059" name="Object 40"/>
            <p:cNvGraphicFramePr>
              <a:graphicFrameLocks noChangeAspect="1"/>
            </p:cNvGraphicFramePr>
            <p:nvPr/>
          </p:nvGraphicFramePr>
          <p:xfrm>
            <a:off x="1474" y="1026"/>
            <a:ext cx="1573" cy="2470"/>
          </p:xfrm>
          <a:graphic>
            <a:graphicData uri="http://schemas.openxmlformats.org/presentationml/2006/ole">
              <mc:AlternateContent xmlns:mc="http://schemas.openxmlformats.org/markup-compatibility/2006">
                <mc:Choice xmlns:v="urn:schemas-microsoft-com:vml" Requires="v">
                  <p:oleObj spid="_x0000_s189748" name="PhotoImpact" r:id="rId20" imgW="3136508" imgH="4926984" progId="PI3.Image">
                    <p:embed/>
                  </p:oleObj>
                </mc:Choice>
                <mc:Fallback>
                  <p:oleObj name="PhotoImpact" r:id="rId20" imgW="3136508" imgH="4926984" progId="PI3.Image">
                    <p:embed/>
                    <p:pic>
                      <p:nvPicPr>
                        <p:cNvPr id="1059" name="Object 4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74" y="1026"/>
                          <a:ext cx="1573"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0" name="Object 41"/>
            <p:cNvGraphicFramePr>
              <a:graphicFrameLocks noChangeAspect="1"/>
            </p:cNvGraphicFramePr>
            <p:nvPr/>
          </p:nvGraphicFramePr>
          <p:xfrm>
            <a:off x="3016" y="1026"/>
            <a:ext cx="1573" cy="2470"/>
          </p:xfrm>
          <a:graphic>
            <a:graphicData uri="http://schemas.openxmlformats.org/presentationml/2006/ole">
              <mc:AlternateContent xmlns:mc="http://schemas.openxmlformats.org/markup-compatibility/2006">
                <mc:Choice xmlns:v="urn:schemas-microsoft-com:vml" Requires="v">
                  <p:oleObj spid="_x0000_s189749" name="PhotoImpact" r:id="rId22" imgW="3136508" imgH="4926984" progId="PI3.Image">
                    <p:embed/>
                  </p:oleObj>
                </mc:Choice>
                <mc:Fallback>
                  <p:oleObj name="PhotoImpact" r:id="rId22" imgW="3136508" imgH="4926984" progId="PI3.Image">
                    <p:embed/>
                    <p:pic>
                      <p:nvPicPr>
                        <p:cNvPr id="1060" name="Object 4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16" y="1026"/>
                          <a:ext cx="1573"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1" name="Object 42"/>
            <p:cNvGraphicFramePr>
              <a:graphicFrameLocks noChangeAspect="1"/>
            </p:cNvGraphicFramePr>
            <p:nvPr/>
          </p:nvGraphicFramePr>
          <p:xfrm>
            <a:off x="4558" y="1026"/>
            <a:ext cx="1111" cy="2470"/>
          </p:xfrm>
          <a:graphic>
            <a:graphicData uri="http://schemas.openxmlformats.org/presentationml/2006/ole">
              <mc:AlternateContent xmlns:mc="http://schemas.openxmlformats.org/markup-compatibility/2006">
                <mc:Choice xmlns:v="urn:schemas-microsoft-com:vml" Requires="v">
                  <p:oleObj spid="_x0000_s189750" name="PhotoImpact" r:id="rId23" imgW="3136508" imgH="4926984" progId="PI3.Image">
                    <p:embed/>
                  </p:oleObj>
                </mc:Choice>
                <mc:Fallback>
                  <p:oleObj name="PhotoImpact" r:id="rId23" imgW="3136508" imgH="4926984" progId="PI3.Image">
                    <p:embed/>
                    <p:pic>
                      <p:nvPicPr>
                        <p:cNvPr id="1061" name="Object 42"/>
                        <p:cNvPicPr>
                          <a:picLocks noChangeAspect="1" noChangeArrowheads="1"/>
                        </p:cNvPicPr>
                        <p:nvPr/>
                      </p:nvPicPr>
                      <p:blipFill>
                        <a:blip r:embed="rId21">
                          <a:extLst>
                            <a:ext uri="{28A0092B-C50C-407E-A947-70E740481C1C}">
                              <a14:useLocalDpi xmlns:a14="http://schemas.microsoft.com/office/drawing/2010/main" val="0"/>
                            </a:ext>
                          </a:extLst>
                        </a:blip>
                        <a:srcRect r="29370"/>
                        <a:stretch>
                          <a:fillRect/>
                        </a:stretch>
                      </p:blipFill>
                      <p:spPr bwMode="auto">
                        <a:xfrm>
                          <a:off x="4558" y="1026"/>
                          <a:ext cx="1111"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2" name="Object 43"/>
            <p:cNvGraphicFramePr>
              <a:graphicFrameLocks noChangeAspect="1"/>
            </p:cNvGraphicFramePr>
            <p:nvPr/>
          </p:nvGraphicFramePr>
          <p:xfrm>
            <a:off x="113" y="1026"/>
            <a:ext cx="1459" cy="2470"/>
          </p:xfrm>
          <a:graphic>
            <a:graphicData uri="http://schemas.openxmlformats.org/presentationml/2006/ole">
              <mc:AlternateContent xmlns:mc="http://schemas.openxmlformats.org/markup-compatibility/2006">
                <mc:Choice xmlns:v="urn:schemas-microsoft-com:vml" Requires="v">
                  <p:oleObj spid="_x0000_s189751" name="PhotoImpact" r:id="rId24" imgW="3136508" imgH="4926984" progId="PI3.Image">
                    <p:embed/>
                  </p:oleObj>
                </mc:Choice>
                <mc:Fallback>
                  <p:oleObj name="PhotoImpact" r:id="rId24" imgW="3136508" imgH="4926984" progId="PI3.Image">
                    <p:embed/>
                    <p:pic>
                      <p:nvPicPr>
                        <p:cNvPr id="1062" name="Object 43"/>
                        <p:cNvPicPr>
                          <a:picLocks noChangeAspect="1" noChangeArrowheads="1"/>
                        </p:cNvPicPr>
                        <p:nvPr/>
                      </p:nvPicPr>
                      <p:blipFill>
                        <a:blip r:embed="rId21">
                          <a:extLst>
                            <a:ext uri="{28A0092B-C50C-407E-A947-70E740481C1C}">
                              <a14:useLocalDpi xmlns:a14="http://schemas.microsoft.com/office/drawing/2010/main" val="0"/>
                            </a:ext>
                          </a:extLst>
                        </a:blip>
                        <a:srcRect l="7248"/>
                        <a:stretch>
                          <a:fillRect/>
                        </a:stretch>
                      </p:blipFill>
                      <p:spPr bwMode="auto">
                        <a:xfrm>
                          <a:off x="113" y="1026"/>
                          <a:ext cx="1459" cy="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6" name="Rectangle 44"/>
          <p:cNvSpPr>
            <a:spLocks noGrp="1" noChangeArrowheads="1"/>
          </p:cNvSpPr>
          <p:nvPr>
            <p:ph type="body" idx="1"/>
          </p:nvPr>
        </p:nvSpPr>
        <p:spPr bwMode="auto">
          <a:xfrm>
            <a:off x="719667" y="17732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grpSp>
        <p:nvGrpSpPr>
          <p:cNvPr id="1047" name="Group 45"/>
          <p:cNvGrpSpPr>
            <a:grpSpLocks/>
          </p:cNvGrpSpPr>
          <p:nvPr/>
        </p:nvGrpSpPr>
        <p:grpSpPr bwMode="auto">
          <a:xfrm rot="16200000">
            <a:off x="5952331" y="-75406"/>
            <a:ext cx="287338" cy="12192000"/>
            <a:chOff x="5330" y="3385"/>
            <a:chExt cx="181" cy="935"/>
          </a:xfrm>
        </p:grpSpPr>
        <p:sp>
          <p:nvSpPr>
            <p:cNvPr id="1050" name="Line 46"/>
            <p:cNvSpPr>
              <a:spLocks noChangeShapeType="1"/>
            </p:cNvSpPr>
            <p:nvPr/>
          </p:nvSpPr>
          <p:spPr bwMode="auto">
            <a:xfrm>
              <a:off x="531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1" name="Line 47"/>
            <p:cNvSpPr>
              <a:spLocks noChangeShapeType="1"/>
            </p:cNvSpPr>
            <p:nvPr/>
          </p:nvSpPr>
          <p:spPr bwMode="auto">
            <a:xfrm>
              <a:off x="5356"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2" name="Line 48"/>
            <p:cNvSpPr>
              <a:spLocks noChangeShapeType="1"/>
            </p:cNvSpPr>
            <p:nvPr/>
          </p:nvSpPr>
          <p:spPr bwMode="auto">
            <a:xfrm>
              <a:off x="5401"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3" name="Line 49"/>
            <p:cNvSpPr>
              <a:spLocks noChangeShapeType="1"/>
            </p:cNvSpPr>
            <p:nvPr/>
          </p:nvSpPr>
          <p:spPr bwMode="auto">
            <a:xfrm>
              <a:off x="5447"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4" name="Line 50"/>
            <p:cNvSpPr>
              <a:spLocks noChangeShapeType="1"/>
            </p:cNvSpPr>
            <p:nvPr/>
          </p:nvSpPr>
          <p:spPr bwMode="auto">
            <a:xfrm>
              <a:off x="5492" y="4020"/>
              <a:ext cx="0" cy="3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5" name="Line 51"/>
            <p:cNvSpPr>
              <a:spLocks noChangeShapeType="1"/>
            </p:cNvSpPr>
            <p:nvPr/>
          </p:nvSpPr>
          <p:spPr bwMode="auto">
            <a:xfrm>
              <a:off x="5356"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6" name="Line 52"/>
            <p:cNvSpPr>
              <a:spLocks noChangeShapeType="1"/>
            </p:cNvSpPr>
            <p:nvPr/>
          </p:nvSpPr>
          <p:spPr bwMode="auto">
            <a:xfrm>
              <a:off x="5401"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7" name="Line 53"/>
            <p:cNvSpPr>
              <a:spLocks noChangeShapeType="1"/>
            </p:cNvSpPr>
            <p:nvPr/>
          </p:nvSpPr>
          <p:spPr bwMode="auto">
            <a:xfrm>
              <a:off x="5447"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8" name="Line 54"/>
            <p:cNvSpPr>
              <a:spLocks noChangeShapeType="1"/>
            </p:cNvSpPr>
            <p:nvPr/>
          </p:nvSpPr>
          <p:spPr bwMode="auto">
            <a:xfrm>
              <a:off x="5492" y="3385"/>
              <a:ext cx="0" cy="93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aphicFrame>
        <p:nvGraphicFramePr>
          <p:cNvPr id="1048" name="Object 55"/>
          <p:cNvGraphicFramePr>
            <a:graphicFrameLocks noChangeAspect="1"/>
          </p:cNvGraphicFramePr>
          <p:nvPr/>
        </p:nvGraphicFramePr>
        <p:xfrm>
          <a:off x="2927351" y="6524636"/>
          <a:ext cx="8257116" cy="284163"/>
        </p:xfrm>
        <a:graphic>
          <a:graphicData uri="http://schemas.openxmlformats.org/presentationml/2006/ole">
            <mc:AlternateContent xmlns:mc="http://schemas.openxmlformats.org/markup-compatibility/2006">
              <mc:Choice xmlns:v="urn:schemas-microsoft-com:vml" Requires="v">
                <p:oleObj spid="_x0000_s189752" name="PhotoImpact" r:id="rId25" imgW="8482540" imgH="368254" progId="PI3.Image">
                  <p:embed/>
                </p:oleObj>
              </mc:Choice>
              <mc:Fallback>
                <p:oleObj name="PhotoImpact" r:id="rId25" imgW="8482540" imgH="368254" progId="PI3.Image">
                  <p:embed/>
                  <p:pic>
                    <p:nvPicPr>
                      <p:cNvPr id="1048" name="Object 55"/>
                      <p:cNvPicPr>
                        <a:picLocks noChangeAspect="1" noChangeArrowheads="1"/>
                      </p:cNvPicPr>
                      <p:nvPr/>
                    </p:nvPicPr>
                    <p:blipFill>
                      <a:blip r:embed="rId26">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1" y="6524636"/>
                        <a:ext cx="8257116"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9" name="Picture 56" descr="未命名 -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7" y="836613"/>
            <a:ext cx="120015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20563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28"/>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28"/>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28"/>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28"/>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28"/>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28"/>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28"/>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28"/>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28"/>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1" name="Rectangle 31"/>
          <p:cNvSpPr>
            <a:spLocks noChangeArrowheads="1"/>
          </p:cNvSpPr>
          <p:nvPr/>
        </p:nvSpPr>
        <p:spPr bwMode="auto">
          <a:xfrm>
            <a:off x="0" y="287340"/>
            <a:ext cx="12192000" cy="1368425"/>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2"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pic>
        <p:nvPicPr>
          <p:cNvPr id="1029" name="Picture 40" descr="SPED"/>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6"/>
          <p:cNvGrpSpPr>
            <a:grpSpLocks/>
          </p:cNvGrpSpPr>
          <p:nvPr/>
        </p:nvGrpSpPr>
        <p:grpSpPr bwMode="auto">
          <a:xfrm>
            <a:off x="239187" y="360363"/>
            <a:ext cx="383116" cy="2519362"/>
            <a:chOff x="-1620688" y="288000"/>
            <a:chExt cx="287338" cy="2520000"/>
          </a:xfrm>
        </p:grpSpPr>
        <p:sp>
          <p:nvSpPr>
            <p:cNvPr id="1051"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2"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3"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4"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5"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3"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41228" name="PhotoImpact" r:id="rId29" imgW="8482540" imgH="368254" progId="PI3.Image">
                  <p:embed/>
                </p:oleObj>
              </mc:Choice>
              <mc:Fallback>
                <p:oleObj name="PhotoImpact" r:id="rId29" imgW="8482540" imgH="368254" progId="PI3.Image">
                  <p:embed/>
                  <p:pic>
                    <p:nvPicPr>
                      <p:cNvPr id="3" name="Object 126"/>
                      <p:cNvPicPr>
                        <a:picLocks noChangeAspect="1" noChangeArrowheads="1"/>
                      </p:cNvPicPr>
                      <p:nvPr/>
                    </p:nvPicPr>
                    <p:blipFill>
                      <a:blip r:embed="rId30">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33" name="群組 7"/>
          <p:cNvGrpSpPr>
            <a:grpSpLocks/>
          </p:cNvGrpSpPr>
          <p:nvPr/>
        </p:nvGrpSpPr>
        <p:grpSpPr bwMode="auto">
          <a:xfrm>
            <a:off x="0" y="576274"/>
            <a:ext cx="12192000" cy="287337"/>
            <a:chOff x="-1800000" y="1800000"/>
            <a:chExt cx="9144000" cy="288000"/>
          </a:xfrm>
        </p:grpSpPr>
        <p:sp>
          <p:nvSpPr>
            <p:cNvPr id="104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5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1034" name="群組 57"/>
          <p:cNvGrpSpPr>
            <a:grpSpLocks/>
          </p:cNvGrpSpPr>
          <p:nvPr/>
        </p:nvGrpSpPr>
        <p:grpSpPr bwMode="auto">
          <a:xfrm>
            <a:off x="0" y="6048375"/>
            <a:ext cx="12192000" cy="287338"/>
            <a:chOff x="-1800000" y="1800000"/>
            <a:chExt cx="9144000" cy="288000"/>
          </a:xfrm>
        </p:grpSpPr>
        <p:sp>
          <p:nvSpPr>
            <p:cNvPr id="104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104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73" name="AutoShape 73"/>
          <p:cNvSpPr>
            <a:spLocks noChangeArrowheads="1"/>
          </p:cNvSpPr>
          <p:nvPr/>
        </p:nvSpPr>
        <p:spPr bwMode="auto">
          <a:xfrm rot="10800000">
            <a:off x="814919" y="908050"/>
            <a:ext cx="673100" cy="433388"/>
          </a:xfrm>
          <a:prstGeom prst="triangle">
            <a:avLst>
              <a:gd name="adj" fmla="val 50000"/>
            </a:avLst>
          </a:prstGeom>
          <a:solidFill>
            <a:schemeClr val="bg1"/>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pic>
        <p:nvPicPr>
          <p:cNvPr id="1036" name="Picture 28" descr="未命名 - 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 y="11"/>
            <a:ext cx="229235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7" descr="未命名 - 2"/>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l="10979" t="3796" r="14021" b="50000"/>
          <a:stretch>
            <a:fillRect/>
          </a:stretch>
        </p:blipFill>
        <p:spPr bwMode="auto">
          <a:xfrm>
            <a:off x="-143932" y="863611"/>
            <a:ext cx="1200151"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35"/>
          <p:cNvSpPr txBox="1">
            <a:spLocks noChangeArrowheads="1"/>
          </p:cNvSpPr>
          <p:nvPr/>
        </p:nvSpPr>
        <p:spPr bwMode="auto">
          <a:xfrm>
            <a:off x="2159000" y="10"/>
            <a:ext cx="9408584"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a:t>
            </a:r>
            <a:endParaRPr lang="en-US" altLang="zh-TW" sz="1500" dirty="0" smtClean="0">
              <a:solidFill>
                <a:schemeClr val="bg1"/>
              </a:solidFill>
              <a:latin typeface="Arial Black" pitchFamily="34" charset="0"/>
            </a:endParaRPr>
          </a:p>
        </p:txBody>
      </p:sp>
      <p:sp>
        <p:nvSpPr>
          <p:cNvPr id="78" name="Rectangle 37"/>
          <p:cNvSpPr>
            <a:spLocks noChangeArrowheads="1"/>
          </p:cNvSpPr>
          <p:nvPr/>
        </p:nvSpPr>
        <p:spPr bwMode="auto">
          <a:xfrm>
            <a:off x="6576487" y="333375"/>
            <a:ext cx="5615516" cy="215900"/>
          </a:xfrm>
          <a:prstGeom prst="rect">
            <a:avLst/>
          </a:prstGeom>
          <a:gradFill rotWithShape="1">
            <a:gsLst>
              <a:gs pos="0">
                <a:srgbClr val="33CCCC">
                  <a:alpha val="31000"/>
                </a:srgbClr>
              </a:gs>
              <a:gs pos="100000">
                <a:srgbClr val="FFFFFF"/>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79" name="Text Box 38"/>
          <p:cNvSpPr txBox="1">
            <a:spLocks noChangeArrowheads="1"/>
          </p:cNvSpPr>
          <p:nvPr/>
        </p:nvSpPr>
        <p:spPr bwMode="auto">
          <a:xfrm>
            <a:off x="6527800" y="260352"/>
            <a:ext cx="5664200" cy="300210"/>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351" i="1" dirty="0" smtClean="0">
                <a:solidFill>
                  <a:srgbClr val="003366"/>
                </a:solidFill>
              </a:rPr>
              <a:t>Department of Electrical Engineering</a:t>
            </a:r>
            <a:r>
              <a:rPr lang="en-US" altLang="zh-TW" sz="1351" b="0" i="1" dirty="0" smtClean="0">
                <a:solidFill>
                  <a:schemeClr val="bg2"/>
                </a:solidFill>
              </a:rPr>
              <a:t> </a:t>
            </a:r>
          </a:p>
        </p:txBody>
      </p:sp>
    </p:spTree>
    <p:extLst>
      <p:ext uri="{BB962C8B-B14F-4D97-AF65-F5344CB8AC3E}">
        <p14:creationId xmlns:p14="http://schemas.microsoft.com/office/powerpoint/2010/main" val="30677194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33"/>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33"/>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33"/>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33"/>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33"/>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33"/>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33"/>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33"/>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33"/>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30"/>
          <p:cNvSpPr>
            <a:spLocks noChangeArrowheads="1"/>
          </p:cNvSpPr>
          <p:nvPr/>
        </p:nvSpPr>
        <p:spPr bwMode="auto">
          <a:xfrm>
            <a:off x="0" y="0"/>
            <a:ext cx="12192000" cy="287338"/>
          </a:xfrm>
          <a:prstGeom prst="rect">
            <a:avLst/>
          </a:prstGeom>
          <a:solidFill>
            <a:srgbClr val="003366"/>
          </a:soli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1" name="Rectangle 31"/>
          <p:cNvSpPr>
            <a:spLocks noChangeArrowheads="1"/>
          </p:cNvSpPr>
          <p:nvPr/>
        </p:nvSpPr>
        <p:spPr bwMode="auto">
          <a:xfrm>
            <a:off x="0" y="287338"/>
            <a:ext cx="12192000" cy="900112"/>
          </a:xfrm>
          <a:prstGeom prst="rect">
            <a:avLst/>
          </a:prstGeom>
          <a:gradFill rotWithShape="1">
            <a:gsLst>
              <a:gs pos="0">
                <a:srgbClr val="003366"/>
              </a:gs>
              <a:gs pos="100000">
                <a:schemeClr val="bg1"/>
              </a:gs>
              <a:gs pos="5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1032" name="Rectangle 34"/>
          <p:cNvSpPr>
            <a:spLocks noChangeArrowheads="1"/>
          </p:cNvSpPr>
          <p:nvPr/>
        </p:nvSpPr>
        <p:spPr bwMode="auto">
          <a:xfrm>
            <a:off x="0" y="6480175"/>
            <a:ext cx="12192000" cy="395288"/>
          </a:xfrm>
          <a:prstGeom prst="rect">
            <a:avLst/>
          </a:prstGeom>
          <a:gradFill rotWithShape="1">
            <a:gsLst>
              <a:gs pos="0">
                <a:srgbClr val="003366"/>
              </a:gs>
              <a:gs pos="100000">
                <a:srgbClr val="000000"/>
              </a:gs>
            </a:gsLst>
            <a:path path="rect">
              <a:fillToRect l="100000" b="100000"/>
            </a:path>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zh-TW" sz="1351" b="0" smtClean="0"/>
          </a:p>
        </p:txBody>
      </p:sp>
      <p:sp>
        <p:nvSpPr>
          <p:cNvPr id="1034" name="Text Box 35"/>
          <p:cNvSpPr txBox="1">
            <a:spLocks noChangeArrowheads="1"/>
          </p:cNvSpPr>
          <p:nvPr/>
        </p:nvSpPr>
        <p:spPr bwMode="auto">
          <a:xfrm>
            <a:off x="0" y="10"/>
            <a:ext cx="12192000" cy="323165"/>
          </a:xfrm>
          <a:prstGeom prst="rect">
            <a:avLst/>
          </a:prstGeom>
          <a:noFill/>
          <a:ln>
            <a:noFill/>
          </a:ln>
          <a:effectLst/>
          <a:extLst/>
        </p:spPr>
        <p:txBody>
          <a:bodyPr>
            <a:spAutoFit/>
          </a:bodyPr>
          <a:lstStyle>
            <a:lvl1pPr eaLnBrk="0" hangingPunct="0">
              <a:defRPr kumimoji="1" sz="2800" b="1">
                <a:solidFill>
                  <a:schemeClr val="tx1"/>
                </a:solidFill>
                <a:latin typeface="Arial" charset="0"/>
                <a:ea typeface="新細明體" pitchFamily="18" charset="-120"/>
              </a:defRPr>
            </a:lvl1pPr>
            <a:lvl2pPr marL="742950" indent="-285750" eaLnBrk="0" hangingPunct="0">
              <a:defRPr kumimoji="1" sz="2800" b="1">
                <a:solidFill>
                  <a:schemeClr val="tx1"/>
                </a:solidFill>
                <a:latin typeface="Arial" charset="0"/>
                <a:ea typeface="新細明體" pitchFamily="18" charset="-120"/>
              </a:defRPr>
            </a:lvl2pPr>
            <a:lvl3pPr marL="1143000" indent="-228600" eaLnBrk="0" hangingPunct="0">
              <a:defRPr kumimoji="1" sz="2800" b="1">
                <a:solidFill>
                  <a:schemeClr val="tx1"/>
                </a:solidFill>
                <a:latin typeface="Arial" charset="0"/>
                <a:ea typeface="新細明體" pitchFamily="18" charset="-120"/>
              </a:defRPr>
            </a:lvl3pPr>
            <a:lvl4pPr marL="1600200" indent="-228600" eaLnBrk="0" hangingPunct="0">
              <a:defRPr kumimoji="1" sz="2800" b="1">
                <a:solidFill>
                  <a:schemeClr val="tx1"/>
                </a:solidFill>
                <a:latin typeface="Arial" charset="0"/>
                <a:ea typeface="新細明體" pitchFamily="18" charset="-120"/>
              </a:defRPr>
            </a:lvl4pPr>
            <a:lvl5pPr marL="2057400" indent="-228600" eaLnBrk="0" hangingPunct="0">
              <a:defRPr kumimoji="1" sz="2800" b="1">
                <a:solidFill>
                  <a:schemeClr val="tx1"/>
                </a:solidFill>
                <a:latin typeface="Arial" charset="0"/>
                <a:ea typeface="新細明體" pitchFamily="18"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pitchFamily="18"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pitchFamily="18"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pitchFamily="18"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pitchFamily="18" charset="-120"/>
              </a:defRPr>
            </a:lvl9pPr>
          </a:lstStyle>
          <a:p>
            <a:pPr algn="l" eaLnBrk="1" hangingPunct="1">
              <a:spcBef>
                <a:spcPct val="50000"/>
              </a:spcBef>
              <a:defRPr/>
            </a:pPr>
            <a:r>
              <a:rPr lang="en-US" altLang="zh-TW" sz="1500" b="0" dirty="0" smtClean="0">
                <a:solidFill>
                  <a:schemeClr val="bg1"/>
                </a:solidFill>
                <a:latin typeface="Arial Black" pitchFamily="34" charset="0"/>
              </a:rPr>
              <a:t>National Central University 	    </a:t>
            </a:r>
            <a:r>
              <a:rPr lang="en-US" altLang="zh-TW" sz="1351" i="1" dirty="0" smtClean="0">
                <a:solidFill>
                  <a:srgbClr val="FFFFFF"/>
                </a:solidFill>
              </a:rPr>
              <a:t>Department of Electrical Engineering</a:t>
            </a:r>
            <a:r>
              <a:rPr lang="en-US" altLang="zh-TW" sz="1351" b="0" i="1" dirty="0" smtClean="0">
                <a:solidFill>
                  <a:srgbClr val="FFFFFF"/>
                </a:solidFill>
              </a:rPr>
              <a:t> </a:t>
            </a:r>
          </a:p>
        </p:txBody>
      </p:sp>
      <p:pic>
        <p:nvPicPr>
          <p:cNvPr id="3078" name="Picture 40" descr="SPED"/>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 y="6480175"/>
            <a:ext cx="2863851"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群組 6"/>
          <p:cNvGrpSpPr>
            <a:grpSpLocks/>
          </p:cNvGrpSpPr>
          <p:nvPr/>
        </p:nvGrpSpPr>
        <p:grpSpPr bwMode="auto">
          <a:xfrm>
            <a:off x="239187" y="360363"/>
            <a:ext cx="383116" cy="2519362"/>
            <a:chOff x="-1620688" y="288000"/>
            <a:chExt cx="287338" cy="2520000"/>
          </a:xfrm>
        </p:grpSpPr>
        <p:sp>
          <p:nvSpPr>
            <p:cNvPr id="3096" name="Line 75"/>
            <p:cNvSpPr>
              <a:spLocks noChangeShapeType="1"/>
            </p:cNvSpPr>
            <p:nvPr/>
          </p:nvSpPr>
          <p:spPr bwMode="auto">
            <a:xfrm>
              <a:off x="-1620688"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7" name="Line 80"/>
            <p:cNvSpPr>
              <a:spLocks noChangeShapeType="1"/>
            </p:cNvSpPr>
            <p:nvPr/>
          </p:nvSpPr>
          <p:spPr bwMode="auto">
            <a:xfrm>
              <a:off x="-1548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8" name="Line 81"/>
            <p:cNvSpPr>
              <a:spLocks noChangeShapeType="1"/>
            </p:cNvSpPr>
            <p:nvPr/>
          </p:nvSpPr>
          <p:spPr bwMode="auto">
            <a:xfrm>
              <a:off x="-1476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9" name="Line 82"/>
            <p:cNvSpPr>
              <a:spLocks noChangeShapeType="1"/>
            </p:cNvSpPr>
            <p:nvPr/>
          </p:nvSpPr>
          <p:spPr bwMode="auto">
            <a:xfrm>
              <a:off x="-140400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100" name="Line 83"/>
            <p:cNvSpPr>
              <a:spLocks noChangeShapeType="1"/>
            </p:cNvSpPr>
            <p:nvPr/>
          </p:nvSpPr>
          <p:spPr bwMode="auto">
            <a:xfrm>
              <a:off x="-1333350" y="288000"/>
              <a:ext cx="0" cy="2520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5" name="Rectangle 39"/>
          <p:cNvSpPr>
            <a:spLocks noChangeArrowheads="1"/>
          </p:cNvSpPr>
          <p:nvPr/>
        </p:nvSpPr>
        <p:spPr bwMode="auto">
          <a:xfrm>
            <a:off x="0" y="1079500"/>
            <a:ext cx="12192000" cy="107950"/>
          </a:xfrm>
          <a:prstGeom prst="rect">
            <a:avLst/>
          </a:prstGeom>
          <a:gradFill rotWithShape="1">
            <a:gsLst>
              <a:gs pos="0">
                <a:srgbClr val="003366"/>
              </a:gs>
              <a:gs pos="100000">
                <a:schemeClr val="bg1"/>
              </a:gs>
            </a:gsLst>
            <a:lin ang="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sp>
        <p:nvSpPr>
          <p:cNvPr id="6" name="Rectangle 8"/>
          <p:cNvSpPr>
            <a:spLocks noChangeArrowheads="1"/>
          </p:cNvSpPr>
          <p:nvPr/>
        </p:nvSpPr>
        <p:spPr bwMode="auto">
          <a:xfrm>
            <a:off x="0" y="5616575"/>
            <a:ext cx="12192000" cy="863600"/>
          </a:xfrm>
          <a:prstGeom prst="rect">
            <a:avLst/>
          </a:prstGeom>
          <a:gradFill rotWithShape="1">
            <a:gsLst>
              <a:gs pos="0">
                <a:schemeClr val="bg1"/>
              </a:gs>
              <a:gs pos="100000">
                <a:srgbClr val="33CCCC"/>
              </a:gs>
            </a:gsLst>
            <a:lin ang="5400000" scaled="1"/>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eaLnBrk="1" hangingPunct="1">
              <a:defRPr/>
            </a:pPr>
            <a:endParaRPr lang="zh-TW" altLang="en-US" sz="2100" smtClean="0"/>
          </a:p>
        </p:txBody>
      </p:sp>
      <p:graphicFrame>
        <p:nvGraphicFramePr>
          <p:cNvPr id="3082" name="Object 126"/>
          <p:cNvGraphicFramePr>
            <a:graphicFrameLocks noChangeAspect="1"/>
          </p:cNvGraphicFramePr>
          <p:nvPr/>
        </p:nvGraphicFramePr>
        <p:xfrm>
          <a:off x="2927355" y="6516699"/>
          <a:ext cx="8401049" cy="288925"/>
        </p:xfrm>
        <a:graphic>
          <a:graphicData uri="http://schemas.openxmlformats.org/presentationml/2006/ole">
            <mc:AlternateContent xmlns:mc="http://schemas.openxmlformats.org/markup-compatibility/2006">
              <mc:Choice xmlns:v="urn:schemas-microsoft-com:vml" Requires="v">
                <p:oleObj spid="_x0000_s64780" name="PhotoImpact" r:id="rId22" imgW="8482540" imgH="368254" progId="PI3.Image">
                  <p:embed/>
                </p:oleObj>
              </mc:Choice>
              <mc:Fallback>
                <p:oleObj name="PhotoImpact" r:id="rId22" imgW="8482540" imgH="368254" progId="PI3.Image">
                  <p:embed/>
                  <p:pic>
                    <p:nvPicPr>
                      <p:cNvPr id="3082" name="Object 126"/>
                      <p:cNvPicPr>
                        <a:picLocks noChangeAspect="1" noChangeArrowheads="1"/>
                      </p:cNvPicPr>
                      <p:nvPr/>
                    </p:nvPicPr>
                    <p:blipFill>
                      <a:blip r:embed="rId23">
                        <a:clrChange>
                          <a:clrFrom>
                            <a:srgbClr val="001C69"/>
                          </a:clrFrom>
                          <a:clrTo>
                            <a:srgbClr val="001C69">
                              <a:alpha val="0"/>
                            </a:srgbClr>
                          </a:clrTo>
                        </a:clrChange>
                        <a:extLst>
                          <a:ext uri="{28A0092B-C50C-407E-A947-70E740481C1C}">
                            <a14:useLocalDpi xmlns:a14="http://schemas.microsoft.com/office/drawing/2010/main" val="0"/>
                          </a:ext>
                        </a:extLst>
                      </a:blip>
                      <a:srcRect/>
                      <a:stretch>
                        <a:fillRect/>
                      </a:stretch>
                    </p:blipFill>
                    <p:spPr bwMode="auto">
                      <a:xfrm>
                        <a:off x="2927355" y="6516699"/>
                        <a:ext cx="8401049"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83" name="群組 7"/>
          <p:cNvGrpSpPr>
            <a:grpSpLocks/>
          </p:cNvGrpSpPr>
          <p:nvPr/>
        </p:nvGrpSpPr>
        <p:grpSpPr bwMode="auto">
          <a:xfrm>
            <a:off x="0" y="576274"/>
            <a:ext cx="12192000" cy="287337"/>
            <a:chOff x="-1800000" y="1800000"/>
            <a:chExt cx="9144000" cy="288000"/>
          </a:xfrm>
        </p:grpSpPr>
        <p:sp>
          <p:nvSpPr>
            <p:cNvPr id="3091"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2"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3"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4"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5"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grpSp>
        <p:nvGrpSpPr>
          <p:cNvPr id="3084" name="群組 57"/>
          <p:cNvGrpSpPr>
            <a:grpSpLocks/>
          </p:cNvGrpSpPr>
          <p:nvPr/>
        </p:nvGrpSpPr>
        <p:grpSpPr bwMode="auto">
          <a:xfrm>
            <a:off x="0" y="6048375"/>
            <a:ext cx="12192000" cy="287338"/>
            <a:chOff x="-1800000" y="1800000"/>
            <a:chExt cx="9144000" cy="288000"/>
          </a:xfrm>
        </p:grpSpPr>
        <p:sp>
          <p:nvSpPr>
            <p:cNvPr id="3086" name="Line 72"/>
            <p:cNvSpPr>
              <a:spLocks noChangeShapeType="1"/>
            </p:cNvSpPr>
            <p:nvPr/>
          </p:nvSpPr>
          <p:spPr bwMode="auto">
            <a:xfrm>
              <a:off x="-1800000" y="1800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87" name="Line 72"/>
            <p:cNvSpPr>
              <a:spLocks noChangeShapeType="1"/>
            </p:cNvSpPr>
            <p:nvPr/>
          </p:nvSpPr>
          <p:spPr bwMode="auto">
            <a:xfrm>
              <a:off x="-1800000" y="1872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88" name="Line 72"/>
            <p:cNvSpPr>
              <a:spLocks noChangeShapeType="1"/>
            </p:cNvSpPr>
            <p:nvPr/>
          </p:nvSpPr>
          <p:spPr bwMode="auto">
            <a:xfrm>
              <a:off x="-1800000" y="1944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89" name="Line 72"/>
            <p:cNvSpPr>
              <a:spLocks noChangeShapeType="1"/>
            </p:cNvSpPr>
            <p:nvPr/>
          </p:nvSpPr>
          <p:spPr bwMode="auto">
            <a:xfrm>
              <a:off x="-1800000" y="2016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sp>
          <p:nvSpPr>
            <p:cNvPr id="3090" name="Line 72"/>
            <p:cNvSpPr>
              <a:spLocks noChangeShapeType="1"/>
            </p:cNvSpPr>
            <p:nvPr/>
          </p:nvSpPr>
          <p:spPr bwMode="auto">
            <a:xfrm>
              <a:off x="-1800000" y="2088000"/>
              <a:ext cx="9144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TW" altLang="en-US" sz="1351"/>
            </a:p>
          </p:txBody>
        </p:sp>
      </p:grpSp>
      <p:sp>
        <p:nvSpPr>
          <p:cNvPr id="28" name="Rectangle 39"/>
          <p:cNvSpPr>
            <a:spLocks noChangeArrowheads="1"/>
          </p:cNvSpPr>
          <p:nvPr/>
        </p:nvSpPr>
        <p:spPr bwMode="auto">
          <a:xfrm>
            <a:off x="6096008" y="1187454"/>
            <a:ext cx="192617" cy="5292725"/>
          </a:xfrm>
          <a:prstGeom prst="rect">
            <a:avLst/>
          </a:prstGeom>
          <a:gradFill rotWithShape="1">
            <a:gsLst>
              <a:gs pos="0">
                <a:srgbClr val="C0CDD9">
                  <a:lumMod val="100000"/>
                </a:srgbClr>
              </a:gs>
              <a:gs pos="19000">
                <a:srgbClr val="819AB3"/>
              </a:gs>
              <a:gs pos="50000">
                <a:srgbClr val="003366"/>
              </a:gs>
              <a:gs pos="100000">
                <a:schemeClr val="bg1"/>
              </a:gs>
            </a:gsLst>
            <a:lin ang="5400000" scaled="0"/>
          </a:gradFill>
          <a:ln>
            <a:noFill/>
          </a:ln>
          <a:effectLst/>
          <a:extLst/>
        </p:spPr>
        <p:txBody>
          <a:bodyPr wrap="none" anchor="ctr"/>
          <a:lstStyle>
            <a:lvl1pPr eaLnBrk="0" hangingPunct="0">
              <a:defRPr kumimoji="1" sz="2800" b="1">
                <a:solidFill>
                  <a:schemeClr val="tx1"/>
                </a:solidFill>
                <a:latin typeface="Arial" charset="0"/>
                <a:ea typeface="新細明體" charset="-120"/>
              </a:defRPr>
            </a:lvl1pPr>
            <a:lvl2pPr marL="742950" indent="-285750" eaLnBrk="0" hangingPunct="0">
              <a:defRPr kumimoji="1" sz="2800" b="1">
                <a:solidFill>
                  <a:schemeClr val="tx1"/>
                </a:solidFill>
                <a:latin typeface="Arial" charset="0"/>
                <a:ea typeface="新細明體" charset="-120"/>
              </a:defRPr>
            </a:lvl2pPr>
            <a:lvl3pPr marL="1143000" indent="-228600" eaLnBrk="0" hangingPunct="0">
              <a:defRPr kumimoji="1" sz="2800" b="1">
                <a:solidFill>
                  <a:schemeClr val="tx1"/>
                </a:solidFill>
                <a:latin typeface="Arial" charset="0"/>
                <a:ea typeface="新細明體" charset="-120"/>
              </a:defRPr>
            </a:lvl3pPr>
            <a:lvl4pPr marL="1600200" indent="-228600" eaLnBrk="0" hangingPunct="0">
              <a:defRPr kumimoji="1" sz="2800" b="1">
                <a:solidFill>
                  <a:schemeClr val="tx1"/>
                </a:solidFill>
                <a:latin typeface="Arial" charset="0"/>
                <a:ea typeface="新細明體" charset="-120"/>
              </a:defRPr>
            </a:lvl4pPr>
            <a:lvl5pPr marL="2057400" indent="-228600" eaLnBrk="0" hangingPunct="0">
              <a:defRPr kumimoji="1" sz="28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8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8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8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800" b="1">
                <a:solidFill>
                  <a:schemeClr val="tx1"/>
                </a:solidFill>
                <a:latin typeface="Arial" charset="0"/>
                <a:ea typeface="新細明體" charset="-120"/>
              </a:defRPr>
            </a:lvl9pPr>
          </a:lstStyle>
          <a:p>
            <a:pPr algn="r" eaLnBrk="1" hangingPunct="1">
              <a:defRPr/>
            </a:pPr>
            <a:endParaRPr lang="zh-TW" altLang="en-US" sz="2100" dirty="0" smtClean="0"/>
          </a:p>
        </p:txBody>
      </p:sp>
    </p:spTree>
    <p:extLst>
      <p:ext uri="{BB962C8B-B14F-4D97-AF65-F5344CB8AC3E}">
        <p14:creationId xmlns:p14="http://schemas.microsoft.com/office/powerpoint/2010/main" val="95188906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p:titleStyle>
    <p:bodyStyle>
      <a:lvl1pPr marL="257162" indent="-257162" algn="l" rtl="0" eaLnBrk="1" fontAlgn="base" hangingPunct="1">
        <a:spcBef>
          <a:spcPct val="20000"/>
        </a:spcBef>
        <a:spcAft>
          <a:spcPct val="0"/>
        </a:spcAft>
        <a:buBlip>
          <a:blip r:embed="rId24"/>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24"/>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24"/>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24"/>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24"/>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24"/>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24"/>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24"/>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24"/>
        </a:buBlip>
        <a:defRPr kumimoji="1" sz="1500" b="1">
          <a:solidFill>
            <a:schemeClr val="tx1"/>
          </a:solidFill>
          <a:latin typeface="+mn-lt"/>
          <a:ea typeface="+mn-ea"/>
        </a:defRPr>
      </a:lvl9pPr>
    </p:bodyStyle>
    <p:otherStyle>
      <a:defPPr>
        <a:defRPr lang="zh-TW"/>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0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7.xml"/><Relationship Id="rId6" Type="http://schemas.openxmlformats.org/officeDocument/2006/relationships/image" Target="../media/image26.png"/><Relationship Id="rId5" Type="http://schemas.openxmlformats.org/officeDocument/2006/relationships/image" Target="../media/image13.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6.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8.png"/><Relationship Id="rId1" Type="http://schemas.openxmlformats.org/officeDocument/2006/relationships/slideLayout" Target="../slideLayouts/slideLayout18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7.xml"/><Relationship Id="rId1" Type="http://schemas.openxmlformats.org/officeDocument/2006/relationships/tags" Target="../tags/tag2.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97.xml"/><Relationship Id="rId6" Type="http://schemas.openxmlformats.org/officeDocument/2006/relationships/image" Target="../media/image13.emf"/><Relationship Id="rId5" Type="http://schemas.openxmlformats.org/officeDocument/2006/relationships/image" Target="../media/image300.png"/><Relationship Id="rId4" Type="http://schemas.openxmlformats.org/officeDocument/2006/relationships/image" Target="../media/image29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97.x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7.xml"/><Relationship Id="rId5" Type="http://schemas.openxmlformats.org/officeDocument/2006/relationships/image" Target="../media/image13.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5.xml"/><Relationship Id="rId6" Type="http://schemas.openxmlformats.org/officeDocument/2006/relationships/image" Target="../media/image13.emf"/><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97.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00.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97.xml"/><Relationship Id="rId6" Type="http://schemas.openxmlformats.org/officeDocument/2006/relationships/image" Target="../media/image13.emf"/><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18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97.xml"/><Relationship Id="rId4" Type="http://schemas.openxmlformats.org/officeDocument/2006/relationships/image" Target="../media/image13.em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97.xml"/><Relationship Id="rId5" Type="http://schemas.openxmlformats.org/officeDocument/2006/relationships/image" Target="../media/image13.emf"/><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97.xml"/><Relationship Id="rId6" Type="http://schemas.openxmlformats.org/officeDocument/2006/relationships/image" Target="../media/image13.emf"/><Relationship Id="rId5" Type="http://schemas.openxmlformats.org/officeDocument/2006/relationships/image" Target="../media/image3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7.xml"/><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97.xml"/><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7.xml"/><Relationship Id="rId1" Type="http://schemas.openxmlformats.org/officeDocument/2006/relationships/tags" Target="../tags/tag1.xml"/><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97.xml"/><Relationship Id="rId6" Type="http://schemas.openxmlformats.org/officeDocument/2006/relationships/image" Target="../media/image13.emf"/><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7.xml"/><Relationship Id="rId1" Type="http://schemas.openxmlformats.org/officeDocument/2006/relationships/tags" Target="../tags/tag3.xml"/><Relationship Id="rId4" Type="http://schemas.openxmlformats.org/officeDocument/2006/relationships/image" Target="../media/image13.emf"/></Relationships>
</file>

<file path=ppt/slides/_rels/slide32.xml.rels><?xml version="1.0" encoding="UTF-8" standalone="yes"?>
<Relationships xmlns="http://schemas.openxmlformats.org/package/2006/relationships"><Relationship Id="rId18" Type="http://schemas.openxmlformats.org/officeDocument/2006/relationships/image" Target="../media/image81.png"/><Relationship Id="rId17" Type="http://schemas.openxmlformats.org/officeDocument/2006/relationships/image" Target="../media/image80.png"/><Relationship Id="rId2" Type="http://schemas.openxmlformats.org/officeDocument/2006/relationships/notesSlide" Target="../notesSlides/notesSlide31.xml"/><Relationship Id="rId29" Type="http://schemas.openxmlformats.org/officeDocument/2006/relationships/image" Target="../media/image147.png"/><Relationship Id="rId1" Type="http://schemas.openxmlformats.org/officeDocument/2006/relationships/slideLayout" Target="../slideLayouts/slideLayout197.xml"/><Relationship Id="rId32" Type="http://schemas.openxmlformats.org/officeDocument/2006/relationships/image" Target="../media/image42.png"/><Relationship Id="rId23" Type="http://schemas.openxmlformats.org/officeDocument/2006/relationships/image" Target="../media/image142.png"/><Relationship Id="rId31" Type="http://schemas.openxmlformats.org/officeDocument/2006/relationships/image" Target="../media/image46.jpg"/><Relationship Id="rId22" Type="http://schemas.openxmlformats.org/officeDocument/2006/relationships/image" Target="../media/image141.png"/><Relationship Id="rId30" Type="http://schemas.openxmlformats.org/officeDocument/2006/relationships/image" Target="../media/image148.png"/></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19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13" Type="http://schemas.openxmlformats.org/officeDocument/2006/relationships/image" Target="../media/image158.png"/><Relationship Id="rId12" Type="http://schemas.openxmlformats.org/officeDocument/2006/relationships/image" Target="../media/image157.png"/><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97.xml"/><Relationship Id="rId11" Type="http://schemas.openxmlformats.org/officeDocument/2006/relationships/image" Target="../media/image156.png"/><Relationship Id="rId5" Type="http://schemas.openxmlformats.org/officeDocument/2006/relationships/image" Target="../media/image73.png"/><Relationship Id="rId10" Type="http://schemas.openxmlformats.org/officeDocument/2006/relationships/image" Target="../media/image155.png"/><Relationship Id="rId4" Type="http://schemas.openxmlformats.org/officeDocument/2006/relationships/image" Target="../media/image72.pn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165.png"/><Relationship Id="rId26" Type="http://schemas.openxmlformats.org/officeDocument/2006/relationships/image" Target="../media/image173.png"/><Relationship Id="rId21" Type="http://schemas.openxmlformats.org/officeDocument/2006/relationships/image" Target="../media/image168.png"/><Relationship Id="rId12" Type="http://schemas.openxmlformats.org/officeDocument/2006/relationships/image" Target="../media/image80.png"/><Relationship Id="rId17" Type="http://schemas.openxmlformats.org/officeDocument/2006/relationships/image" Target="../media/image164.png"/><Relationship Id="rId25" Type="http://schemas.openxmlformats.org/officeDocument/2006/relationships/image" Target="../media/image172.png"/><Relationship Id="rId2" Type="http://schemas.openxmlformats.org/officeDocument/2006/relationships/notesSlide" Target="../notesSlides/notesSlide34.xml"/><Relationship Id="rId16" Type="http://schemas.openxmlformats.org/officeDocument/2006/relationships/image" Target="../media/image163.png"/><Relationship Id="rId1" Type="http://schemas.openxmlformats.org/officeDocument/2006/relationships/slideLayout" Target="../slideLayouts/slideLayout197.xml"/><Relationship Id="rId24" Type="http://schemas.openxmlformats.org/officeDocument/2006/relationships/image" Target="../media/image171.png"/><Relationship Id="rId23" Type="http://schemas.openxmlformats.org/officeDocument/2006/relationships/image" Target="../media/image170.png"/><Relationship Id="rId28" Type="http://schemas.openxmlformats.org/officeDocument/2006/relationships/image" Target="../media/image175.png"/><Relationship Id="rId19" Type="http://schemas.openxmlformats.org/officeDocument/2006/relationships/image" Target="../media/image49.png"/><Relationship Id="rId22" Type="http://schemas.openxmlformats.org/officeDocument/2006/relationships/image" Target="../media/image169.png"/><Relationship Id="rId27" Type="http://schemas.openxmlformats.org/officeDocument/2006/relationships/image" Target="../media/image174.png"/></Relationships>
</file>

<file path=ppt/slides/_rels/slide36.xml.rels><?xml version="1.0" encoding="UTF-8" standalone="yes"?>
<Relationships xmlns="http://schemas.openxmlformats.org/package/2006/relationships"><Relationship Id="rId18" Type="http://schemas.openxmlformats.org/officeDocument/2006/relationships/image" Target="../media/image188.png"/><Relationship Id="rId3" Type="http://schemas.openxmlformats.org/officeDocument/2006/relationships/image" Target="../media/image47.png"/><Relationship Id="rId21" Type="http://schemas.openxmlformats.org/officeDocument/2006/relationships/image" Target="../media/image191.png"/><Relationship Id="rId17" Type="http://schemas.openxmlformats.org/officeDocument/2006/relationships/image" Target="../media/image187.png"/><Relationship Id="rId2" Type="http://schemas.openxmlformats.org/officeDocument/2006/relationships/notesSlide" Target="../notesSlides/notesSlide35.xml"/><Relationship Id="rId16" Type="http://schemas.openxmlformats.org/officeDocument/2006/relationships/image" Target="../media/image186.png"/><Relationship Id="rId20" Type="http://schemas.openxmlformats.org/officeDocument/2006/relationships/image" Target="../media/image190.png"/><Relationship Id="rId1" Type="http://schemas.openxmlformats.org/officeDocument/2006/relationships/slideLayout" Target="../slideLayouts/slideLayout197.xml"/><Relationship Id="rId19" Type="http://schemas.openxmlformats.org/officeDocument/2006/relationships/image" Target="../media/image189.png"/><Relationship Id="rId14" Type="http://schemas.openxmlformats.org/officeDocument/2006/relationships/image" Target="../media/image183.png"/></Relationships>
</file>

<file path=ppt/slides/_rels/slide3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notesSlide" Target="../notesSlides/notesSlide36.xml"/><Relationship Id="rId7" Type="http://schemas.openxmlformats.org/officeDocument/2006/relationships/image" Target="../media/image195.png"/><Relationship Id="rId2" Type="http://schemas.openxmlformats.org/officeDocument/2006/relationships/slideLayout" Target="../slideLayouts/slideLayout197.xml"/><Relationship Id="rId1" Type="http://schemas.openxmlformats.org/officeDocument/2006/relationships/vmlDrawing" Target="../drawings/vmlDrawing149.vml"/><Relationship Id="rId6" Type="http://schemas.openxmlformats.org/officeDocument/2006/relationships/image" Target="../media/image194.png"/><Relationship Id="rId11" Type="http://schemas.openxmlformats.org/officeDocument/2006/relationships/image" Target="../media/image48.wmf"/><Relationship Id="rId5" Type="http://schemas.openxmlformats.org/officeDocument/2006/relationships/image" Target="../media/image193.png"/><Relationship Id="rId10" Type="http://schemas.openxmlformats.org/officeDocument/2006/relationships/oleObject" Target="../embeddings/oleObject160.bin"/><Relationship Id="rId4" Type="http://schemas.openxmlformats.org/officeDocument/2006/relationships/image" Target="../media/image192.png"/><Relationship Id="rId9" Type="http://schemas.openxmlformats.org/officeDocument/2006/relationships/image" Target="../media/image19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12" Type="http://schemas.openxmlformats.org/officeDocument/2006/relationships/image" Target="../media/image88.png"/><Relationship Id="rId7" Type="http://schemas.openxmlformats.org/officeDocument/2006/relationships/image" Target="../media/image77.png"/><Relationship Id="rId2" Type="http://schemas.openxmlformats.org/officeDocument/2006/relationships/slideLayout" Target="../slideLayouts/slideLayout197.xml"/><Relationship Id="rId1" Type="http://schemas.openxmlformats.org/officeDocument/2006/relationships/vmlDrawing" Target="../drawings/vmlDrawing150.vml"/><Relationship Id="rId11" Type="http://schemas.openxmlformats.org/officeDocument/2006/relationships/image" Target="../media/image74.png"/><Relationship Id="rId6" Type="http://schemas.openxmlformats.org/officeDocument/2006/relationships/image" Target="../media/image76.png"/><Relationship Id="rId5" Type="http://schemas.openxmlformats.org/officeDocument/2006/relationships/image" Target="../media/image49.wmf"/><Relationship Id="rId10" Type="http://schemas.openxmlformats.org/officeDocument/2006/relationships/image" Target="../media/image87.png"/><Relationship Id="rId4" Type="http://schemas.openxmlformats.org/officeDocument/2006/relationships/oleObject" Target="../embeddings/oleObject161.bin"/><Relationship Id="rId9"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97.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6.xml"/><Relationship Id="rId5" Type="http://schemas.openxmlformats.org/officeDocument/2006/relationships/image" Target="../media/image19.emf"/><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97.xml"/><Relationship Id="rId1" Type="http://schemas.openxmlformats.org/officeDocument/2006/relationships/tags" Target="../tags/tag4.xml"/><Relationship Id="rId4" Type="http://schemas.openxmlformats.org/officeDocument/2006/relationships/image" Target="../media/image13.emf"/></Relationships>
</file>

<file path=ppt/slides/_rels/slide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64.bin"/><Relationship Id="rId13" Type="http://schemas.openxmlformats.org/officeDocument/2006/relationships/image" Target="../media/image55.wmf"/><Relationship Id="rId3" Type="http://schemas.openxmlformats.org/officeDocument/2006/relationships/notesSlide" Target="../notesSlides/notesSlide40.xml"/><Relationship Id="rId7" Type="http://schemas.openxmlformats.org/officeDocument/2006/relationships/image" Target="../media/image52.wmf"/><Relationship Id="rId12" Type="http://schemas.openxmlformats.org/officeDocument/2006/relationships/oleObject" Target="../embeddings/oleObject166.bin"/><Relationship Id="rId2" Type="http://schemas.openxmlformats.org/officeDocument/2006/relationships/slideLayout" Target="../slideLayouts/slideLayout197.xml"/><Relationship Id="rId16" Type="http://schemas.openxmlformats.org/officeDocument/2006/relationships/image" Target="../media/image13.emf"/><Relationship Id="rId1" Type="http://schemas.openxmlformats.org/officeDocument/2006/relationships/vmlDrawing" Target="../drawings/vmlDrawing151.vml"/><Relationship Id="rId6" Type="http://schemas.openxmlformats.org/officeDocument/2006/relationships/oleObject" Target="../embeddings/oleObject163.bin"/><Relationship Id="rId11" Type="http://schemas.openxmlformats.org/officeDocument/2006/relationships/image" Target="../media/image54.wmf"/><Relationship Id="rId5" Type="http://schemas.openxmlformats.org/officeDocument/2006/relationships/image" Target="../media/image51.wmf"/><Relationship Id="rId15" Type="http://schemas.openxmlformats.org/officeDocument/2006/relationships/image" Target="../media/image56.wmf"/><Relationship Id="rId10" Type="http://schemas.openxmlformats.org/officeDocument/2006/relationships/oleObject" Target="../embeddings/oleObject165.bin"/><Relationship Id="rId4" Type="http://schemas.openxmlformats.org/officeDocument/2006/relationships/oleObject" Target="../embeddings/oleObject162.bin"/><Relationship Id="rId9" Type="http://schemas.openxmlformats.org/officeDocument/2006/relationships/image" Target="../media/image53.wmf"/><Relationship Id="rId14" Type="http://schemas.openxmlformats.org/officeDocument/2006/relationships/oleObject" Target="../embeddings/oleObject167.bin"/></Relationships>
</file>

<file path=ppt/slides/_rels/slide4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41.xml"/><Relationship Id="rId7" Type="http://schemas.openxmlformats.org/officeDocument/2006/relationships/image" Target="../media/image58.wmf"/><Relationship Id="rId2" Type="http://schemas.openxmlformats.org/officeDocument/2006/relationships/slideLayout" Target="../slideLayouts/slideLayout197.xml"/><Relationship Id="rId1" Type="http://schemas.openxmlformats.org/officeDocument/2006/relationships/vmlDrawing" Target="../drawings/vmlDrawing152.vml"/><Relationship Id="rId6" Type="http://schemas.openxmlformats.org/officeDocument/2006/relationships/oleObject" Target="../embeddings/oleObject169.bin"/><Relationship Id="rId5" Type="http://schemas.openxmlformats.org/officeDocument/2006/relationships/image" Target="../media/image57.wmf"/><Relationship Id="rId4" Type="http://schemas.openxmlformats.org/officeDocument/2006/relationships/oleObject" Target="../embeddings/oleObject168.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72.bin"/><Relationship Id="rId13" Type="http://schemas.openxmlformats.org/officeDocument/2006/relationships/image" Target="../media/image63.wmf"/><Relationship Id="rId3" Type="http://schemas.openxmlformats.org/officeDocument/2006/relationships/notesSlide" Target="../notesSlides/notesSlide42.xml"/><Relationship Id="rId7" Type="http://schemas.openxmlformats.org/officeDocument/2006/relationships/image" Target="../media/image60.wmf"/><Relationship Id="rId12" Type="http://schemas.openxmlformats.org/officeDocument/2006/relationships/oleObject" Target="../embeddings/oleObject174.bin"/><Relationship Id="rId2" Type="http://schemas.openxmlformats.org/officeDocument/2006/relationships/slideLayout" Target="../slideLayouts/slideLayout197.xml"/><Relationship Id="rId16" Type="http://schemas.openxmlformats.org/officeDocument/2006/relationships/image" Target="../media/image13.emf"/><Relationship Id="rId1" Type="http://schemas.openxmlformats.org/officeDocument/2006/relationships/vmlDrawing" Target="../drawings/vmlDrawing153.vml"/><Relationship Id="rId6" Type="http://schemas.openxmlformats.org/officeDocument/2006/relationships/oleObject" Target="../embeddings/oleObject171.bin"/><Relationship Id="rId11" Type="http://schemas.openxmlformats.org/officeDocument/2006/relationships/image" Target="../media/image62.wmf"/><Relationship Id="rId5" Type="http://schemas.openxmlformats.org/officeDocument/2006/relationships/image" Target="../media/image59.wmf"/><Relationship Id="rId15" Type="http://schemas.openxmlformats.org/officeDocument/2006/relationships/image" Target="../media/image64.wmf"/><Relationship Id="rId10" Type="http://schemas.openxmlformats.org/officeDocument/2006/relationships/oleObject" Target="../embeddings/oleObject173.bin"/><Relationship Id="rId4" Type="http://schemas.openxmlformats.org/officeDocument/2006/relationships/oleObject" Target="../embeddings/oleObject170.bin"/><Relationship Id="rId9" Type="http://schemas.openxmlformats.org/officeDocument/2006/relationships/image" Target="../media/image61.wmf"/><Relationship Id="rId14" Type="http://schemas.openxmlformats.org/officeDocument/2006/relationships/oleObject" Target="../embeddings/oleObject175.bin"/></Relationships>
</file>

<file path=ppt/slides/_rels/slide4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43.xml"/><Relationship Id="rId7" Type="http://schemas.openxmlformats.org/officeDocument/2006/relationships/image" Target="../media/image63.wmf"/><Relationship Id="rId2" Type="http://schemas.openxmlformats.org/officeDocument/2006/relationships/slideLayout" Target="../slideLayouts/slideLayout197.xml"/><Relationship Id="rId1" Type="http://schemas.openxmlformats.org/officeDocument/2006/relationships/vmlDrawing" Target="../drawings/vmlDrawing154.vml"/><Relationship Id="rId6" Type="http://schemas.openxmlformats.org/officeDocument/2006/relationships/oleObject" Target="../embeddings/oleObject177.bin"/><Relationship Id="rId5" Type="http://schemas.openxmlformats.org/officeDocument/2006/relationships/image" Target="../media/image61.wmf"/><Relationship Id="rId4" Type="http://schemas.openxmlformats.org/officeDocument/2006/relationships/oleObject" Target="../embeddings/oleObject176.bin"/></Relationships>
</file>

<file path=ppt/slides/_rels/slide4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44.xml"/><Relationship Id="rId7" Type="http://schemas.openxmlformats.org/officeDocument/2006/relationships/image" Target="../media/image63.wmf"/><Relationship Id="rId2" Type="http://schemas.openxmlformats.org/officeDocument/2006/relationships/slideLayout" Target="../slideLayouts/slideLayout197.xml"/><Relationship Id="rId1" Type="http://schemas.openxmlformats.org/officeDocument/2006/relationships/vmlDrawing" Target="../drawings/vmlDrawing155.vml"/><Relationship Id="rId6" Type="http://schemas.openxmlformats.org/officeDocument/2006/relationships/oleObject" Target="../embeddings/oleObject179.bin"/><Relationship Id="rId5" Type="http://schemas.openxmlformats.org/officeDocument/2006/relationships/image" Target="../media/image61.wmf"/><Relationship Id="rId4" Type="http://schemas.openxmlformats.org/officeDocument/2006/relationships/oleObject" Target="../embeddings/oleObject178.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82.bin"/><Relationship Id="rId3" Type="http://schemas.openxmlformats.org/officeDocument/2006/relationships/notesSlide" Target="../notesSlides/notesSlide45.xml"/><Relationship Id="rId7" Type="http://schemas.openxmlformats.org/officeDocument/2006/relationships/image" Target="../media/image66.wmf"/><Relationship Id="rId2" Type="http://schemas.openxmlformats.org/officeDocument/2006/relationships/slideLayout" Target="../slideLayouts/slideLayout197.xml"/><Relationship Id="rId1" Type="http://schemas.openxmlformats.org/officeDocument/2006/relationships/vmlDrawing" Target="../drawings/vmlDrawing156.vml"/><Relationship Id="rId6" Type="http://schemas.openxmlformats.org/officeDocument/2006/relationships/oleObject" Target="../embeddings/oleObject181.bin"/><Relationship Id="rId5" Type="http://schemas.openxmlformats.org/officeDocument/2006/relationships/image" Target="../media/image65.wmf"/><Relationship Id="rId10" Type="http://schemas.openxmlformats.org/officeDocument/2006/relationships/image" Target="../media/image13.emf"/><Relationship Id="rId4" Type="http://schemas.openxmlformats.org/officeDocument/2006/relationships/oleObject" Target="../embeddings/oleObject180.bin"/><Relationship Id="rId9" Type="http://schemas.openxmlformats.org/officeDocument/2006/relationships/image" Target="../media/image67.wmf"/></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6.xml"/><Relationship Id="rId7" Type="http://schemas.openxmlformats.org/officeDocument/2006/relationships/image" Target="../media/image48.wmf"/><Relationship Id="rId2" Type="http://schemas.openxmlformats.org/officeDocument/2006/relationships/slideLayout" Target="../slideLayouts/slideLayout197.xml"/><Relationship Id="rId1" Type="http://schemas.openxmlformats.org/officeDocument/2006/relationships/vmlDrawing" Target="../drawings/vmlDrawing157.vml"/><Relationship Id="rId6" Type="http://schemas.openxmlformats.org/officeDocument/2006/relationships/oleObject" Target="../embeddings/oleObject184.bin"/><Relationship Id="rId5" Type="http://schemas.openxmlformats.org/officeDocument/2006/relationships/image" Target="../media/image68.wmf"/><Relationship Id="rId4" Type="http://schemas.openxmlformats.org/officeDocument/2006/relationships/oleObject" Target="../embeddings/oleObject183.bin"/><Relationship Id="rId9" Type="http://schemas.openxmlformats.org/officeDocument/2006/relationships/image" Target="../media/image13.emf"/></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7.xml"/><Relationship Id="rId7" Type="http://schemas.openxmlformats.org/officeDocument/2006/relationships/image" Target="../media/image71.png"/><Relationship Id="rId2" Type="http://schemas.openxmlformats.org/officeDocument/2006/relationships/slideLayout" Target="../slideLayouts/slideLayout197.xml"/><Relationship Id="rId1" Type="http://schemas.openxmlformats.org/officeDocument/2006/relationships/vmlDrawing" Target="../drawings/vmlDrawing158.vml"/><Relationship Id="rId6" Type="http://schemas.openxmlformats.org/officeDocument/2006/relationships/image" Target="../media/image70.png"/><Relationship Id="rId5" Type="http://schemas.openxmlformats.org/officeDocument/2006/relationships/image" Target="../media/image68.wmf"/><Relationship Id="rId10" Type="http://schemas.openxmlformats.org/officeDocument/2006/relationships/image" Target="../media/image13.emf"/><Relationship Id="rId4" Type="http://schemas.openxmlformats.org/officeDocument/2006/relationships/oleObject" Target="../embeddings/oleObject185.bin"/><Relationship Id="rId9" Type="http://schemas.openxmlformats.org/officeDocument/2006/relationships/image" Target="../media/image79.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0.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88.bin"/><Relationship Id="rId3" Type="http://schemas.openxmlformats.org/officeDocument/2006/relationships/notesSlide" Target="../notesSlides/notesSlide48.xml"/><Relationship Id="rId7" Type="http://schemas.openxmlformats.org/officeDocument/2006/relationships/image" Target="../media/image81.wmf"/><Relationship Id="rId2" Type="http://schemas.openxmlformats.org/officeDocument/2006/relationships/slideLayout" Target="../slideLayouts/slideLayout197.xml"/><Relationship Id="rId1" Type="http://schemas.openxmlformats.org/officeDocument/2006/relationships/vmlDrawing" Target="../drawings/vmlDrawing159.vml"/><Relationship Id="rId6" Type="http://schemas.openxmlformats.org/officeDocument/2006/relationships/oleObject" Target="../embeddings/oleObject187.bin"/><Relationship Id="rId5" Type="http://schemas.openxmlformats.org/officeDocument/2006/relationships/image" Target="../media/image80.wmf"/><Relationship Id="rId10" Type="http://schemas.openxmlformats.org/officeDocument/2006/relationships/image" Target="../media/image13.emf"/><Relationship Id="rId4" Type="http://schemas.openxmlformats.org/officeDocument/2006/relationships/oleObject" Target="../embeddings/oleObject186.bin"/><Relationship Id="rId9" Type="http://schemas.openxmlformats.org/officeDocument/2006/relationships/image" Target="../media/image82.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97.xml"/><Relationship Id="rId1" Type="http://schemas.openxmlformats.org/officeDocument/2006/relationships/tags" Target="../tags/tag5.xml"/><Relationship Id="rId4" Type="http://schemas.openxmlformats.org/officeDocument/2006/relationships/image" Target="../media/image13.emf"/></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86.xml"/><Relationship Id="rId5" Type="http://schemas.openxmlformats.org/officeDocument/2006/relationships/image" Target="../media/image13.emf"/><Relationship Id="rId4" Type="http://schemas.openxmlformats.org/officeDocument/2006/relationships/image" Target="../media/image84.emf"/></Relationships>
</file>

<file path=ppt/slides/_rels/slide53.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13.emf"/><Relationship Id="rId2" Type="http://schemas.openxmlformats.org/officeDocument/2006/relationships/notesSlide" Target="../notesSlides/notesSlide51.xml"/><Relationship Id="rId1" Type="http://schemas.openxmlformats.org/officeDocument/2006/relationships/slideLayout" Target="../slideLayouts/slideLayout186.xml"/><Relationship Id="rId6" Type="http://schemas.openxmlformats.org/officeDocument/2006/relationships/image" Target="../media/image84.emf"/><Relationship Id="rId5" Type="http://schemas.openxmlformats.org/officeDocument/2006/relationships/image" Target="../media/image87.emf"/><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8" Type="http://schemas.openxmlformats.org/officeDocument/2006/relationships/image" Target="../media/image541.png"/><Relationship Id="rId13" Type="http://schemas.openxmlformats.org/officeDocument/2006/relationships/image" Target="../media/image91.png"/><Relationship Id="rId3" Type="http://schemas.openxmlformats.org/officeDocument/2006/relationships/image" Target="../media/image88.emf"/><Relationship Id="rId12" Type="http://schemas.openxmlformats.org/officeDocument/2006/relationships/image" Target="../media/image560.png"/><Relationship Id="rId2" Type="http://schemas.openxmlformats.org/officeDocument/2006/relationships/notesSlide" Target="../notesSlides/notesSlide52.xml"/><Relationship Id="rId1" Type="http://schemas.openxmlformats.org/officeDocument/2006/relationships/slideLayout" Target="../slideLayouts/slideLayout186.xml"/><Relationship Id="rId6" Type="http://schemas.openxmlformats.org/officeDocument/2006/relationships/image" Target="../media/image531.png"/><Relationship Id="rId10" Type="http://schemas.openxmlformats.org/officeDocument/2006/relationships/hyperlink" Target="https://doi.org/10.3390/photonics8020039" TargetMode="External"/><Relationship Id="rId4" Type="http://schemas.openxmlformats.org/officeDocument/2006/relationships/image" Target="../media/image89.emf"/><Relationship Id="rId9" Type="http://schemas.openxmlformats.org/officeDocument/2006/relationships/image" Target="../media/image90.png"/><Relationship Id="rId14" Type="http://schemas.openxmlformats.org/officeDocument/2006/relationships/image" Target="../media/image13.emf"/></Relationships>
</file>

<file path=ppt/slides/_rels/slide5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3.xml"/><Relationship Id="rId1" Type="http://schemas.openxmlformats.org/officeDocument/2006/relationships/slideLayout" Target="../slideLayouts/slideLayout186.xml"/><Relationship Id="rId5" Type="http://schemas.openxmlformats.org/officeDocument/2006/relationships/image" Target="../media/image13.emf"/><Relationship Id="rId4" Type="http://schemas.openxmlformats.org/officeDocument/2006/relationships/hyperlink" Target="https://doi.org/10.3390/photonics8020039"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93.emf"/><Relationship Id="rId1" Type="http://schemas.openxmlformats.org/officeDocument/2006/relationships/slideLayout" Target="../slideLayouts/slideLayout186.xml"/><Relationship Id="rId4" Type="http://schemas.openxmlformats.org/officeDocument/2006/relationships/image" Target="../media/image13.emf"/></Relationships>
</file>

<file path=ppt/slides/_rels/slide57.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13.emf"/><Relationship Id="rId2" Type="http://schemas.openxmlformats.org/officeDocument/2006/relationships/image" Target="../media/image94.emf"/><Relationship Id="rId1" Type="http://schemas.openxmlformats.org/officeDocument/2006/relationships/slideLayout" Target="../slideLayouts/slideLayout186.xml"/><Relationship Id="rId6" Type="http://schemas.openxmlformats.org/officeDocument/2006/relationships/image" Target="../media/image84.emf"/><Relationship Id="rId5" Type="http://schemas.openxmlformats.org/officeDocument/2006/relationships/image" Target="../media/image97.emf"/><Relationship Id="rId4" Type="http://schemas.openxmlformats.org/officeDocument/2006/relationships/image" Target="../media/image96.emf"/></Relationships>
</file>

<file path=ppt/slides/_rels/slide5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4.xml"/><Relationship Id="rId1" Type="http://schemas.openxmlformats.org/officeDocument/2006/relationships/slideLayout" Target="../slideLayouts/slideLayout186.xml"/><Relationship Id="rId6" Type="http://schemas.openxmlformats.org/officeDocument/2006/relationships/image" Target="../media/image13.emf"/><Relationship Id="rId5" Type="http://schemas.openxmlformats.org/officeDocument/2006/relationships/image" Target="../media/image84.emf"/><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5.xml"/><Relationship Id="rId1" Type="http://schemas.openxmlformats.org/officeDocument/2006/relationships/slideLayout" Target="../slideLayouts/slideLayout186.xml"/><Relationship Id="rId6" Type="http://schemas.openxmlformats.org/officeDocument/2006/relationships/image" Target="../media/image13.emf"/><Relationship Id="rId5" Type="http://schemas.openxmlformats.org/officeDocument/2006/relationships/hyperlink" Target="https://doi.org/10.3390/photonics8020039" TargetMode="Externa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86.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186.xml"/><Relationship Id="rId5" Type="http://schemas.openxmlformats.org/officeDocument/2006/relationships/image" Target="../media/image13.emf"/><Relationship Id="rId4" Type="http://schemas.openxmlformats.org/officeDocument/2006/relationships/image" Target="../media/image100.emf"/></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186.xml"/><Relationship Id="rId6" Type="http://schemas.openxmlformats.org/officeDocument/2006/relationships/image" Target="../media/image13.emf"/><Relationship Id="rId5" Type="http://schemas.openxmlformats.org/officeDocument/2006/relationships/image" Target="../media/image132.png"/><Relationship Id="rId4" Type="http://schemas.openxmlformats.org/officeDocument/2006/relationships/image" Target="../media/image105.emf"/></Relationships>
</file>

<file path=ppt/slides/_rels/slide6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6.emf"/><Relationship Id="rId1" Type="http://schemas.openxmlformats.org/officeDocument/2006/relationships/slideLayout" Target="../slideLayouts/slideLayout186.xml"/></Relationships>
</file>

<file path=ppt/slides/_rels/slide6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7.xml"/><Relationship Id="rId1" Type="http://schemas.openxmlformats.org/officeDocument/2006/relationships/slideLayout" Target="../slideLayouts/slideLayout18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7.xml"/><Relationship Id="rId1" Type="http://schemas.openxmlformats.org/officeDocument/2006/relationships/tags" Target="../tags/tag6.xml"/><Relationship Id="rId4" Type="http://schemas.openxmlformats.org/officeDocument/2006/relationships/image" Target="../media/image13.emf"/></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200.xml"/></Relationships>
</file>

<file path=ppt/slides/_rels/slide6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186.xml"/><Relationship Id="rId1" Type="http://schemas.openxmlformats.org/officeDocument/2006/relationships/tags" Target="../tags/tag7.xml"/><Relationship Id="rId4" Type="http://schemas.openxmlformats.org/officeDocument/2006/relationships/image" Target="../media/image107.wmf"/></Relationships>
</file>

<file path=ppt/slides/_rels/slide6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186.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60.xml"/><Relationship Id="rId1" Type="http://schemas.openxmlformats.org/officeDocument/2006/relationships/slideLayout" Target="../slideLayouts/slideLayout197.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19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00.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190.bin"/><Relationship Id="rId3" Type="http://schemas.openxmlformats.org/officeDocument/2006/relationships/notesSlide" Target="../notesSlides/notesSlide62.xml"/><Relationship Id="rId7" Type="http://schemas.openxmlformats.org/officeDocument/2006/relationships/image" Target="../media/image61.wmf"/><Relationship Id="rId2" Type="http://schemas.openxmlformats.org/officeDocument/2006/relationships/slideLayout" Target="../slideLayouts/slideLayout197.xml"/><Relationship Id="rId1" Type="http://schemas.openxmlformats.org/officeDocument/2006/relationships/vmlDrawing" Target="../drawings/vmlDrawing160.vml"/><Relationship Id="rId6" Type="http://schemas.openxmlformats.org/officeDocument/2006/relationships/oleObject" Target="../embeddings/oleObject189.bin"/><Relationship Id="rId5" Type="http://schemas.openxmlformats.org/officeDocument/2006/relationships/image" Target="../media/image115.png"/><Relationship Id="rId4" Type="http://schemas.openxmlformats.org/officeDocument/2006/relationships/image" Target="../media/image113.png"/><Relationship Id="rId9" Type="http://schemas.openxmlformats.org/officeDocument/2006/relationships/image" Target="../media/image63.w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97.xml"/><Relationship Id="rId5" Type="http://schemas.openxmlformats.org/officeDocument/2006/relationships/image" Target="../media/image13.em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5.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211" y="4522500"/>
            <a:ext cx="9144000" cy="1655762"/>
          </a:xfrm>
        </p:spPr>
        <p:txBody>
          <a:bodyPr/>
          <a:lstStyle/>
          <a:p>
            <a:pPr algn="just">
              <a:defRPr/>
            </a:pPr>
            <a:r>
              <a:rPr kumimoji="0" lang="en-US" altLang="zh-TW" sz="2800" i="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Speaker : </a:t>
            </a:r>
            <a:r>
              <a:rPr kumimoji="0" lang="en-US" altLang="zh-TW" sz="2800" i="1"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Prof. Jin-Wei Shi</a:t>
            </a:r>
          </a:p>
          <a:p>
            <a:pPr algn="just">
              <a:defRPr/>
            </a:pPr>
            <a:endParaRPr lang="zh-TW" altLang="en-US" dirty="0"/>
          </a:p>
        </p:txBody>
      </p:sp>
      <p:pic>
        <p:nvPicPr>
          <p:cNvPr id="4" name="Picture 3"/>
          <p:cNvPicPr>
            <a:picLocks noChangeAspect="1"/>
          </p:cNvPicPr>
          <p:nvPr/>
        </p:nvPicPr>
        <p:blipFill rotWithShape="1">
          <a:blip r:embed="rId3"/>
          <a:srcRect l="28176" t="33169" r="22875" b="25603"/>
          <a:stretch/>
        </p:blipFill>
        <p:spPr>
          <a:xfrm>
            <a:off x="5791200" y="3098106"/>
            <a:ext cx="6015790" cy="2848787"/>
          </a:xfrm>
          <a:prstGeom prst="rect">
            <a:avLst/>
          </a:prstGeom>
        </p:spPr>
      </p:pic>
      <p:sp>
        <p:nvSpPr>
          <p:cNvPr id="5" name="Slide Number Placeholder 1"/>
          <p:cNvSpPr>
            <a:spLocks noGrp="1"/>
          </p:cNvSpPr>
          <p:nvPr>
            <p:ph type="sldNum" sz="quarter" idx="12"/>
          </p:nvPr>
        </p:nvSpPr>
        <p:spPr>
          <a:xfrm>
            <a:off x="8737600" y="6245225"/>
            <a:ext cx="2844800" cy="476250"/>
          </a:xfrm>
        </p:spPr>
        <p:txBody>
          <a:bodyPr/>
          <a:lstStyle/>
          <a:p>
            <a:r>
              <a:rPr lang="en-IN" altLang="zh-TW" dirty="0"/>
              <a:t>1</a:t>
            </a:r>
            <a:endParaRPr lang="zh-TW" altLang="en-US" dirty="0"/>
          </a:p>
        </p:txBody>
      </p:sp>
      <p:sp>
        <p:nvSpPr>
          <p:cNvPr id="6" name="Title 1"/>
          <p:cNvSpPr>
            <a:spLocks noGrp="1"/>
          </p:cNvSpPr>
          <p:nvPr>
            <p:ph type="ctrTitle"/>
          </p:nvPr>
        </p:nvSpPr>
        <p:spPr>
          <a:xfrm>
            <a:off x="564606" y="2083723"/>
            <a:ext cx="11437257" cy="865217"/>
          </a:xfrm>
        </p:spPr>
        <p:txBody>
          <a:bodyPr/>
          <a:lstStyle/>
          <a:p>
            <a:r>
              <a:rPr lang="en-US" altLang="zh-TW" sz="4400" dirty="0"/>
              <a:t>Avalanche Photodiodes with High-Speed and High-Power Tolerant Performances</a:t>
            </a:r>
            <a:endParaRPr lang="zh-TW" altLang="en-US" sz="4400" i="1" dirty="0">
              <a:solidFill>
                <a:srgbClr val="0033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文字方塊 1"/>
          <p:cNvSpPr txBox="1"/>
          <p:nvPr/>
        </p:nvSpPr>
        <p:spPr>
          <a:xfrm>
            <a:off x="11345779" y="6178262"/>
            <a:ext cx="312906" cy="369332"/>
          </a:xfrm>
          <a:prstGeom prst="rect">
            <a:avLst/>
          </a:prstGeom>
          <a:noFill/>
        </p:spPr>
        <p:txBody>
          <a:bodyPr wrap="none" rtlCol="0">
            <a:spAutoFit/>
          </a:bodyPr>
          <a:lstStyle/>
          <a:p>
            <a:r>
              <a:rPr lang="en-US" altLang="zh-TW" dirty="0" smtClean="0"/>
              <a:t>1</a:t>
            </a:r>
            <a:endParaRPr lang="zh-CN" altLang="en-US" dirty="0"/>
          </a:p>
        </p:txBody>
      </p:sp>
    </p:spTree>
    <p:extLst>
      <p:ext uri="{BB962C8B-B14F-4D97-AF65-F5344CB8AC3E}">
        <p14:creationId xmlns:p14="http://schemas.microsoft.com/office/powerpoint/2010/main" val="15875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8866" y="590669"/>
            <a:ext cx="10274407" cy="635902"/>
          </a:xfrm>
        </p:spPr>
        <p:txBody>
          <a:bodyPr/>
          <a:lstStyle/>
          <a:p>
            <a:r>
              <a:rPr lang="en-US" altLang="zh-TW" sz="2400" i="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a:t>
            </a:r>
            <a:r>
              <a:rPr lang="en-IN" altLang="zh-TW" sz="2400" i="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 Passive Optical Network (PON) use</a:t>
            </a:r>
            <a:r>
              <a:rPr lang="en-US" altLang="zh-TW" sz="2400" i="1" kern="12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in 5G or 6G</a:t>
            </a:r>
            <a:endParaRPr lang="zh-TW" altLang="en-US" sz="2400" i="1" kern="1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1"/>
          <p:cNvSpPr txBox="1">
            <a:spLocks/>
          </p:cNvSpPr>
          <p:nvPr/>
        </p:nvSpPr>
        <p:spPr>
          <a:xfrm>
            <a:off x="1502323" y="1643603"/>
            <a:ext cx="11901714" cy="4680520"/>
          </a:xfrm>
          <a:prstGeom prst="rect">
            <a:avLst/>
          </a:prstGeom>
        </p:spPr>
        <p:txBody>
          <a:bodyPr/>
          <a:lstStyle>
            <a:lvl1pPr marL="257162" indent="-257162" algn="l" rtl="0" eaLnBrk="1" fontAlgn="base" hangingPunct="1">
              <a:spcBef>
                <a:spcPct val="20000"/>
              </a:spcBef>
              <a:spcAft>
                <a:spcPct val="0"/>
              </a:spcAft>
              <a:buBlip>
                <a:blip r:embed="rId3"/>
              </a:buBlip>
              <a:defRPr kumimoji="1" sz="2400" b="1">
                <a:solidFill>
                  <a:srgbClr val="003366"/>
                </a:solidFill>
                <a:latin typeface="+mn-lt"/>
                <a:ea typeface="+mn-ea"/>
                <a:cs typeface="+mn-cs"/>
              </a:defRPr>
            </a:lvl1pPr>
            <a:lvl2pPr marL="557185" indent="-214303" algn="l" rtl="0" eaLnBrk="1" fontAlgn="base" hangingPunct="1">
              <a:spcBef>
                <a:spcPct val="20000"/>
              </a:spcBef>
              <a:spcAft>
                <a:spcPct val="0"/>
              </a:spcAft>
              <a:buBlip>
                <a:blip r:embed="rId3"/>
              </a:buBlip>
              <a:defRPr kumimoji="1" sz="2100" b="1">
                <a:solidFill>
                  <a:srgbClr val="006699"/>
                </a:solidFill>
                <a:latin typeface="+mn-lt"/>
                <a:ea typeface="+mn-ea"/>
              </a:defRPr>
            </a:lvl2pPr>
            <a:lvl3pPr marL="857208" indent="-171442" algn="l" rtl="0" eaLnBrk="1" fontAlgn="base" hangingPunct="1">
              <a:spcBef>
                <a:spcPct val="20000"/>
              </a:spcBef>
              <a:spcAft>
                <a:spcPct val="0"/>
              </a:spcAft>
              <a:buBlip>
                <a:blip r:embed="rId3"/>
              </a:buBlip>
              <a:defRPr kumimoji="1" sz="1800" b="1">
                <a:solidFill>
                  <a:srgbClr val="33CCCC"/>
                </a:solidFill>
                <a:latin typeface="+mn-lt"/>
                <a:ea typeface="+mn-ea"/>
              </a:defRPr>
            </a:lvl3pPr>
            <a:lvl4pPr marL="1200091" indent="-171442" algn="l" rtl="0" eaLnBrk="1" fontAlgn="base" hangingPunct="1">
              <a:spcBef>
                <a:spcPct val="20000"/>
              </a:spcBef>
              <a:spcAft>
                <a:spcPct val="0"/>
              </a:spcAft>
              <a:buBlip>
                <a:blip r:embed="rId3"/>
              </a:buBlip>
              <a:defRPr kumimoji="1" sz="1500" b="1">
                <a:solidFill>
                  <a:srgbClr val="66FFFF"/>
                </a:solidFill>
                <a:latin typeface="+mn-lt"/>
                <a:ea typeface="+mn-ea"/>
              </a:defRPr>
            </a:lvl4pPr>
            <a:lvl5pPr marL="1542973" indent="-171442" algn="l" rtl="0" eaLnBrk="1" fontAlgn="base" hangingPunct="1">
              <a:spcBef>
                <a:spcPct val="20000"/>
              </a:spcBef>
              <a:spcAft>
                <a:spcPct val="0"/>
              </a:spcAft>
              <a:buBlip>
                <a:blip r:embed="rId3"/>
              </a:buBlip>
              <a:defRPr kumimoji="1" sz="1500" b="1">
                <a:solidFill>
                  <a:schemeClr val="tx1"/>
                </a:solidFill>
                <a:latin typeface="+mn-lt"/>
                <a:ea typeface="+mn-ea"/>
              </a:defRPr>
            </a:lvl5pPr>
            <a:lvl6pPr marL="1885857" indent="-171442" algn="l" rtl="0" eaLnBrk="1" fontAlgn="base" hangingPunct="1">
              <a:spcBef>
                <a:spcPct val="20000"/>
              </a:spcBef>
              <a:spcAft>
                <a:spcPct val="0"/>
              </a:spcAft>
              <a:buBlip>
                <a:blip r:embed="rId3"/>
              </a:buBlip>
              <a:defRPr kumimoji="1" sz="1500" b="1">
                <a:solidFill>
                  <a:schemeClr val="tx1"/>
                </a:solidFill>
                <a:latin typeface="+mn-lt"/>
                <a:ea typeface="+mn-ea"/>
              </a:defRPr>
            </a:lvl6pPr>
            <a:lvl7pPr marL="2228739" indent="-171442" algn="l" rtl="0" eaLnBrk="1" fontAlgn="base" hangingPunct="1">
              <a:spcBef>
                <a:spcPct val="20000"/>
              </a:spcBef>
              <a:spcAft>
                <a:spcPct val="0"/>
              </a:spcAft>
              <a:buBlip>
                <a:blip r:embed="rId3"/>
              </a:buBlip>
              <a:defRPr kumimoji="1" sz="1500" b="1">
                <a:solidFill>
                  <a:schemeClr val="tx1"/>
                </a:solidFill>
                <a:latin typeface="+mn-lt"/>
                <a:ea typeface="+mn-ea"/>
              </a:defRPr>
            </a:lvl7pPr>
            <a:lvl8pPr marL="2571622" indent="-171442" algn="l" rtl="0" eaLnBrk="1" fontAlgn="base" hangingPunct="1">
              <a:spcBef>
                <a:spcPct val="20000"/>
              </a:spcBef>
              <a:spcAft>
                <a:spcPct val="0"/>
              </a:spcAft>
              <a:buBlip>
                <a:blip r:embed="rId3"/>
              </a:buBlip>
              <a:defRPr kumimoji="1" sz="1500" b="1">
                <a:solidFill>
                  <a:schemeClr val="tx1"/>
                </a:solidFill>
                <a:latin typeface="+mn-lt"/>
                <a:ea typeface="+mn-ea"/>
              </a:defRPr>
            </a:lvl8pPr>
            <a:lvl9pPr marL="2914506" indent="-171442" algn="l" rtl="0" eaLnBrk="1" fontAlgn="base" hangingPunct="1">
              <a:spcBef>
                <a:spcPct val="20000"/>
              </a:spcBef>
              <a:spcAft>
                <a:spcPct val="0"/>
              </a:spcAft>
              <a:buBlip>
                <a:blip r:embed="rId3"/>
              </a:buBlip>
              <a:defRPr kumimoji="1" sz="1500" b="1">
                <a:solidFill>
                  <a:schemeClr val="tx1"/>
                </a:solidFill>
                <a:latin typeface="+mn-lt"/>
                <a:ea typeface="+mn-ea"/>
              </a:defRPr>
            </a:lvl9pPr>
          </a:lstStyle>
          <a:p>
            <a:pPr algn="just"/>
            <a:endParaRPr lang="en-IN" altLang="zh-TW" kern="0" dirty="0" smtClean="0"/>
          </a:p>
          <a:p>
            <a:pPr algn="just"/>
            <a:endParaRPr lang="en-IN" altLang="zh-TW" kern="0" dirty="0"/>
          </a:p>
          <a:p>
            <a:pPr algn="just"/>
            <a:endParaRPr lang="en-IN" altLang="zh-TW" kern="0" dirty="0" smtClean="0"/>
          </a:p>
          <a:p>
            <a:endParaRPr lang="en-IN" altLang="zh-TW" kern="0" dirty="0" smtClean="0"/>
          </a:p>
          <a:p>
            <a:endParaRPr lang="en-US" altLang="zh-TW" kern="0" dirty="0" smtClean="0"/>
          </a:p>
        </p:txBody>
      </p:sp>
      <p:pic>
        <p:nvPicPr>
          <p:cNvPr id="7" name="Picture 6"/>
          <p:cNvPicPr>
            <a:picLocks noChangeAspect="1"/>
          </p:cNvPicPr>
          <p:nvPr/>
        </p:nvPicPr>
        <p:blipFill rotWithShape="1">
          <a:blip r:embed="rId4"/>
          <a:srcRect l="39397" t="17599" r="7833" b="7401"/>
          <a:stretch/>
        </p:blipFill>
        <p:spPr>
          <a:xfrm>
            <a:off x="3371820" y="1823731"/>
            <a:ext cx="4484880" cy="3583713"/>
          </a:xfrm>
          <a:prstGeom prst="rect">
            <a:avLst/>
          </a:prstGeom>
        </p:spPr>
      </p:pic>
      <p:grpSp>
        <p:nvGrpSpPr>
          <p:cNvPr id="15" name="群組 14"/>
          <p:cNvGrpSpPr/>
          <p:nvPr/>
        </p:nvGrpSpPr>
        <p:grpSpPr>
          <a:xfrm>
            <a:off x="1304074" y="3765377"/>
            <a:ext cx="7724503" cy="2116240"/>
            <a:chOff x="1304074" y="3765377"/>
            <a:chExt cx="7724503" cy="2116240"/>
          </a:xfrm>
        </p:grpSpPr>
        <p:sp>
          <p:nvSpPr>
            <p:cNvPr id="8" name="Rectangle 7"/>
            <p:cNvSpPr/>
            <p:nvPr/>
          </p:nvSpPr>
          <p:spPr>
            <a:xfrm>
              <a:off x="1304074" y="5481507"/>
              <a:ext cx="7724503" cy="400110"/>
            </a:xfrm>
            <a:prstGeom prst="rect">
              <a:avLst/>
            </a:prstGeom>
            <a:solidFill>
              <a:srgbClr val="FFFF00"/>
            </a:solidFill>
            <a:ln w="38100">
              <a:solidFill>
                <a:srgbClr val="FF0000"/>
              </a:solidFill>
            </a:ln>
          </p:spPr>
          <p:txBody>
            <a:bodyPr wrap="square">
              <a:spAutoFit/>
            </a:bodyPr>
            <a:lstStyle/>
            <a:p>
              <a:r>
                <a:rPr lang="en-US" altLang="zh-TW" sz="2000" b="1" dirty="0">
                  <a:solidFill>
                    <a:srgbClr val="FF0000"/>
                  </a:solidFill>
                </a:rPr>
                <a:t>Bandwidth </a:t>
              </a:r>
              <a:r>
                <a:rPr lang="en-US" altLang="zh-TW" sz="2000" b="1" dirty="0" smtClean="0">
                  <a:solidFill>
                    <a:srgbClr val="FF0000"/>
                  </a:solidFill>
                </a:rPr>
                <a:t>demands </a:t>
              </a:r>
              <a:r>
                <a:rPr lang="en-US" altLang="zh-TW" sz="2000" b="1" dirty="0">
                  <a:solidFill>
                    <a:srgbClr val="FF0000"/>
                  </a:solidFill>
                </a:rPr>
                <a:t>for 5G MFH/MBF based PON technology</a:t>
              </a:r>
              <a:endParaRPr lang="zh-TW" altLang="en-US" sz="2000" b="1" dirty="0">
                <a:solidFill>
                  <a:srgbClr val="FF0000"/>
                </a:solidFill>
              </a:endParaRPr>
            </a:p>
          </p:txBody>
        </p:sp>
        <p:sp>
          <p:nvSpPr>
            <p:cNvPr id="14" name="Rectangle 13"/>
            <p:cNvSpPr/>
            <p:nvPr/>
          </p:nvSpPr>
          <p:spPr>
            <a:xfrm>
              <a:off x="5992882" y="3765377"/>
              <a:ext cx="2222209" cy="707886"/>
            </a:xfrm>
            <a:prstGeom prst="rect">
              <a:avLst/>
            </a:prstGeom>
            <a:solidFill>
              <a:srgbClr val="FFFF00"/>
            </a:solidFill>
            <a:ln w="38100">
              <a:solidFill>
                <a:srgbClr val="FF0000"/>
              </a:solidFill>
            </a:ln>
          </p:spPr>
          <p:txBody>
            <a:bodyPr wrap="square">
              <a:spAutoFit/>
            </a:bodyPr>
            <a:lstStyle/>
            <a:p>
              <a:r>
                <a:rPr lang="en-IN" altLang="zh-TW" sz="2000" b="1" dirty="0" smtClean="0">
                  <a:solidFill>
                    <a:srgbClr val="FF0000"/>
                  </a:solidFill>
                </a:rPr>
                <a:t>&gt; 100 Gb/s in single small cell</a:t>
              </a:r>
              <a:endParaRPr lang="zh-TW" altLang="en-US" sz="2000" b="1" dirty="0">
                <a:solidFill>
                  <a:srgbClr val="FF0000"/>
                </a:solidFill>
              </a:endParaRPr>
            </a:p>
          </p:txBody>
        </p:sp>
      </p:grpSp>
      <p:sp>
        <p:nvSpPr>
          <p:cNvPr id="27" name="Rectangle 26"/>
          <p:cNvSpPr/>
          <p:nvPr/>
        </p:nvSpPr>
        <p:spPr>
          <a:xfrm>
            <a:off x="16352" y="5990502"/>
            <a:ext cx="12148457" cy="523220"/>
          </a:xfrm>
          <a:prstGeom prst="rect">
            <a:avLst/>
          </a:prstGeom>
        </p:spPr>
        <p:txBody>
          <a:bodyPr wrap="square">
            <a:spAutoFit/>
          </a:bodyPr>
          <a:lstStyle/>
          <a:p>
            <a:r>
              <a:rPr lang="en-IN" altLang="zh-TW" sz="1400" dirty="0">
                <a:solidFill>
                  <a:srgbClr val="333333"/>
                </a:solidFill>
                <a:latin typeface="Arial" panose="020B0604020202020204" pitchFamily="34" charset="0"/>
              </a:rPr>
              <a:t>N. Suzuki, H. Miura, K. Matsuda, R. Matsumoto and K. </a:t>
            </a:r>
            <a:r>
              <a:rPr lang="en-IN" altLang="zh-TW" sz="1400" dirty="0" err="1">
                <a:solidFill>
                  <a:srgbClr val="333333"/>
                </a:solidFill>
                <a:latin typeface="Arial" panose="020B0604020202020204" pitchFamily="34" charset="0"/>
              </a:rPr>
              <a:t>Motoshima</a:t>
            </a:r>
            <a:r>
              <a:rPr lang="en-IN" altLang="zh-TW" sz="1400" dirty="0">
                <a:solidFill>
                  <a:srgbClr val="333333"/>
                </a:solidFill>
                <a:latin typeface="Arial" panose="020B0604020202020204" pitchFamily="34" charset="0"/>
              </a:rPr>
              <a:t>, "100 Gb/s to 1 Tb/s Based Coherent Passive Optical Network Technology," in </a:t>
            </a:r>
            <a:r>
              <a:rPr lang="en-IN" altLang="zh-TW" sz="1400" i="1" dirty="0">
                <a:solidFill>
                  <a:srgbClr val="333333"/>
                </a:solidFill>
                <a:latin typeface="Arial" panose="020B0604020202020204" pitchFamily="34" charset="0"/>
              </a:rPr>
              <a:t>Journal of </a:t>
            </a:r>
            <a:r>
              <a:rPr lang="en-IN" altLang="zh-TW" sz="1400" i="1" dirty="0" err="1">
                <a:solidFill>
                  <a:srgbClr val="333333"/>
                </a:solidFill>
                <a:latin typeface="Arial" panose="020B0604020202020204" pitchFamily="34" charset="0"/>
              </a:rPr>
              <a:t>Lightwave</a:t>
            </a:r>
            <a:r>
              <a:rPr lang="en-IN" altLang="zh-TW" sz="1400" i="1" dirty="0">
                <a:solidFill>
                  <a:srgbClr val="333333"/>
                </a:solidFill>
                <a:latin typeface="Arial" panose="020B0604020202020204" pitchFamily="34" charset="0"/>
              </a:rPr>
              <a:t> Technology</a:t>
            </a:r>
            <a:r>
              <a:rPr lang="en-IN" altLang="zh-TW" sz="1400" dirty="0">
                <a:solidFill>
                  <a:srgbClr val="333333"/>
                </a:solidFill>
                <a:latin typeface="Arial" panose="020B0604020202020204" pitchFamily="34" charset="0"/>
              </a:rPr>
              <a:t>, vol. 36, no. 8, pp. 1485-1491, 15 April15, 2018, </a:t>
            </a:r>
            <a:r>
              <a:rPr lang="en-IN" altLang="zh-TW" sz="1400" dirty="0" err="1">
                <a:solidFill>
                  <a:srgbClr val="333333"/>
                </a:solidFill>
                <a:latin typeface="Arial" panose="020B0604020202020204" pitchFamily="34" charset="0"/>
              </a:rPr>
              <a:t>doi</a:t>
            </a:r>
            <a:r>
              <a:rPr lang="en-IN" altLang="zh-TW" sz="1400" dirty="0">
                <a:solidFill>
                  <a:srgbClr val="333333"/>
                </a:solidFill>
                <a:latin typeface="Arial" panose="020B0604020202020204" pitchFamily="34" charset="0"/>
              </a:rPr>
              <a:t>: 10.1109/JLT.2017.2785341</a:t>
            </a:r>
            <a:endParaRPr lang="zh-TW" altLang="en-US" sz="1400" dirty="0"/>
          </a:p>
        </p:txBody>
      </p:sp>
      <p:sp>
        <p:nvSpPr>
          <p:cNvPr id="12" name="Slide Number Placeholder 1"/>
          <p:cNvSpPr txBox="1">
            <a:spLocks/>
          </p:cNvSpPr>
          <p:nvPr/>
        </p:nvSpPr>
        <p:spPr>
          <a:xfrm>
            <a:off x="11334414" y="6165576"/>
            <a:ext cx="374662" cy="47625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tLang="zh-TW" dirty="0"/>
              <a:t>5</a:t>
            </a:r>
            <a:endParaRPr lang="zh-TW" altLang="en-US" dirty="0"/>
          </a:p>
        </p:txBody>
      </p:sp>
      <p:grpSp>
        <p:nvGrpSpPr>
          <p:cNvPr id="18" name="群組 17"/>
          <p:cNvGrpSpPr/>
          <p:nvPr/>
        </p:nvGrpSpPr>
        <p:grpSpPr>
          <a:xfrm>
            <a:off x="1034236" y="4168524"/>
            <a:ext cx="4201401" cy="1238920"/>
            <a:chOff x="1034236" y="4168524"/>
            <a:chExt cx="4201401" cy="1238920"/>
          </a:xfrm>
        </p:grpSpPr>
        <p:sp>
          <p:nvSpPr>
            <p:cNvPr id="4" name="橢圓 3"/>
            <p:cNvSpPr/>
            <p:nvPr/>
          </p:nvSpPr>
          <p:spPr bwMode="auto">
            <a:xfrm>
              <a:off x="4708512" y="4168524"/>
              <a:ext cx="527125" cy="44106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9" name="直線單箭頭接點 8"/>
            <p:cNvCxnSpPr>
              <a:endCxn id="4" idx="2"/>
            </p:cNvCxnSpPr>
            <p:nvPr/>
          </p:nvCxnSpPr>
          <p:spPr bwMode="auto">
            <a:xfrm flipV="1">
              <a:off x="4084569" y="4389056"/>
              <a:ext cx="623943" cy="265517"/>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0"/>
            <p:cNvSpPr/>
            <p:nvPr/>
          </p:nvSpPr>
          <p:spPr>
            <a:xfrm>
              <a:off x="1034236" y="4699558"/>
              <a:ext cx="3208235" cy="707886"/>
            </a:xfrm>
            <a:prstGeom prst="rect">
              <a:avLst/>
            </a:prstGeom>
            <a:solidFill>
              <a:srgbClr val="FFFF00"/>
            </a:solidFill>
            <a:ln w="38100">
              <a:solidFill>
                <a:srgbClr val="FF0000"/>
              </a:solidFill>
            </a:ln>
          </p:spPr>
          <p:txBody>
            <a:bodyPr wrap="square">
              <a:spAutoFit/>
            </a:bodyPr>
            <a:lstStyle/>
            <a:p>
              <a:r>
                <a:rPr lang="en-IN" altLang="zh-TW" sz="2000" b="1" dirty="0" smtClean="0">
                  <a:solidFill>
                    <a:srgbClr val="FF0000"/>
                  </a:solidFill>
                </a:rPr>
                <a:t>APD with wide dynamic range is necessary !!</a:t>
              </a:r>
              <a:endParaRPr lang="zh-TW" altLang="en-US" sz="2000" b="1" dirty="0">
                <a:solidFill>
                  <a:srgbClr val="FF0000"/>
                </a:solidFill>
              </a:endParaRPr>
            </a:p>
          </p:txBody>
        </p:sp>
      </p:grpSp>
      <p:pic>
        <p:nvPicPr>
          <p:cNvPr id="16" name="圖片 15"/>
          <p:cNvPicPr>
            <a:picLocks noChangeAspect="1"/>
          </p:cNvPicPr>
          <p:nvPr/>
        </p:nvPicPr>
        <p:blipFill>
          <a:blip r:embed="rId5"/>
          <a:stretch>
            <a:fillRect/>
          </a:stretch>
        </p:blipFill>
        <p:spPr>
          <a:xfrm>
            <a:off x="9932761" y="0"/>
            <a:ext cx="2259239" cy="972000"/>
          </a:xfrm>
          <a:prstGeom prst="rect">
            <a:avLst/>
          </a:prstGeom>
        </p:spPr>
      </p:pic>
      <p:sp>
        <p:nvSpPr>
          <p:cNvPr id="6" name="文字方塊 5"/>
          <p:cNvSpPr txBox="1"/>
          <p:nvPr/>
        </p:nvSpPr>
        <p:spPr>
          <a:xfrm>
            <a:off x="1813854" y="991458"/>
            <a:ext cx="8181449" cy="646331"/>
          </a:xfrm>
          <a:prstGeom prst="rect">
            <a:avLst/>
          </a:prstGeom>
          <a:noFill/>
        </p:spPr>
        <p:txBody>
          <a:bodyPr wrap="square" rtlCol="0">
            <a:spAutoFit/>
          </a:bodyPr>
          <a:lstStyle/>
          <a:p>
            <a:r>
              <a:rPr lang="en-US" altLang="zh-TW" b="1" u="sng" dirty="0" smtClean="0">
                <a:solidFill>
                  <a:srgbClr val="00B050"/>
                </a:solidFill>
              </a:rPr>
              <a:t>High density deployment of small cell is necessary</a:t>
            </a:r>
            <a:r>
              <a:rPr lang="zh-TW" altLang="en-US" b="1" u="sng" dirty="0" smtClean="0">
                <a:solidFill>
                  <a:srgbClr val="00B050"/>
                </a:solidFill>
              </a:rPr>
              <a:t> </a:t>
            </a:r>
            <a:r>
              <a:rPr lang="en-US" altLang="zh-TW" b="1" u="sng" dirty="0" smtClean="0">
                <a:solidFill>
                  <a:srgbClr val="00B050"/>
                </a:solidFill>
              </a:rPr>
              <a:t>to increase coverage</a:t>
            </a:r>
          </a:p>
          <a:p>
            <a:r>
              <a:rPr lang="en-US" altLang="zh-TW" b="1" u="sng" dirty="0" smtClean="0">
                <a:solidFill>
                  <a:srgbClr val="00B050"/>
                </a:solidFill>
              </a:rPr>
              <a:t>Simplified RU+50G PON network !!</a:t>
            </a:r>
            <a:endParaRPr lang="zh-TW" altLang="en-US" b="1" u="sng" dirty="0">
              <a:solidFill>
                <a:srgbClr val="00B050"/>
              </a:solidFill>
            </a:endParaRPr>
          </a:p>
        </p:txBody>
      </p:sp>
      <p:grpSp>
        <p:nvGrpSpPr>
          <p:cNvPr id="13" name="群組 12"/>
          <p:cNvGrpSpPr/>
          <p:nvPr/>
        </p:nvGrpSpPr>
        <p:grpSpPr>
          <a:xfrm>
            <a:off x="2943745" y="1577019"/>
            <a:ext cx="5341029" cy="4389791"/>
            <a:chOff x="3189490" y="1275301"/>
            <a:chExt cx="5341029" cy="4389791"/>
          </a:xfrm>
        </p:grpSpPr>
        <p:pic>
          <p:nvPicPr>
            <p:cNvPr id="17" name="圖片 16">
              <a:extLst>
                <a:ext uri="{FF2B5EF4-FFF2-40B4-BE49-F238E27FC236}">
                  <a16:creationId xmlns:a16="http://schemas.microsoft.com/office/drawing/2014/main" id="{DD7EFCF2-6E6F-4592-0655-96F54E3AA4EF}"/>
                </a:ext>
              </a:extLst>
            </p:cNvPr>
            <p:cNvPicPr>
              <a:picLocks noChangeAspect="1"/>
            </p:cNvPicPr>
            <p:nvPr/>
          </p:nvPicPr>
          <p:blipFill>
            <a:blip r:embed="rId6"/>
            <a:stretch>
              <a:fillRect/>
            </a:stretch>
          </p:blipFill>
          <p:spPr>
            <a:xfrm>
              <a:off x="3189490" y="1275301"/>
              <a:ext cx="5071191" cy="4389791"/>
            </a:xfrm>
            <a:prstGeom prst="rect">
              <a:avLst/>
            </a:prstGeom>
          </p:spPr>
        </p:pic>
        <p:sp>
          <p:nvSpPr>
            <p:cNvPr id="10" name="文字方塊 9"/>
            <p:cNvSpPr txBox="1"/>
            <p:nvPr/>
          </p:nvSpPr>
          <p:spPr>
            <a:xfrm>
              <a:off x="3770130" y="1519330"/>
              <a:ext cx="4760389" cy="369332"/>
            </a:xfrm>
            <a:prstGeom prst="rect">
              <a:avLst/>
            </a:prstGeom>
            <a:noFill/>
          </p:spPr>
          <p:txBody>
            <a:bodyPr wrap="square" rtlCol="0">
              <a:spAutoFit/>
            </a:bodyPr>
            <a:lstStyle/>
            <a:p>
              <a:r>
                <a:rPr lang="en-US" altLang="zh-TW" b="1" u="sng" dirty="0" smtClean="0">
                  <a:solidFill>
                    <a:srgbClr val="FF0000"/>
                  </a:solidFill>
                </a:rPr>
                <a:t>MMW suffers high propagation loss !!</a:t>
              </a:r>
              <a:endParaRPr lang="zh-TW" altLang="en-US" b="1" u="sng" dirty="0">
                <a:solidFill>
                  <a:srgbClr val="FF0000"/>
                </a:solidFill>
              </a:endParaRPr>
            </a:p>
          </p:txBody>
        </p:sp>
      </p:grpSp>
    </p:spTree>
    <p:extLst>
      <p:ext uri="{BB962C8B-B14F-4D97-AF65-F5344CB8AC3E}">
        <p14:creationId xmlns:p14="http://schemas.microsoft.com/office/powerpoint/2010/main" val="220032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完稿-03.png"/>
          <p:cNvPicPr>
            <a:picLocks noChangeAspect="1"/>
          </p:cNvPicPr>
          <p:nvPr/>
        </p:nvPicPr>
        <p:blipFill>
          <a:blip r:embed="rId3" cstate="print"/>
          <a:stretch>
            <a:fillRect/>
          </a:stretch>
        </p:blipFill>
        <p:spPr>
          <a:xfrm>
            <a:off x="6000792" y="996067"/>
            <a:ext cx="6000749" cy="4147445"/>
          </a:xfrm>
          <a:prstGeom prst="rect">
            <a:avLst/>
          </a:prstGeom>
        </p:spPr>
      </p:pic>
      <p:sp>
        <p:nvSpPr>
          <p:cNvPr id="5" name="文字方塊 4"/>
          <p:cNvSpPr txBox="1"/>
          <p:nvPr/>
        </p:nvSpPr>
        <p:spPr>
          <a:xfrm>
            <a:off x="1521113" y="627200"/>
            <a:ext cx="8135659" cy="523220"/>
          </a:xfrm>
          <a:prstGeom prst="rect">
            <a:avLst/>
          </a:prstGeom>
          <a:noFill/>
        </p:spPr>
        <p:txBody>
          <a:bodyPr wrap="square" rtlCol="0">
            <a:spAutoFit/>
          </a:bodyPr>
          <a:lstStyle/>
          <a:p>
            <a:r>
              <a:rPr lang="en-US" altLang="zh-TW" sz="2800" b="1" dirty="0">
                <a:solidFill>
                  <a:srgbClr val="262673"/>
                </a:solidFill>
              </a:rPr>
              <a:t>BM receiver evolution towards 50G PON</a:t>
            </a:r>
            <a:endParaRPr lang="zh-TW" altLang="en-US" sz="2800" b="1" dirty="0">
              <a:solidFill>
                <a:srgbClr val="262673"/>
              </a:solidFill>
            </a:endParaRPr>
          </a:p>
        </p:txBody>
      </p:sp>
      <p:sp>
        <p:nvSpPr>
          <p:cNvPr id="6" name="文字方塊 5"/>
          <p:cNvSpPr txBox="1"/>
          <p:nvPr/>
        </p:nvSpPr>
        <p:spPr>
          <a:xfrm>
            <a:off x="1435067" y="1205339"/>
            <a:ext cx="5686478" cy="461665"/>
          </a:xfrm>
          <a:prstGeom prst="rect">
            <a:avLst/>
          </a:prstGeom>
          <a:noFill/>
        </p:spPr>
        <p:txBody>
          <a:bodyPr wrap="square" rtlCol="0">
            <a:spAutoFit/>
          </a:bodyPr>
          <a:lstStyle/>
          <a:p>
            <a:r>
              <a:rPr lang="en-US" altLang="zh-TW" sz="2400" b="1" dirty="0">
                <a:solidFill>
                  <a:schemeClr val="accent2">
                    <a:lumMod val="75000"/>
                  </a:schemeClr>
                </a:solidFill>
              </a:rPr>
              <a:t>APD-based receivers under pressure</a:t>
            </a:r>
            <a:endParaRPr lang="zh-TW" altLang="en-US" sz="2400" b="1" dirty="0">
              <a:solidFill>
                <a:schemeClr val="accent2">
                  <a:lumMod val="75000"/>
                </a:schemeClr>
              </a:solidFill>
            </a:endParaRPr>
          </a:p>
        </p:txBody>
      </p:sp>
      <p:sp>
        <p:nvSpPr>
          <p:cNvPr id="7" name="文字方塊 6"/>
          <p:cNvSpPr txBox="1"/>
          <p:nvPr/>
        </p:nvSpPr>
        <p:spPr>
          <a:xfrm>
            <a:off x="612735" y="1687877"/>
            <a:ext cx="6096043" cy="3785652"/>
          </a:xfrm>
          <a:prstGeom prst="rect">
            <a:avLst/>
          </a:prstGeom>
          <a:noFill/>
        </p:spPr>
        <p:txBody>
          <a:bodyPr wrap="square" rtlCol="0">
            <a:spAutoFit/>
          </a:bodyPr>
          <a:lstStyle/>
          <a:p>
            <a:pPr>
              <a:lnSpc>
                <a:spcPct val="150000"/>
              </a:lnSpc>
            </a:pPr>
            <a:r>
              <a:rPr lang="en-US" altLang="zh-TW" sz="1600" dirty="0"/>
              <a:t>•</a:t>
            </a:r>
            <a:r>
              <a:rPr lang="zh-TW" altLang="en-US" sz="1600" dirty="0"/>
              <a:t>  </a:t>
            </a:r>
            <a:r>
              <a:rPr lang="en-US" altLang="zh-TW" sz="1600" dirty="0"/>
              <a:t>BM-receivers typically based on APDs</a:t>
            </a:r>
          </a:p>
          <a:p>
            <a:pPr>
              <a:lnSpc>
                <a:spcPct val="150000"/>
              </a:lnSpc>
            </a:pPr>
            <a:r>
              <a:rPr lang="zh-TW" altLang="en-US" sz="1600" dirty="0"/>
              <a:t>     </a:t>
            </a:r>
            <a:r>
              <a:rPr lang="en-US" altLang="zh-TW" sz="1600" dirty="0"/>
              <a:t>•</a:t>
            </a:r>
            <a:r>
              <a:rPr lang="zh-TW" altLang="en-US" sz="1600" dirty="0"/>
              <a:t>  </a:t>
            </a:r>
            <a:r>
              <a:rPr lang="en-US" altLang="zh-TW" sz="1600" dirty="0"/>
              <a:t>SNR advantage over PIN-PDs at low optical power</a:t>
            </a:r>
          </a:p>
          <a:p>
            <a:pPr>
              <a:lnSpc>
                <a:spcPct val="150000"/>
              </a:lnSpc>
            </a:pPr>
            <a:endParaRPr lang="en-US" altLang="zh-TW" sz="1600" dirty="0"/>
          </a:p>
          <a:p>
            <a:pPr>
              <a:lnSpc>
                <a:spcPct val="150000"/>
              </a:lnSpc>
            </a:pPr>
            <a:r>
              <a:rPr lang="en-US" altLang="zh-TW" sz="1600" dirty="0"/>
              <a:t>•</a:t>
            </a:r>
            <a:r>
              <a:rPr lang="zh-TW" altLang="en-US" sz="1600" dirty="0"/>
              <a:t>  </a:t>
            </a:r>
            <a:r>
              <a:rPr lang="en-US" altLang="zh-TW" sz="1600" dirty="0"/>
              <a:t>APD gain,bandwidth and noise are </a:t>
            </a:r>
            <a:r>
              <a:rPr lang="en-US" altLang="zh-TW" sz="1600" dirty="0" smtClean="0"/>
              <a:t>coupled</a:t>
            </a:r>
          </a:p>
          <a:p>
            <a:pPr>
              <a:lnSpc>
                <a:spcPct val="150000"/>
              </a:lnSpc>
            </a:pPr>
            <a:r>
              <a:rPr lang="en-US" altLang="zh-TW" sz="1600" dirty="0" smtClean="0"/>
              <a:t>   Without </a:t>
            </a:r>
            <a:r>
              <a:rPr lang="en-US" altLang="zh-TW" sz="1600" dirty="0"/>
              <a:t>Equalization S</a:t>
            </a:r>
            <a:r>
              <a:rPr lang="en-US" altLang="zh-CN" sz="1600" dirty="0"/>
              <a:t>ensitivity</a:t>
            </a:r>
            <a:r>
              <a:rPr lang="en-US" altLang="zh-TW" sz="1600" dirty="0"/>
              <a:t> </a:t>
            </a:r>
            <a:r>
              <a:rPr lang="en-US" altLang="zh-TW" sz="1600" dirty="0" smtClean="0"/>
              <a:t>-18.2</a:t>
            </a:r>
            <a:r>
              <a:rPr lang="en-US" altLang="zh-CN" sz="1600" dirty="0" smtClean="0"/>
              <a:t> </a:t>
            </a:r>
            <a:r>
              <a:rPr lang="en-US" altLang="zh-CN" sz="1600" dirty="0" err="1" smtClean="0"/>
              <a:t>dBm</a:t>
            </a:r>
            <a:endParaRPr lang="en-US" altLang="zh-CN" sz="1600" dirty="0" smtClean="0"/>
          </a:p>
          <a:p>
            <a:pPr>
              <a:lnSpc>
                <a:spcPct val="150000"/>
              </a:lnSpc>
            </a:pPr>
            <a:r>
              <a:rPr lang="en-US" altLang="zh-TW" sz="1600" dirty="0" smtClean="0">
                <a:solidFill>
                  <a:srgbClr val="FF0066"/>
                </a:solidFill>
              </a:rPr>
              <a:t>   </a:t>
            </a:r>
            <a:r>
              <a:rPr lang="en-US" altLang="zh-TW" sz="1600" dirty="0"/>
              <a:t>D</a:t>
            </a:r>
            <a:r>
              <a:rPr lang="en-US" altLang="zh-TW" sz="1600" dirty="0" smtClean="0"/>
              <a:t>ynamic range&gt;</a:t>
            </a:r>
            <a:r>
              <a:rPr lang="en-US" altLang="zh-CN" sz="1600" dirty="0"/>
              <a:t> 21.7 </a:t>
            </a:r>
            <a:r>
              <a:rPr lang="en-US" altLang="zh-CN" sz="1600" dirty="0" smtClean="0"/>
              <a:t>dB</a:t>
            </a:r>
          </a:p>
          <a:p>
            <a:pPr>
              <a:lnSpc>
                <a:spcPct val="150000"/>
              </a:lnSpc>
            </a:pPr>
            <a:r>
              <a:rPr lang="en-US" altLang="zh-TW" sz="1600" dirty="0" smtClean="0"/>
              <a:t>   3dB ~7GHz</a:t>
            </a:r>
            <a:endParaRPr lang="en-US" altLang="zh-TW" sz="1600" dirty="0"/>
          </a:p>
          <a:p>
            <a:pPr>
              <a:lnSpc>
                <a:spcPct val="150000"/>
              </a:lnSpc>
            </a:pPr>
            <a:endParaRPr lang="en-US" altLang="zh-TW" sz="1600" dirty="0"/>
          </a:p>
          <a:p>
            <a:pPr>
              <a:lnSpc>
                <a:spcPct val="150000"/>
              </a:lnSpc>
            </a:pPr>
            <a:r>
              <a:rPr lang="zh-TW" altLang="en-US" sz="1600" dirty="0"/>
              <a:t>     </a:t>
            </a:r>
            <a:endParaRPr lang="en-US" altLang="zh-TW" sz="1600" dirty="0"/>
          </a:p>
          <a:p>
            <a:pPr>
              <a:lnSpc>
                <a:spcPct val="150000"/>
              </a:lnSpc>
            </a:pPr>
            <a:endParaRPr lang="en-US" altLang="zh-TW" sz="1600" dirty="0"/>
          </a:p>
        </p:txBody>
      </p:sp>
      <p:sp>
        <p:nvSpPr>
          <p:cNvPr id="10" name="文字方塊 9"/>
          <p:cNvSpPr txBox="1"/>
          <p:nvPr/>
        </p:nvSpPr>
        <p:spPr>
          <a:xfrm>
            <a:off x="190500" y="5657386"/>
            <a:ext cx="11525331" cy="461665"/>
          </a:xfrm>
          <a:prstGeom prst="rect">
            <a:avLst/>
          </a:prstGeom>
          <a:noFill/>
        </p:spPr>
        <p:txBody>
          <a:bodyPr wrap="square" rtlCol="0">
            <a:spAutoFit/>
          </a:bodyPr>
          <a:lstStyle/>
          <a:p>
            <a:pPr lvl="0"/>
            <a:r>
              <a:rPr lang="en-US" altLang="zh-CN" sz="1200" dirty="0"/>
              <a:t>G. </a:t>
            </a:r>
            <a:r>
              <a:rPr lang="en-US" altLang="zh-CN" sz="1200" dirty="0" err="1"/>
              <a:t>Coudyzer</a:t>
            </a:r>
            <a:r>
              <a:rPr lang="en-US" altLang="zh-CN" sz="1200" dirty="0"/>
              <a:t> et al., "100 </a:t>
            </a:r>
            <a:r>
              <a:rPr lang="en-US" altLang="zh-CN" sz="1200" dirty="0" err="1"/>
              <a:t>Gbit</a:t>
            </a:r>
            <a:r>
              <a:rPr lang="en-US" altLang="zh-CN" sz="1200" dirty="0"/>
              <a:t>/s PAM-4 Linear Burst-Mode </a:t>
            </a:r>
            <a:r>
              <a:rPr lang="en-US" altLang="zh-CN" sz="1200" dirty="0" err="1"/>
              <a:t>Transimpedance</a:t>
            </a:r>
            <a:r>
              <a:rPr lang="en-US" altLang="zh-CN" sz="1200" dirty="0"/>
              <a:t> Amplifier for Upstream Flexible Passive Optical Networks," </a:t>
            </a:r>
            <a:r>
              <a:rPr lang="en-US" altLang="zh-CN" sz="1200" i="1" dirty="0"/>
              <a:t>in Journal of Lightwave Technology</a:t>
            </a:r>
            <a:r>
              <a:rPr lang="en-US" altLang="zh-CN" sz="1200" dirty="0"/>
              <a:t>, vol. 41, no. 12, pp. 3652-3659, July 2023.</a:t>
            </a:r>
            <a:endParaRPr lang="zh-CN" altLang="zh-CN" sz="1200" dirty="0"/>
          </a:p>
        </p:txBody>
      </p:sp>
      <p:sp>
        <p:nvSpPr>
          <p:cNvPr id="11" name="文字方塊 10"/>
          <p:cNvSpPr txBox="1"/>
          <p:nvPr/>
        </p:nvSpPr>
        <p:spPr>
          <a:xfrm>
            <a:off x="190500" y="6073778"/>
            <a:ext cx="11620581" cy="461665"/>
          </a:xfrm>
          <a:prstGeom prst="rect">
            <a:avLst/>
          </a:prstGeom>
          <a:noFill/>
        </p:spPr>
        <p:txBody>
          <a:bodyPr wrap="square" rtlCol="0">
            <a:spAutoFit/>
          </a:bodyPr>
          <a:lstStyle/>
          <a:p>
            <a:pPr lvl="0"/>
            <a:r>
              <a:rPr lang="en-US" altLang="zh-CN" sz="1200" dirty="0"/>
              <a:t>T. </a:t>
            </a:r>
            <a:r>
              <a:rPr lang="en-US" altLang="zh-CN" sz="1200" dirty="0" err="1"/>
              <a:t>Gurne</a:t>
            </a:r>
            <a:r>
              <a:rPr lang="en-US" altLang="zh-CN" sz="1200" dirty="0"/>
              <a:t> et al., “First demonstration of a 100 </a:t>
            </a:r>
            <a:r>
              <a:rPr lang="en-US" altLang="zh-CN" sz="1200" dirty="0" err="1"/>
              <a:t>Gbit</a:t>
            </a:r>
            <a:r>
              <a:rPr lang="en-US" altLang="zh-CN" sz="1200" dirty="0"/>
              <a:t>/s PAM-4 linear burst-mode </a:t>
            </a:r>
            <a:r>
              <a:rPr lang="en-US" altLang="zh-CN" sz="1200" dirty="0" err="1"/>
              <a:t>transimpedance</a:t>
            </a:r>
            <a:r>
              <a:rPr lang="en-US" altLang="zh-CN" sz="1200" dirty="0"/>
              <a:t> amplifier for upstream flexible PON,” </a:t>
            </a:r>
            <a:r>
              <a:rPr lang="en-US" altLang="zh-CN" sz="1200" i="1" dirty="0"/>
              <a:t>in Proc. Eur. Conf. Opt. </a:t>
            </a:r>
            <a:r>
              <a:rPr lang="en-US" altLang="zh-CN" sz="1200" i="1" dirty="0" err="1"/>
              <a:t>Commun</a:t>
            </a:r>
            <a:r>
              <a:rPr lang="en-US" altLang="zh-CN" sz="1200" i="1" dirty="0"/>
              <a:t>,</a:t>
            </a:r>
            <a:r>
              <a:rPr lang="en-US" altLang="zh-CN" sz="1200" dirty="0"/>
              <a:t> 2022, pp. 1–4.</a:t>
            </a:r>
            <a:endParaRPr lang="zh-CN" altLang="zh-CN" sz="1200" dirty="0"/>
          </a:p>
        </p:txBody>
      </p:sp>
      <p:sp>
        <p:nvSpPr>
          <p:cNvPr id="2" name="橢圓 1"/>
          <p:cNvSpPr/>
          <p:nvPr/>
        </p:nvSpPr>
        <p:spPr bwMode="auto">
          <a:xfrm>
            <a:off x="9257448" y="1802332"/>
            <a:ext cx="1204268" cy="85344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2" name="Rectangle 10"/>
          <p:cNvSpPr/>
          <p:nvPr/>
        </p:nvSpPr>
        <p:spPr>
          <a:xfrm>
            <a:off x="9656772" y="1160992"/>
            <a:ext cx="2390684" cy="400110"/>
          </a:xfrm>
          <a:prstGeom prst="rect">
            <a:avLst/>
          </a:prstGeom>
          <a:solidFill>
            <a:srgbClr val="FFFF00"/>
          </a:solidFill>
          <a:ln w="38100">
            <a:solidFill>
              <a:srgbClr val="FF0000"/>
            </a:solidFill>
          </a:ln>
        </p:spPr>
        <p:txBody>
          <a:bodyPr wrap="square">
            <a:spAutoFit/>
          </a:bodyPr>
          <a:lstStyle/>
          <a:p>
            <a:r>
              <a:rPr lang="en-US" altLang="zh-TW" sz="2000" b="1" dirty="0" smtClean="0">
                <a:solidFill>
                  <a:srgbClr val="FF0000"/>
                </a:solidFill>
              </a:rPr>
              <a:t>50G APD speed ?</a:t>
            </a:r>
            <a:endParaRPr lang="en-US" altLang="zh-TW" sz="2000" b="1" dirty="0">
              <a:solidFill>
                <a:srgbClr val="FF0000"/>
              </a:solidFill>
            </a:endParaRPr>
          </a:p>
        </p:txBody>
      </p:sp>
      <p:cxnSp>
        <p:nvCxnSpPr>
          <p:cNvPr id="15" name="直線單箭頭接點 14"/>
          <p:cNvCxnSpPr>
            <a:endCxn id="2" idx="7"/>
          </p:cNvCxnSpPr>
          <p:nvPr/>
        </p:nvCxnSpPr>
        <p:spPr bwMode="auto">
          <a:xfrm flipH="1">
            <a:off x="10285355" y="1611830"/>
            <a:ext cx="369401" cy="315485"/>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投影片編號版面配置區 1"/>
          <p:cNvSpPr txBox="1">
            <a:spLocks/>
          </p:cNvSpPr>
          <p:nvPr/>
        </p:nvSpPr>
        <p:spPr>
          <a:xfrm>
            <a:off x="11357057" y="5718879"/>
            <a:ext cx="406400" cy="435922"/>
          </a:xfr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t>9</a:t>
            </a:r>
            <a:endParaRPr lang="zh-TW" altLang="en-US" dirty="0"/>
          </a:p>
        </p:txBody>
      </p:sp>
      <p:sp>
        <p:nvSpPr>
          <p:cNvPr id="8" name="矩形 7"/>
          <p:cNvSpPr/>
          <p:nvPr/>
        </p:nvSpPr>
        <p:spPr>
          <a:xfrm>
            <a:off x="1143006" y="4962476"/>
            <a:ext cx="9620317" cy="66675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chemeClr val="accent1">
                    <a:lumMod val="75000"/>
                  </a:schemeClr>
                </a:solidFill>
              </a:rPr>
              <a:t> </a:t>
            </a:r>
            <a:r>
              <a:rPr lang="en-US" altLang="zh-CN" sz="2400" dirty="0">
                <a:solidFill>
                  <a:schemeClr val="accent1">
                    <a:lumMod val="75000"/>
                  </a:schemeClr>
                </a:solidFill>
              </a:rPr>
              <a:t>Alternative</a:t>
            </a:r>
            <a:r>
              <a:rPr lang="en-US" altLang="zh-CN" sz="2400" dirty="0"/>
              <a:t> </a:t>
            </a:r>
            <a:r>
              <a:rPr lang="en-US" altLang="zh-CN" sz="2400" dirty="0" smtClean="0">
                <a:solidFill>
                  <a:schemeClr val="accent1">
                    <a:lumMod val="75000"/>
                  </a:schemeClr>
                </a:solidFill>
              </a:rPr>
              <a:t>s</a:t>
            </a:r>
            <a:r>
              <a:rPr lang="en-US" altLang="zh-TW" sz="2400" dirty="0" smtClean="0">
                <a:solidFill>
                  <a:schemeClr val="accent1">
                    <a:lumMod val="75000"/>
                  </a:schemeClr>
                </a:solidFill>
              </a:rPr>
              <a:t>olution : SOA+PIN PD</a:t>
            </a:r>
            <a:endParaRPr lang="zh-TW" altLang="en-US" sz="2400" dirty="0">
              <a:solidFill>
                <a:schemeClr val="accent1">
                  <a:lumMod val="75000"/>
                </a:schemeClr>
              </a:solidFill>
            </a:endParaRPr>
          </a:p>
        </p:txBody>
      </p:sp>
      <p:sp>
        <p:nvSpPr>
          <p:cNvPr id="3" name="矩形 2"/>
          <p:cNvSpPr/>
          <p:nvPr/>
        </p:nvSpPr>
        <p:spPr bwMode="auto">
          <a:xfrm>
            <a:off x="717630" y="3264061"/>
            <a:ext cx="4132162" cy="107644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pic>
        <p:nvPicPr>
          <p:cNvPr id="14" name="圖片 13"/>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319204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8"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完稿-07.png"/>
          <p:cNvPicPr>
            <a:picLocks noChangeAspect="1"/>
          </p:cNvPicPr>
          <p:nvPr/>
        </p:nvPicPr>
        <p:blipFill>
          <a:blip r:embed="rId2"/>
          <a:stretch>
            <a:fillRect/>
          </a:stretch>
        </p:blipFill>
        <p:spPr>
          <a:xfrm>
            <a:off x="1244565" y="1452619"/>
            <a:ext cx="10668075" cy="5034027"/>
          </a:xfrm>
          <a:prstGeom prst="rect">
            <a:avLst/>
          </a:prstGeom>
        </p:spPr>
      </p:pic>
      <p:sp>
        <p:nvSpPr>
          <p:cNvPr id="3" name="文字方塊 2"/>
          <p:cNvSpPr txBox="1"/>
          <p:nvPr/>
        </p:nvSpPr>
        <p:spPr>
          <a:xfrm>
            <a:off x="1142965" y="995661"/>
            <a:ext cx="7620053" cy="2247410"/>
          </a:xfrm>
          <a:prstGeom prst="rect">
            <a:avLst/>
          </a:prstGeom>
          <a:noFill/>
        </p:spPr>
        <p:txBody>
          <a:bodyPr wrap="square" rtlCol="0">
            <a:spAutoFit/>
          </a:bodyPr>
          <a:lstStyle/>
          <a:p>
            <a:pPr>
              <a:lnSpc>
                <a:spcPct val="150000"/>
              </a:lnSpc>
            </a:pPr>
            <a:r>
              <a:rPr lang="en-US" altLang="zh-TW" sz="1867" dirty="0"/>
              <a:t>•   Close assembly of SOA - UTC &amp; BM-TIA on high -speed PCB</a:t>
            </a:r>
          </a:p>
          <a:p>
            <a:pPr>
              <a:lnSpc>
                <a:spcPct val="150000"/>
              </a:lnSpc>
            </a:pPr>
            <a:r>
              <a:rPr lang="en-US" altLang="zh-TW" sz="1867" dirty="0"/>
              <a:t>      •   Minimize </a:t>
            </a:r>
            <a:r>
              <a:rPr lang="en-US" altLang="zh-TW" sz="1867" dirty="0" err="1"/>
              <a:t>wirebond</a:t>
            </a:r>
            <a:r>
              <a:rPr lang="en-US" altLang="zh-TW" sz="1867" dirty="0"/>
              <a:t> length</a:t>
            </a:r>
          </a:p>
          <a:p>
            <a:pPr>
              <a:lnSpc>
                <a:spcPct val="150000"/>
              </a:lnSpc>
            </a:pPr>
            <a:r>
              <a:rPr lang="en-US" altLang="zh-TW" sz="1867" dirty="0"/>
              <a:t>            •   UTC-PD </a:t>
            </a:r>
            <a:r>
              <a:rPr lang="en-US" altLang="zh-TW" sz="1867" dirty="0" err="1"/>
              <a:t>blas</a:t>
            </a:r>
            <a:r>
              <a:rPr lang="en-US" altLang="zh-TW" sz="1867" dirty="0"/>
              <a:t> passes through TIA</a:t>
            </a:r>
          </a:p>
          <a:p>
            <a:pPr>
              <a:lnSpc>
                <a:spcPct val="150000"/>
              </a:lnSpc>
            </a:pPr>
            <a:r>
              <a:rPr lang="en-US" altLang="zh-TW" sz="1867" dirty="0"/>
              <a:t>            •   Chips in cavity</a:t>
            </a:r>
          </a:p>
          <a:p>
            <a:pPr>
              <a:lnSpc>
                <a:spcPct val="150000"/>
              </a:lnSpc>
            </a:pPr>
            <a:r>
              <a:rPr lang="en-US" altLang="zh-TW" sz="1867" dirty="0"/>
              <a:t>•   </a:t>
            </a:r>
            <a:r>
              <a:rPr lang="en-US" altLang="zh-TW" sz="1867" dirty="0" err="1"/>
              <a:t>Thermistor</a:t>
            </a:r>
            <a:r>
              <a:rPr lang="en-US" altLang="zh-TW" sz="1867" dirty="0"/>
              <a:t> close to SOA</a:t>
            </a:r>
            <a:endParaRPr lang="zh-TW" altLang="en-US" sz="1867" dirty="0"/>
          </a:p>
        </p:txBody>
      </p:sp>
      <p:sp>
        <p:nvSpPr>
          <p:cNvPr id="4" name="文字方塊 3"/>
          <p:cNvSpPr txBox="1"/>
          <p:nvPr/>
        </p:nvSpPr>
        <p:spPr>
          <a:xfrm>
            <a:off x="3098778" y="622755"/>
            <a:ext cx="7239051" cy="523220"/>
          </a:xfrm>
          <a:prstGeom prst="rect">
            <a:avLst/>
          </a:prstGeom>
          <a:noFill/>
        </p:spPr>
        <p:txBody>
          <a:bodyPr wrap="square" rtlCol="0">
            <a:spAutoFit/>
          </a:bodyPr>
          <a:lstStyle/>
          <a:p>
            <a:r>
              <a:rPr lang="en-US" altLang="zh-TW" sz="2800" b="1" dirty="0">
                <a:solidFill>
                  <a:srgbClr val="003366"/>
                </a:solidFill>
              </a:rPr>
              <a:t>SOA-based 50G burst -mode receiver</a:t>
            </a:r>
          </a:p>
        </p:txBody>
      </p:sp>
      <p:sp>
        <p:nvSpPr>
          <p:cNvPr id="5" name="文字方塊 4"/>
          <p:cNvSpPr txBox="1"/>
          <p:nvPr/>
        </p:nvSpPr>
        <p:spPr>
          <a:xfrm>
            <a:off x="5714998" y="4097326"/>
            <a:ext cx="2190765" cy="666977"/>
          </a:xfrm>
          <a:prstGeom prst="rect">
            <a:avLst/>
          </a:prstGeom>
          <a:noFill/>
        </p:spPr>
        <p:txBody>
          <a:bodyPr wrap="square" rtlCol="0">
            <a:spAutoFit/>
          </a:bodyPr>
          <a:lstStyle/>
          <a:p>
            <a:r>
              <a:rPr lang="en-US" altLang="zh-TW" sz="1867" dirty="0"/>
              <a:t>Differential RF output</a:t>
            </a:r>
            <a:endParaRPr lang="zh-TW" altLang="en-US" sz="1867" dirty="0"/>
          </a:p>
        </p:txBody>
      </p:sp>
      <p:sp>
        <p:nvSpPr>
          <p:cNvPr id="6" name="文字方塊 5"/>
          <p:cNvSpPr txBox="1"/>
          <p:nvPr/>
        </p:nvSpPr>
        <p:spPr>
          <a:xfrm>
            <a:off x="10299728" y="3698243"/>
            <a:ext cx="1714512" cy="954300"/>
          </a:xfrm>
          <a:prstGeom prst="rect">
            <a:avLst/>
          </a:prstGeom>
          <a:noFill/>
        </p:spPr>
        <p:txBody>
          <a:bodyPr wrap="square" rtlCol="0">
            <a:spAutoFit/>
          </a:bodyPr>
          <a:lstStyle/>
          <a:p>
            <a:r>
              <a:rPr lang="en-US" altLang="zh-TW" sz="1867" dirty="0"/>
              <a:t>Edge-coupling through </a:t>
            </a:r>
            <a:r>
              <a:rPr lang="en-US" altLang="zh-TW" sz="1867" dirty="0" err="1"/>
              <a:t>lensed</a:t>
            </a:r>
            <a:endParaRPr lang="zh-TW" altLang="en-US" sz="1867" dirty="0"/>
          </a:p>
        </p:txBody>
      </p:sp>
      <p:sp>
        <p:nvSpPr>
          <p:cNvPr id="7" name="文字方塊 6"/>
          <p:cNvSpPr txBox="1"/>
          <p:nvPr/>
        </p:nvSpPr>
        <p:spPr>
          <a:xfrm>
            <a:off x="299826" y="5993071"/>
            <a:ext cx="11008639" cy="800219"/>
          </a:xfrm>
          <a:prstGeom prst="rect">
            <a:avLst/>
          </a:prstGeom>
          <a:noFill/>
        </p:spPr>
        <p:txBody>
          <a:bodyPr wrap="square" rtlCol="0">
            <a:spAutoFit/>
          </a:bodyPr>
          <a:lstStyle/>
          <a:p>
            <a:r>
              <a:rPr lang="en-US" altLang="zh-CN" sz="1400" dirty="0"/>
              <a:t>L. Breyne1 </a:t>
            </a:r>
            <a:r>
              <a:rPr lang="en-US" altLang="zh-CN" sz="1400" i="1" dirty="0"/>
              <a:t>et al</a:t>
            </a:r>
            <a:r>
              <a:rPr lang="en-US" altLang="zh-CN" sz="1400" dirty="0"/>
              <a:t>., " 50G Burst-Mode Receiver Using Monolithic SOA-UTC and Burst-Mode TIA," </a:t>
            </a:r>
            <a:r>
              <a:rPr lang="en-US" altLang="zh-CN" sz="1400" i="1" dirty="0" smtClean="0"/>
              <a:t>2024 </a:t>
            </a:r>
            <a:r>
              <a:rPr lang="en-US" altLang="zh-CN" sz="1400" i="1" dirty="0"/>
              <a:t>Optical Fiber Communications Conference and Exhibition (OFC)</a:t>
            </a:r>
            <a:r>
              <a:rPr lang="en-US" altLang="zh-CN" sz="1400" dirty="0"/>
              <a:t>, San Diego, CA, USA, 2024, pp. Tu3H.1.</a:t>
            </a:r>
            <a:endParaRPr lang="zh-CN" altLang="zh-CN" sz="1400" dirty="0"/>
          </a:p>
          <a:p>
            <a:endParaRPr lang="zh-CN" altLang="en-US" dirty="0"/>
          </a:p>
        </p:txBody>
      </p:sp>
      <p:sp>
        <p:nvSpPr>
          <p:cNvPr id="8" name="投影片編號版面配置區 1"/>
          <p:cNvSpPr txBox="1">
            <a:spLocks/>
          </p:cNvSpPr>
          <p:nvPr/>
        </p:nvSpPr>
        <p:spPr>
          <a:xfrm>
            <a:off x="11357056" y="5718879"/>
            <a:ext cx="555583" cy="435922"/>
          </a:xfr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t>11</a:t>
            </a:r>
            <a:endParaRPr lang="zh-TW" altLang="en-US" dirty="0"/>
          </a:p>
        </p:txBody>
      </p:sp>
      <p:pic>
        <p:nvPicPr>
          <p:cNvPr id="9" name="圖片 8"/>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2963193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66713" y="4857760"/>
            <a:ext cx="3978625" cy="63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6" name="矩形 5"/>
          <p:cNvSpPr/>
          <p:nvPr/>
        </p:nvSpPr>
        <p:spPr>
          <a:xfrm>
            <a:off x="571461" y="1523987"/>
            <a:ext cx="5715040" cy="18326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3" name="文字方塊 2"/>
          <p:cNvSpPr txBox="1"/>
          <p:nvPr/>
        </p:nvSpPr>
        <p:spPr>
          <a:xfrm>
            <a:off x="9048771" y="3047998"/>
            <a:ext cx="2190765" cy="318100"/>
          </a:xfrm>
          <a:prstGeom prst="rect">
            <a:avLst/>
          </a:prstGeom>
          <a:noFill/>
        </p:spPr>
        <p:txBody>
          <a:bodyPr wrap="square" rtlCol="0">
            <a:spAutoFit/>
          </a:bodyPr>
          <a:lstStyle/>
          <a:p>
            <a:r>
              <a:rPr lang="en-US" altLang="zh-TW" sz="1467" dirty="0"/>
              <a:t>P   =-17.4 dBm</a:t>
            </a:r>
            <a:endParaRPr lang="zh-TW" altLang="en-US" sz="1467" dirty="0"/>
          </a:p>
        </p:txBody>
      </p:sp>
      <p:sp>
        <p:nvSpPr>
          <p:cNvPr id="4" name="文字方塊 3"/>
          <p:cNvSpPr txBox="1"/>
          <p:nvPr/>
        </p:nvSpPr>
        <p:spPr>
          <a:xfrm>
            <a:off x="1684414" y="361387"/>
            <a:ext cx="7239051" cy="584775"/>
          </a:xfrm>
          <a:prstGeom prst="rect">
            <a:avLst/>
          </a:prstGeom>
          <a:noFill/>
        </p:spPr>
        <p:txBody>
          <a:bodyPr wrap="square" rtlCol="0">
            <a:spAutoFit/>
          </a:bodyPr>
          <a:lstStyle/>
          <a:p>
            <a:r>
              <a:rPr lang="en-US" altLang="zh-TW" sz="3200" b="1" dirty="0">
                <a:solidFill>
                  <a:srgbClr val="003366"/>
                </a:solidFill>
              </a:rPr>
              <a:t>Measurement Results</a:t>
            </a:r>
          </a:p>
        </p:txBody>
      </p:sp>
      <p:sp>
        <p:nvSpPr>
          <p:cNvPr id="5" name="文字方塊 4"/>
          <p:cNvSpPr txBox="1"/>
          <p:nvPr/>
        </p:nvSpPr>
        <p:spPr>
          <a:xfrm>
            <a:off x="1351491" y="913683"/>
            <a:ext cx="7239051" cy="400110"/>
          </a:xfrm>
          <a:prstGeom prst="rect">
            <a:avLst/>
          </a:prstGeom>
          <a:noFill/>
        </p:spPr>
        <p:txBody>
          <a:bodyPr wrap="square" rtlCol="0">
            <a:spAutoFit/>
          </a:bodyPr>
          <a:lstStyle/>
          <a:p>
            <a:r>
              <a:rPr lang="en-US" altLang="zh-TW" sz="2000" b="1" dirty="0">
                <a:solidFill>
                  <a:schemeClr val="accent2">
                    <a:lumMod val="75000"/>
                  </a:schemeClr>
                </a:solidFill>
              </a:rPr>
              <a:t>Achieving excellent sensitivity at 50 Gbps NRZ B2B</a:t>
            </a:r>
            <a:endParaRPr lang="zh-TW" altLang="en-US" sz="2000" b="1" dirty="0">
              <a:solidFill>
                <a:schemeClr val="accent2">
                  <a:lumMod val="75000"/>
                </a:schemeClr>
              </a:solidFill>
            </a:endParaRPr>
          </a:p>
        </p:txBody>
      </p:sp>
      <p:sp>
        <p:nvSpPr>
          <p:cNvPr id="7" name="文字方塊 6"/>
          <p:cNvSpPr txBox="1"/>
          <p:nvPr/>
        </p:nvSpPr>
        <p:spPr>
          <a:xfrm>
            <a:off x="666712" y="3238499"/>
            <a:ext cx="4381531" cy="1569660"/>
          </a:xfrm>
          <a:prstGeom prst="rect">
            <a:avLst/>
          </a:prstGeom>
          <a:noFill/>
        </p:spPr>
        <p:txBody>
          <a:bodyPr wrap="square" rtlCol="0">
            <a:spAutoFit/>
          </a:bodyPr>
          <a:lstStyle/>
          <a:p>
            <a:pPr>
              <a:lnSpc>
                <a:spcPct val="150000"/>
              </a:lnSpc>
            </a:pPr>
            <a:r>
              <a:rPr lang="en-US" altLang="zh-TW" sz="1600" dirty="0"/>
              <a:t>•   Optimized TIA &amp; SOA settings</a:t>
            </a:r>
          </a:p>
          <a:p>
            <a:pPr>
              <a:lnSpc>
                <a:spcPct val="150000"/>
              </a:lnSpc>
            </a:pPr>
            <a:r>
              <a:rPr lang="en-US" altLang="zh-TW" sz="1600" dirty="0"/>
              <a:t>•   Low SOA bias current 50 </a:t>
            </a:r>
            <a:r>
              <a:rPr lang="en-US" altLang="zh-TW" sz="1600" dirty="0" err="1"/>
              <a:t>mA</a:t>
            </a:r>
            <a:endParaRPr lang="en-US" altLang="zh-TW" sz="1600" dirty="0"/>
          </a:p>
          <a:p>
            <a:pPr>
              <a:lnSpc>
                <a:spcPct val="150000"/>
              </a:lnSpc>
            </a:pPr>
            <a:r>
              <a:rPr lang="en-US" altLang="zh-TW" sz="1600" dirty="0"/>
              <a:t>•   SOA operating far from gain peak</a:t>
            </a:r>
          </a:p>
          <a:p>
            <a:pPr>
              <a:lnSpc>
                <a:spcPct val="150000"/>
              </a:lnSpc>
            </a:pPr>
            <a:r>
              <a:rPr lang="en-US" altLang="zh-TW" sz="1600" dirty="0"/>
              <a:t>•   Limited equalization gain. high EO-BW</a:t>
            </a:r>
            <a:endParaRPr lang="zh-TW" altLang="en-US" sz="1600" dirty="0"/>
          </a:p>
        </p:txBody>
      </p:sp>
      <p:sp>
        <p:nvSpPr>
          <p:cNvPr id="9" name="矩形 8"/>
          <p:cNvSpPr/>
          <p:nvPr/>
        </p:nvSpPr>
        <p:spPr>
          <a:xfrm>
            <a:off x="1047715" y="4953012"/>
            <a:ext cx="3265638" cy="461665"/>
          </a:xfrm>
          <a:prstGeom prst="rect">
            <a:avLst/>
          </a:prstGeom>
        </p:spPr>
        <p:txBody>
          <a:bodyPr wrap="none">
            <a:spAutoFit/>
          </a:bodyPr>
          <a:lstStyle/>
          <a:p>
            <a:r>
              <a:rPr lang="en-US" altLang="zh-TW" sz="2400" dirty="0"/>
              <a:t>Loud-Soft Penalty 1dB</a:t>
            </a:r>
            <a:endParaRPr lang="zh-TW" altLang="en-US" sz="2400" dirty="0"/>
          </a:p>
        </p:txBody>
      </p:sp>
      <p:sp>
        <p:nvSpPr>
          <p:cNvPr id="11" name="矩形 10"/>
          <p:cNvSpPr/>
          <p:nvPr/>
        </p:nvSpPr>
        <p:spPr>
          <a:xfrm>
            <a:off x="666712" y="5524515"/>
            <a:ext cx="6096000" cy="338554"/>
          </a:xfrm>
          <a:prstGeom prst="rect">
            <a:avLst/>
          </a:prstGeom>
        </p:spPr>
        <p:txBody>
          <a:bodyPr>
            <a:spAutoFit/>
          </a:bodyPr>
          <a:lstStyle/>
          <a:p>
            <a:r>
              <a:rPr lang="en-US" altLang="zh-TW" sz="1600" dirty="0"/>
              <a:t>•   SOA has no significant impact on loud -soft behavior</a:t>
            </a:r>
            <a:endParaRPr lang="zh-TW" altLang="en-US" sz="1600" dirty="0"/>
          </a:p>
        </p:txBody>
      </p:sp>
      <p:sp>
        <p:nvSpPr>
          <p:cNvPr id="12" name="矩形 11"/>
          <p:cNvSpPr/>
          <p:nvPr/>
        </p:nvSpPr>
        <p:spPr>
          <a:xfrm>
            <a:off x="208483" y="5917490"/>
            <a:ext cx="7847497" cy="523220"/>
          </a:xfrm>
          <a:prstGeom prst="rect">
            <a:avLst/>
          </a:prstGeom>
        </p:spPr>
        <p:txBody>
          <a:bodyPr wrap="square">
            <a:spAutoFit/>
          </a:bodyPr>
          <a:lstStyle/>
          <a:p>
            <a:r>
              <a:rPr lang="en-US" altLang="zh-TW" sz="1400" dirty="0" smtClean="0"/>
              <a:t> </a:t>
            </a:r>
            <a:r>
              <a:rPr lang="en-US" altLang="zh-TW" sz="1400" dirty="0"/>
              <a:t>G Coudyzer et al.”100Gbit/s PAM-4 Linear Burst-Mode Transimpedance Amplifier for Upstream Flexible Passive Optical Networks “</a:t>
            </a:r>
            <a:r>
              <a:rPr lang="en-US" altLang="zh-TW" sz="1400" dirty="0" err="1"/>
              <a:t>JLT,July</a:t>
            </a:r>
            <a:r>
              <a:rPr lang="en-US" altLang="zh-TW" sz="1400" dirty="0"/>
              <a:t> 2023</a:t>
            </a:r>
            <a:endParaRPr lang="zh-TW" altLang="en-US" sz="1400" dirty="0"/>
          </a:p>
        </p:txBody>
      </p:sp>
      <p:pic>
        <p:nvPicPr>
          <p:cNvPr id="14" name="圖片 13" descr="完稿-06.png"/>
          <p:cNvPicPr>
            <a:picLocks noChangeAspect="1"/>
          </p:cNvPicPr>
          <p:nvPr/>
        </p:nvPicPr>
        <p:blipFill>
          <a:blip r:embed="rId3" cstate="print"/>
          <a:srcRect r="3968"/>
          <a:stretch>
            <a:fillRect/>
          </a:stretch>
        </p:blipFill>
        <p:spPr>
          <a:xfrm>
            <a:off x="523878" y="92550"/>
            <a:ext cx="11525245" cy="6528079"/>
          </a:xfrm>
          <a:prstGeom prst="rect">
            <a:avLst/>
          </a:prstGeom>
        </p:spPr>
      </p:pic>
      <p:cxnSp>
        <p:nvCxnSpPr>
          <p:cNvPr id="17" name="直線單箭頭接點 84"/>
          <p:cNvCxnSpPr/>
          <p:nvPr/>
        </p:nvCxnSpPr>
        <p:spPr>
          <a:xfrm>
            <a:off x="6376275" y="2956949"/>
            <a:ext cx="965370" cy="157137"/>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8" name="文字方塊 51"/>
          <p:cNvSpPr txBox="1"/>
          <p:nvPr/>
        </p:nvSpPr>
        <p:spPr>
          <a:xfrm>
            <a:off x="7431419" y="2767732"/>
            <a:ext cx="3602723" cy="1015663"/>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66"/>
                </a:solidFill>
              </a:rPr>
              <a:t>The improvement is not </a:t>
            </a:r>
            <a:r>
              <a:rPr lang="en-US" altLang="zh-TW" sz="2000" dirty="0" smtClean="0">
                <a:solidFill>
                  <a:srgbClr val="FF0066"/>
                </a:solidFill>
              </a:rPr>
              <a:t>significant as compared </a:t>
            </a:r>
            <a:r>
              <a:rPr lang="en-US" altLang="zh-TW" sz="2000" dirty="0">
                <a:solidFill>
                  <a:srgbClr val="FF0066"/>
                </a:solidFill>
              </a:rPr>
              <a:t>to the APD solution.</a:t>
            </a:r>
            <a:endParaRPr lang="zh-TW" altLang="en-US" sz="2000" dirty="0">
              <a:solidFill>
                <a:srgbClr val="FF0066"/>
              </a:solidFill>
            </a:endParaRPr>
          </a:p>
        </p:txBody>
      </p:sp>
      <p:sp>
        <p:nvSpPr>
          <p:cNvPr id="2" name="矩形 1"/>
          <p:cNvSpPr/>
          <p:nvPr/>
        </p:nvSpPr>
        <p:spPr bwMode="auto">
          <a:xfrm>
            <a:off x="3125164" y="2728714"/>
            <a:ext cx="3161336" cy="52405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5" name="七角星形 18"/>
          <p:cNvSpPr/>
          <p:nvPr/>
        </p:nvSpPr>
        <p:spPr bwMode="auto">
          <a:xfrm>
            <a:off x="1868987" y="2088653"/>
            <a:ext cx="9597031" cy="3255943"/>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sz="2800" dirty="0">
                <a:solidFill>
                  <a:srgbClr val="FF0000"/>
                </a:solidFill>
              </a:rPr>
              <a:t>Adding an SOA would indeed lead to a significant increase </a:t>
            </a:r>
            <a:r>
              <a:rPr lang="en-US" altLang="zh-TW" sz="2800" dirty="0" smtClean="0">
                <a:solidFill>
                  <a:srgbClr val="FF0000"/>
                </a:solidFill>
              </a:rPr>
              <a:t>of bias current and power consumption in the receiver side.</a:t>
            </a:r>
            <a:endParaRPr lang="zh-TW" altLang="en-US" sz="2800" dirty="0">
              <a:solidFill>
                <a:srgbClr val="FF0000"/>
              </a:solidFill>
            </a:endParaRPr>
          </a:p>
        </p:txBody>
      </p:sp>
      <p:sp>
        <p:nvSpPr>
          <p:cNvPr id="8" name="文字方塊 7"/>
          <p:cNvSpPr txBox="1"/>
          <p:nvPr/>
        </p:nvSpPr>
        <p:spPr>
          <a:xfrm>
            <a:off x="9595414" y="315220"/>
            <a:ext cx="1321196" cy="338554"/>
          </a:xfrm>
          <a:prstGeom prst="rect">
            <a:avLst/>
          </a:prstGeom>
          <a:noFill/>
        </p:spPr>
        <p:txBody>
          <a:bodyPr wrap="none" rtlCol="0">
            <a:spAutoFit/>
          </a:bodyPr>
          <a:lstStyle/>
          <a:p>
            <a:r>
              <a:rPr lang="en-US" altLang="zh-CN" sz="1600" dirty="0" smtClean="0"/>
              <a:t>Unequalized</a:t>
            </a:r>
            <a:endParaRPr lang="zh-CN" altLang="en-US" sz="1600" dirty="0"/>
          </a:p>
        </p:txBody>
      </p:sp>
      <p:sp>
        <p:nvSpPr>
          <p:cNvPr id="19" name="文字方塊 18"/>
          <p:cNvSpPr txBox="1"/>
          <p:nvPr/>
        </p:nvSpPr>
        <p:spPr>
          <a:xfrm>
            <a:off x="10060845" y="4147175"/>
            <a:ext cx="1028216" cy="276999"/>
          </a:xfrm>
          <a:prstGeom prst="rect">
            <a:avLst/>
          </a:prstGeom>
          <a:noFill/>
        </p:spPr>
        <p:txBody>
          <a:bodyPr wrap="square" rtlCol="0">
            <a:spAutoFit/>
          </a:bodyPr>
          <a:lstStyle/>
          <a:p>
            <a:r>
              <a:rPr lang="en-US" altLang="zh-CN" sz="1200" dirty="0" smtClean="0"/>
              <a:t>Unequalized</a:t>
            </a:r>
            <a:endParaRPr lang="zh-CN" altLang="en-US" sz="1200" dirty="0"/>
          </a:p>
        </p:txBody>
      </p:sp>
      <p:sp>
        <p:nvSpPr>
          <p:cNvPr id="20" name="文字方塊 19"/>
          <p:cNvSpPr txBox="1"/>
          <p:nvPr/>
        </p:nvSpPr>
        <p:spPr>
          <a:xfrm>
            <a:off x="10051199" y="4357450"/>
            <a:ext cx="1037862" cy="276999"/>
          </a:xfrm>
          <a:prstGeom prst="rect">
            <a:avLst/>
          </a:prstGeom>
          <a:noFill/>
        </p:spPr>
        <p:txBody>
          <a:bodyPr wrap="square" rtlCol="0">
            <a:spAutoFit/>
          </a:bodyPr>
          <a:lstStyle/>
          <a:p>
            <a:r>
              <a:rPr lang="en-US" altLang="zh-CN" sz="1200" dirty="0" smtClean="0"/>
              <a:t>FFE13DFE1</a:t>
            </a:r>
            <a:endParaRPr lang="zh-CN" altLang="en-US" sz="1200" dirty="0"/>
          </a:p>
        </p:txBody>
      </p:sp>
      <p:sp>
        <p:nvSpPr>
          <p:cNvPr id="21" name="文字方塊 20"/>
          <p:cNvSpPr txBox="1"/>
          <p:nvPr/>
        </p:nvSpPr>
        <p:spPr>
          <a:xfrm>
            <a:off x="9601978" y="564720"/>
            <a:ext cx="1314632" cy="338554"/>
          </a:xfrm>
          <a:prstGeom prst="rect">
            <a:avLst/>
          </a:prstGeom>
          <a:noFill/>
        </p:spPr>
        <p:txBody>
          <a:bodyPr wrap="square" rtlCol="0">
            <a:spAutoFit/>
          </a:bodyPr>
          <a:lstStyle/>
          <a:p>
            <a:r>
              <a:rPr lang="en-US" altLang="zh-CN" sz="1600" dirty="0" smtClean="0"/>
              <a:t>FFE13DFE1</a:t>
            </a:r>
            <a:endParaRPr lang="zh-CN" altLang="en-US" sz="1600" dirty="0"/>
          </a:p>
        </p:txBody>
      </p:sp>
      <p:sp>
        <p:nvSpPr>
          <p:cNvPr id="22" name="投影片編號版面配置區 1"/>
          <p:cNvSpPr txBox="1">
            <a:spLocks/>
          </p:cNvSpPr>
          <p:nvPr/>
        </p:nvSpPr>
        <p:spPr>
          <a:xfrm>
            <a:off x="11357056" y="5718879"/>
            <a:ext cx="555583" cy="435922"/>
          </a:xfr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t>12</a:t>
            </a:r>
            <a:endParaRPr lang="zh-TW" altLang="en-US" dirty="0"/>
          </a:p>
        </p:txBody>
      </p:sp>
    </p:spTree>
    <p:extLst>
      <p:ext uri="{BB962C8B-B14F-4D97-AF65-F5344CB8AC3E}">
        <p14:creationId xmlns:p14="http://schemas.microsoft.com/office/powerpoint/2010/main" val="38641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1" y="1844830"/>
            <a:ext cx="12192000" cy="4541456"/>
          </a:xfrm>
          <a:ln>
            <a:miter lim="800000"/>
            <a:headEnd/>
            <a:tailEnd/>
          </a:ln>
        </p:spPr>
        <p:txBody>
          <a:bodyPr/>
          <a:lstStyle/>
          <a:p>
            <a:pPr>
              <a:buFont typeface="Arial" panose="020B0604020202020204" pitchFamily="34" charset="0"/>
              <a:buChar char="•"/>
              <a:defRPr/>
            </a:pPr>
            <a:r>
              <a:rPr lang="en-US" altLang="zh-TW" sz="3600" dirty="0" smtClean="0">
                <a:solidFill>
                  <a:schemeClr val="accent5"/>
                </a:solidFill>
                <a:latin typeface="Times New Roman" pitchFamily="18" charset="0"/>
                <a:cs typeface="Times New Roman" pitchFamily="18" charset="0"/>
              </a:rPr>
              <a:t>Motivation</a:t>
            </a:r>
            <a:endParaRPr lang="en-US" altLang="zh-TW" sz="3600" dirty="0">
              <a:solidFill>
                <a:schemeClr val="accent5"/>
              </a:solidFill>
              <a:latin typeface="Times New Roman" pitchFamily="18" charset="0"/>
              <a:cs typeface="Times New Roman" pitchFamily="18" charset="0"/>
            </a:endParaRPr>
          </a:p>
          <a:p>
            <a:pPr>
              <a:buFont typeface="Arial" panose="020B0604020202020204" pitchFamily="34" charset="0"/>
              <a:buChar char="•"/>
              <a:defRPr/>
            </a:pPr>
            <a:r>
              <a:rPr lang="en-US" altLang="zh-TW" sz="3600" dirty="0">
                <a:solidFill>
                  <a:srgbClr val="002060"/>
                </a:solidFill>
                <a:latin typeface="Times New Roman" pitchFamily="18" charset="0"/>
                <a:cs typeface="Times New Roman" pitchFamily="18" charset="0"/>
              </a:rPr>
              <a:t>Challenge in </a:t>
            </a:r>
            <a:r>
              <a:rPr lang="en-US" altLang="zh-TW" sz="3600" dirty="0" smtClean="0">
                <a:solidFill>
                  <a:srgbClr val="002060"/>
                </a:solidFill>
                <a:latin typeface="Times New Roman" pitchFamily="18" charset="0"/>
                <a:cs typeface="Times New Roman" pitchFamily="18" charset="0"/>
              </a:rPr>
              <a:t>Development </a:t>
            </a:r>
            <a:r>
              <a:rPr lang="en-US" altLang="zh-TW" sz="3600" dirty="0">
                <a:solidFill>
                  <a:srgbClr val="002060"/>
                </a:solidFill>
                <a:latin typeface="Times New Roman" pitchFamily="18" charset="0"/>
                <a:cs typeface="Times New Roman" pitchFamily="18" charset="0"/>
              </a:rPr>
              <a:t>of </a:t>
            </a:r>
            <a:r>
              <a:rPr lang="en-US" altLang="zh-TW" sz="3600" dirty="0" smtClean="0">
                <a:solidFill>
                  <a:srgbClr val="002060"/>
                </a:solidFill>
                <a:latin typeface="Times New Roman" pitchFamily="18" charset="0"/>
                <a:cs typeface="Times New Roman" pitchFamily="18" charset="0"/>
              </a:rPr>
              <a:t>APD/PDs</a:t>
            </a:r>
            <a:endParaRPr lang="en-US" altLang="zh-TW" sz="3600" dirty="0">
              <a:solidFill>
                <a:srgbClr val="002060"/>
              </a:solidFill>
              <a:latin typeface="Times New Roman" pitchFamily="18" charset="0"/>
              <a:cs typeface="Times New Roman" pitchFamily="18" charset="0"/>
            </a:endParaRPr>
          </a:p>
          <a:p>
            <a:pPr>
              <a:buFont typeface="Arial" panose="020B0604020202020204" pitchFamily="34" charset="0"/>
              <a:buChar char="•"/>
              <a:defRPr/>
            </a:pPr>
            <a:r>
              <a:rPr lang="en-IN" altLang="zh-TW" sz="3600" dirty="0" smtClean="0">
                <a:solidFill>
                  <a:schemeClr val="accent2">
                    <a:lumMod val="20000"/>
                    <a:lumOff val="80000"/>
                  </a:schemeClr>
                </a:solidFill>
                <a:latin typeface="Times New Roman" pitchFamily="18" charset="0"/>
                <a:cs typeface="Times New Roman" pitchFamily="18" charset="0"/>
              </a:rPr>
              <a:t>Cascaded M layer APD</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anose="02020603050405020304" pitchFamily="18" charset="0"/>
              </a:rPr>
              <a:t>Measurement Result </a:t>
            </a:r>
            <a:endParaRPr lang="en-US" altLang="zh-TW" sz="3600" dirty="0" smtClean="0">
              <a:solidFill>
                <a:srgbClr val="D1D1F0"/>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Low capacitance optimization</a:t>
            </a: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Backside-illuminated optimization   </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itchFamily="18" charset="0"/>
              </a:rPr>
              <a:t>Conclusion</a:t>
            </a:r>
          </a:p>
          <a:p>
            <a:pPr>
              <a:buFont typeface="Arial" panose="020B0604020202020204" pitchFamily="34" charset="0"/>
              <a:buChar char="•"/>
              <a:defRPr/>
            </a:pPr>
            <a:endParaRPr lang="en-US" altLang="zh-TW" sz="3600" i="1" dirty="0">
              <a:solidFill>
                <a:srgbClr val="D1D1F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endParaRPr lang="en-US" altLang="zh-TW" sz="3600" dirty="0">
              <a:latin typeface="Times New Roman" pitchFamily="18" charset="0"/>
              <a:cs typeface="Times New Roman" pitchFamily="18" charset="0"/>
            </a:endParaRPr>
          </a:p>
        </p:txBody>
      </p:sp>
      <p:sp>
        <p:nvSpPr>
          <p:cNvPr id="8" name="Rectangle 4"/>
          <p:cNvSpPr txBox="1">
            <a:spLocks noChangeArrowheads="1"/>
          </p:cNvSpPr>
          <p:nvPr/>
        </p:nvSpPr>
        <p:spPr>
          <a:xfrm>
            <a:off x="1646018" y="81106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Outline</a:t>
            </a:r>
          </a:p>
        </p:txBody>
      </p:sp>
      <p:sp>
        <p:nvSpPr>
          <p:cNvPr id="4" name="文字方塊 3"/>
          <p:cNvSpPr txBox="1"/>
          <p:nvPr/>
        </p:nvSpPr>
        <p:spPr>
          <a:xfrm>
            <a:off x="11345779" y="6178262"/>
            <a:ext cx="312906" cy="369332"/>
          </a:xfrm>
          <a:prstGeom prst="rect">
            <a:avLst/>
          </a:prstGeom>
          <a:noFill/>
        </p:spPr>
        <p:txBody>
          <a:bodyPr wrap="none" rtlCol="0">
            <a:spAutoFit/>
          </a:bodyPr>
          <a:lstStyle/>
          <a:p>
            <a:r>
              <a:rPr lang="en-US" altLang="zh-TW" dirty="0"/>
              <a:t>3</a:t>
            </a:r>
            <a:endParaRPr lang="zh-CN" altLang="en-US" dirty="0"/>
          </a:p>
        </p:txBody>
      </p:sp>
      <p:pic>
        <p:nvPicPr>
          <p:cNvPr id="5" name="圖片 4"/>
          <p:cNvPicPr>
            <a:picLocks noChangeAspect="1"/>
          </p:cNvPicPr>
          <p:nvPr/>
        </p:nvPicPr>
        <p:blipFill>
          <a:blip r:embed="rId4"/>
          <a:stretch>
            <a:fillRect/>
          </a:stretch>
        </p:blipFill>
        <p:spPr>
          <a:xfrm>
            <a:off x="9932761" y="0"/>
            <a:ext cx="2259239" cy="972000"/>
          </a:xfrm>
          <a:prstGeom prst="rect">
            <a:avLst/>
          </a:prstGeom>
        </p:spPr>
      </p:pic>
    </p:spTree>
    <p:custDataLst>
      <p:tags r:id="rId1"/>
    </p:custDataLst>
    <p:extLst>
      <p:ext uri="{BB962C8B-B14F-4D97-AF65-F5344CB8AC3E}">
        <p14:creationId xmlns:p14="http://schemas.microsoft.com/office/powerpoint/2010/main" val="61920735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326801" y="835511"/>
            <a:ext cx="10125067"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Challenge in d</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evelopment </a:t>
            </a: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of </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APD</a:t>
            </a:r>
            <a:endPar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763116" y="1258713"/>
            <a:ext cx="13019314" cy="4524315"/>
          </a:xfrm>
          <a:prstGeom prst="rect">
            <a:avLst/>
          </a:prstGeom>
        </p:spPr>
        <p:txBody>
          <a:bodyPr wrap="square">
            <a:spAutoFit/>
          </a:bodyPr>
          <a:lstStyle/>
          <a:p>
            <a:pPr lvl="2">
              <a:defRPr/>
            </a:pPr>
            <a:endParaRPr kumimoji="1" lang="en-US"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US" altLang="zh-TW" sz="3600" b="1" dirty="0">
                <a:solidFill>
                  <a:srgbClr val="003366"/>
                </a:solidFill>
                <a:latin typeface="Times New Roman" pitchFamily="18" charset="0"/>
                <a:cs typeface="Times New Roman" pitchFamily="18" charset="0"/>
              </a:rPr>
              <a:t>Choose of the M</a:t>
            </a:r>
            <a:r>
              <a:rPr kumimoji="1" lang="en-IN" altLang="zh-TW" sz="3600" b="1" dirty="0" smtClean="0">
                <a:solidFill>
                  <a:srgbClr val="003366"/>
                </a:solidFill>
                <a:latin typeface="Times New Roman" pitchFamily="18" charset="0"/>
                <a:cs typeface="Times New Roman" pitchFamily="18" charset="0"/>
              </a:rPr>
              <a:t>-Layer</a:t>
            </a:r>
          </a:p>
          <a:p>
            <a:pPr marL="1657350" lvl="2" indent="-742950">
              <a:buFontTx/>
              <a:buAutoNum type="alphaLcParenBoth"/>
              <a:defRPr/>
            </a:pPr>
            <a:endParaRPr kumimoji="1" lang="en-IN"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003366"/>
                </a:solidFill>
                <a:latin typeface="Times New Roman" pitchFamily="18" charset="0"/>
                <a:cs typeface="Times New Roman" pitchFamily="18" charset="0"/>
              </a:rPr>
              <a:t>Electric Field Confinement in </a:t>
            </a:r>
            <a:r>
              <a:rPr kumimoji="1" lang="en-IN" altLang="zh-TW" sz="3600" b="1" dirty="0" smtClean="0">
                <a:solidFill>
                  <a:srgbClr val="003366"/>
                </a:solidFill>
                <a:latin typeface="Times New Roman" pitchFamily="18" charset="0"/>
                <a:cs typeface="Times New Roman" pitchFamily="18" charset="0"/>
              </a:rPr>
              <a:t>APDs</a:t>
            </a: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003366"/>
                </a:solidFill>
                <a:latin typeface="Times New Roman" pitchFamily="18" charset="0"/>
                <a:cs typeface="Times New Roman" pitchFamily="18" charset="0"/>
              </a:rPr>
              <a:t>Optimization of M-layer thickness for High Speed APDs</a:t>
            </a:r>
            <a:endParaRPr kumimoji="1" lang="en-IN" altLang="zh-TW" sz="3600" b="1" dirty="0">
              <a:solidFill>
                <a:srgbClr val="FF0000"/>
              </a:solidFill>
              <a:latin typeface="Times New Roman" pitchFamily="18" charset="0"/>
              <a:cs typeface="Times New Roman" pitchFamily="18" charset="0"/>
            </a:endParaRP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lvl="2">
              <a:defRPr/>
            </a:pPr>
            <a:endParaRPr kumimoji="1" lang="en-IN" altLang="zh-TW" sz="3600" b="1" dirty="0">
              <a:solidFill>
                <a:srgbClr val="003366"/>
              </a:solidFill>
              <a:latin typeface="Times New Roman" pitchFamily="18" charset="0"/>
              <a:cs typeface="Times New Roman" pitchFamily="18" charset="0"/>
            </a:endParaRPr>
          </a:p>
        </p:txBody>
      </p:sp>
      <p:sp>
        <p:nvSpPr>
          <p:cNvPr id="8" name="Slide Number Placeholder 1"/>
          <p:cNvSpPr txBox="1">
            <a:spLocks/>
          </p:cNvSpPr>
          <p:nvPr/>
        </p:nvSpPr>
        <p:spPr>
          <a:xfrm>
            <a:off x="10716872" y="6051232"/>
            <a:ext cx="452698" cy="47625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tLang="zh-TW" dirty="0" smtClean="0"/>
              <a:t>14</a:t>
            </a:r>
            <a:endParaRPr lang="zh-TW" altLang="en-US" dirty="0"/>
          </a:p>
        </p:txBody>
      </p:sp>
      <p:pic>
        <p:nvPicPr>
          <p:cNvPr id="6" name="圖片 5"/>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1782813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451492" y="682649"/>
            <a:ext cx="10125067"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Challenge in </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Development </a:t>
            </a: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of </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APD</a:t>
            </a:r>
            <a:endPar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763116" y="1258713"/>
            <a:ext cx="13019314" cy="4524315"/>
          </a:xfrm>
          <a:prstGeom prst="rect">
            <a:avLst/>
          </a:prstGeom>
        </p:spPr>
        <p:txBody>
          <a:bodyPr wrap="square">
            <a:spAutoFit/>
          </a:bodyPr>
          <a:lstStyle/>
          <a:p>
            <a:pPr lvl="2">
              <a:defRPr/>
            </a:pPr>
            <a:endParaRPr kumimoji="1" lang="en-US"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US" altLang="zh-TW" sz="3600" b="1" dirty="0">
                <a:solidFill>
                  <a:srgbClr val="FF0000"/>
                </a:solidFill>
                <a:latin typeface="Times New Roman" pitchFamily="18" charset="0"/>
                <a:cs typeface="Times New Roman" pitchFamily="18" charset="0"/>
              </a:rPr>
              <a:t>Choose of the M</a:t>
            </a:r>
            <a:r>
              <a:rPr kumimoji="1" lang="en-IN" altLang="zh-TW" sz="3600" b="1" dirty="0" smtClean="0">
                <a:solidFill>
                  <a:srgbClr val="FF0000"/>
                </a:solidFill>
                <a:latin typeface="Times New Roman" pitchFamily="18" charset="0"/>
                <a:cs typeface="Times New Roman" pitchFamily="18" charset="0"/>
              </a:rPr>
              <a:t>-Layer</a:t>
            </a:r>
          </a:p>
          <a:p>
            <a:pPr marL="1657350" lvl="2" indent="-742950">
              <a:buFontTx/>
              <a:buAutoNum type="alphaLcParenBoth"/>
              <a:defRPr/>
            </a:pPr>
            <a:endParaRPr kumimoji="1" lang="en-IN"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003366"/>
                </a:solidFill>
                <a:latin typeface="Times New Roman" pitchFamily="18" charset="0"/>
                <a:cs typeface="Times New Roman" pitchFamily="18" charset="0"/>
              </a:rPr>
              <a:t>Electric Field Confinement in </a:t>
            </a:r>
            <a:r>
              <a:rPr kumimoji="1" lang="en-IN" altLang="zh-TW" sz="3600" b="1" dirty="0" smtClean="0">
                <a:solidFill>
                  <a:srgbClr val="003366"/>
                </a:solidFill>
                <a:latin typeface="Times New Roman" pitchFamily="18" charset="0"/>
                <a:cs typeface="Times New Roman" pitchFamily="18" charset="0"/>
              </a:rPr>
              <a:t>APDs</a:t>
            </a: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003366"/>
                </a:solidFill>
                <a:latin typeface="Times New Roman" pitchFamily="18" charset="0"/>
                <a:cs typeface="Times New Roman" pitchFamily="18" charset="0"/>
              </a:rPr>
              <a:t>Optimization of M-layer thickness for High Speed APDs</a:t>
            </a:r>
            <a:endParaRPr kumimoji="1" lang="en-IN" altLang="zh-TW" sz="3600" b="1" dirty="0">
              <a:solidFill>
                <a:srgbClr val="FF0000"/>
              </a:solidFill>
              <a:latin typeface="Times New Roman" pitchFamily="18" charset="0"/>
              <a:cs typeface="Times New Roman" pitchFamily="18" charset="0"/>
            </a:endParaRP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lvl="2">
              <a:defRPr/>
            </a:pPr>
            <a:endParaRPr kumimoji="1" lang="en-IN" altLang="zh-TW" sz="3600" b="1" dirty="0">
              <a:solidFill>
                <a:srgbClr val="003366"/>
              </a:solidFill>
              <a:latin typeface="Times New Roman" pitchFamily="18" charset="0"/>
              <a:cs typeface="Times New Roman" pitchFamily="18" charset="0"/>
            </a:endParaRPr>
          </a:p>
        </p:txBody>
      </p:sp>
      <p:sp>
        <p:nvSpPr>
          <p:cNvPr id="8" name="Slide Number Placeholder 1"/>
          <p:cNvSpPr txBox="1">
            <a:spLocks/>
          </p:cNvSpPr>
          <p:nvPr/>
        </p:nvSpPr>
        <p:spPr>
          <a:xfrm>
            <a:off x="10693721" y="5921134"/>
            <a:ext cx="464273" cy="47625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tLang="zh-TW" dirty="0" smtClean="0"/>
              <a:t>15</a:t>
            </a:r>
            <a:endParaRPr lang="zh-TW" altLang="en-US" dirty="0"/>
          </a:p>
        </p:txBody>
      </p:sp>
      <p:pic>
        <p:nvPicPr>
          <p:cNvPr id="6" name="圖片 5"/>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797794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群組 35"/>
          <p:cNvGrpSpPr/>
          <p:nvPr/>
        </p:nvGrpSpPr>
        <p:grpSpPr>
          <a:xfrm>
            <a:off x="1548042" y="1658186"/>
            <a:ext cx="4848412" cy="4335505"/>
            <a:chOff x="1659468" y="1552502"/>
            <a:chExt cx="4848412" cy="4335505"/>
          </a:xfrm>
        </p:grpSpPr>
        <p:grpSp>
          <p:nvGrpSpPr>
            <p:cNvPr id="9" name="群組 8"/>
            <p:cNvGrpSpPr/>
            <p:nvPr/>
          </p:nvGrpSpPr>
          <p:grpSpPr>
            <a:xfrm>
              <a:off x="1659468" y="1867348"/>
              <a:ext cx="4735265" cy="4020659"/>
              <a:chOff x="1659468" y="1867348"/>
              <a:chExt cx="4735265" cy="4020659"/>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468" y="1867348"/>
                <a:ext cx="4735265" cy="4020659"/>
              </a:xfrm>
              <a:prstGeom prst="rect">
                <a:avLst/>
              </a:prstGeom>
            </p:spPr>
          </p:pic>
          <p:cxnSp>
            <p:nvCxnSpPr>
              <p:cNvPr id="7" name="直線接點 6"/>
              <p:cNvCxnSpPr/>
              <p:nvPr/>
            </p:nvCxnSpPr>
            <p:spPr bwMode="auto">
              <a:xfrm>
                <a:off x="5509260" y="2156460"/>
                <a:ext cx="0" cy="3200400"/>
              </a:xfrm>
              <a:prstGeom prst="line">
                <a:avLst/>
              </a:prstGeom>
              <a:noFill/>
              <a:ln w="381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直線單箭頭接點 10"/>
            <p:cNvCxnSpPr/>
            <p:nvPr/>
          </p:nvCxnSpPr>
          <p:spPr bwMode="auto">
            <a:xfrm>
              <a:off x="5625916" y="2362200"/>
              <a:ext cx="0" cy="289560"/>
            </a:xfrm>
            <a:prstGeom prst="straightConnector1">
              <a:avLst/>
            </a:prstGeom>
            <a:noFill/>
            <a:ln w="25400" cap="flat" cmpd="sng" algn="ctr">
              <a:solidFill>
                <a:schemeClr val="accent1">
                  <a:lumMod val="75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單箭頭接點 20"/>
            <p:cNvCxnSpPr/>
            <p:nvPr/>
          </p:nvCxnSpPr>
          <p:spPr bwMode="auto">
            <a:xfrm flipV="1">
              <a:off x="5625916" y="2697745"/>
              <a:ext cx="0" cy="283533"/>
            </a:xfrm>
            <a:prstGeom prst="straightConnector1">
              <a:avLst/>
            </a:prstGeom>
            <a:noFill/>
            <a:ln w="25400" cap="flat" cmpd="sng" algn="ctr">
              <a:solidFill>
                <a:schemeClr val="accent1">
                  <a:lumMod val="75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單箭頭接點 26"/>
            <p:cNvCxnSpPr/>
            <p:nvPr/>
          </p:nvCxnSpPr>
          <p:spPr bwMode="auto">
            <a:xfrm flipV="1">
              <a:off x="5455920" y="2774937"/>
              <a:ext cx="0" cy="49530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單箭頭接點 31"/>
            <p:cNvCxnSpPr/>
            <p:nvPr/>
          </p:nvCxnSpPr>
          <p:spPr bwMode="auto">
            <a:xfrm>
              <a:off x="5455920" y="2156460"/>
              <a:ext cx="0" cy="494852"/>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文字方塊 33"/>
            <p:cNvSpPr txBox="1"/>
            <p:nvPr/>
          </p:nvSpPr>
          <p:spPr>
            <a:xfrm>
              <a:off x="5887198" y="1824422"/>
              <a:ext cx="389850" cy="369332"/>
            </a:xfrm>
            <a:prstGeom prst="rect">
              <a:avLst/>
            </a:prstGeom>
            <a:noFill/>
          </p:spPr>
          <p:txBody>
            <a:bodyPr wrap="none" rtlCol="0">
              <a:spAutoFit/>
            </a:bodyPr>
            <a:lstStyle/>
            <a:p>
              <a:r>
                <a:rPr lang="en-US" altLang="zh-TW" dirty="0" smtClean="0">
                  <a:solidFill>
                    <a:schemeClr val="accent1">
                      <a:lumMod val="75000"/>
                    </a:schemeClr>
                  </a:solidFill>
                </a:rPr>
                <a:t>Si</a:t>
              </a:r>
              <a:endParaRPr lang="zh-CN" altLang="en-US" dirty="0">
                <a:solidFill>
                  <a:schemeClr val="accent1">
                    <a:lumMod val="75000"/>
                  </a:schemeClr>
                </a:solidFill>
              </a:endParaRPr>
            </a:p>
          </p:txBody>
        </p:sp>
        <p:sp>
          <p:nvSpPr>
            <p:cNvPr id="35" name="文字方塊 34"/>
            <p:cNvSpPr txBox="1"/>
            <p:nvPr/>
          </p:nvSpPr>
          <p:spPr>
            <a:xfrm>
              <a:off x="5656365" y="1552502"/>
              <a:ext cx="851515" cy="369332"/>
            </a:xfrm>
            <a:prstGeom prst="rect">
              <a:avLst/>
            </a:prstGeom>
            <a:noFill/>
          </p:spPr>
          <p:txBody>
            <a:bodyPr wrap="none" rtlCol="0">
              <a:spAutoFit/>
            </a:bodyPr>
            <a:lstStyle/>
            <a:p>
              <a:r>
                <a:rPr lang="en-US" altLang="zh-CN" dirty="0" smtClean="0">
                  <a:solidFill>
                    <a:srgbClr val="FF0000"/>
                  </a:solidFill>
                </a:rPr>
                <a:t>InAlAs</a:t>
              </a:r>
              <a:endParaRPr lang="zh-CN" altLang="en-US" dirty="0">
                <a:solidFill>
                  <a:srgbClr val="FF0000"/>
                </a:solidFill>
              </a:endParaRPr>
            </a:p>
          </p:txBody>
        </p:sp>
      </p:grpSp>
      <p:sp>
        <p:nvSpPr>
          <p:cNvPr id="4" name="標題 1"/>
          <p:cNvSpPr txBox="1">
            <a:spLocks/>
          </p:cNvSpPr>
          <p:nvPr/>
        </p:nvSpPr>
        <p:spPr bwMode="auto">
          <a:xfrm>
            <a:off x="2063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Ionization Coefficients</a:t>
            </a:r>
            <a:endPar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文字方塊 28"/>
              <p:cNvSpPr txBox="1"/>
              <p:nvPr/>
            </p:nvSpPr>
            <p:spPr>
              <a:xfrm>
                <a:off x="6985497" y="1604789"/>
                <a:ext cx="4549130" cy="833241"/>
              </a:xfrm>
              <a:prstGeom prst="rect">
                <a:avLst/>
              </a:prstGeom>
              <a:noFill/>
            </p:spPr>
            <p:txBody>
              <a:bodyPr wrap="none" rtlCol="0">
                <a:spAutoFit/>
              </a:bodyPr>
              <a:lstStyle/>
              <a:p>
                <a:r>
                  <a:rPr lang="el-GR" altLang="zh-TW" sz="2800" dirty="0">
                    <a:latin typeface="Times New Roman" panose="02020603050405020304" pitchFamily="18" charset="0"/>
                    <a:cs typeface="Times New Roman" panose="02020603050405020304" pitchFamily="18" charset="0"/>
                  </a:rPr>
                  <a:t>α</a:t>
                </a:r>
                <a:r>
                  <a:rPr lang="en-US" altLang="zh-TW" sz="2800" dirty="0">
                    <a:latin typeface="Times New Roman" panose="02020603050405020304" pitchFamily="18" charset="0"/>
                    <a:cs typeface="Times New Roman" panose="02020603050405020304" pitchFamily="18" charset="0"/>
                  </a:rPr>
                  <a:t>(</a:t>
                </a:r>
                <a:r>
                  <a:rPr lang="el-GR" altLang="zh-TW" sz="2800" dirty="0"/>
                  <a:t>ε</a:t>
                </a:r>
                <a:r>
                  <a:rPr lang="en-US" altLang="zh-TW" sz="2800" dirty="0"/>
                  <a:t>),</a:t>
                </a:r>
                <a:r>
                  <a:rPr lang="el-GR" altLang="zh-TW" sz="2800" dirty="0"/>
                  <a:t>β</a:t>
                </a:r>
                <a:r>
                  <a:rPr lang="en-US" altLang="zh-TW" sz="2800" dirty="0"/>
                  <a:t>(</a:t>
                </a:r>
                <a:r>
                  <a:rPr lang="el-GR" altLang="zh-TW" sz="2800" dirty="0"/>
                  <a:t>ε</a:t>
                </a:r>
                <a:r>
                  <a:rPr lang="en-US" altLang="zh-TW" sz="2800" dirty="0"/>
                  <a:t>) = </a:t>
                </a:r>
                <a:r>
                  <a:rPr lang="en-US" altLang="zh-TW" sz="2800" i="1" dirty="0"/>
                  <a:t>A</a:t>
                </a:r>
                <a:r>
                  <a:rPr lang="en-US" altLang="zh-TW" sz="2800" dirty="0"/>
                  <a:t> </a:t>
                </a:r>
                <a:r>
                  <a:rPr lang="en-US" altLang="zh-TW" sz="2800" dirty="0" err="1"/>
                  <a:t>exp</a:t>
                </a:r>
                <a:r>
                  <a:rPr lang="en-US" altLang="zh-TW" sz="2800" dirty="0"/>
                  <a:t> [ - </a:t>
                </a:r>
                <a14:m>
                  <m:oMath xmlns:m="http://schemas.openxmlformats.org/officeDocument/2006/math">
                    <m:sSup>
                      <m:sSupPr>
                        <m:ctrlPr>
                          <a:rPr lang="en-US" altLang="zh-TW" sz="2800" i="1" dirty="0">
                            <a:latin typeface="Cambria Math" panose="02040503050406030204" pitchFamily="18" charset="0"/>
                          </a:rPr>
                        </m:ctrlPr>
                      </m:sSupPr>
                      <m:e>
                        <m:r>
                          <m:rPr>
                            <m:nor/>
                          </m:rPr>
                          <a:rPr lang="en-US" altLang="zh-TW" sz="2800" dirty="0"/>
                          <m:t>(</m:t>
                        </m:r>
                        <m:f>
                          <m:fPr>
                            <m:ctrlPr>
                              <a:rPr lang="en-US" altLang="zh-TW" sz="2800" i="1">
                                <a:latin typeface="Cambria Math" panose="02040503050406030204" pitchFamily="18" charset="0"/>
                              </a:rPr>
                            </m:ctrlPr>
                          </m:fPr>
                          <m:num>
                            <m:sSub>
                              <m:sSubPr>
                                <m:ctrlPr>
                                  <a:rPr lang="en-US" altLang="zh-TW" sz="2800" i="1" dirty="0">
                                    <a:latin typeface="Cambria Math" panose="02040503050406030204" pitchFamily="18" charset="0"/>
                                  </a:rPr>
                                </m:ctrlPr>
                              </m:sSubPr>
                              <m:e>
                                <m:r>
                                  <m:rPr>
                                    <m:nor/>
                                  </m:rPr>
                                  <a:rPr lang="en-US" altLang="zh-TW" sz="2800" dirty="0">
                                    <a:latin typeface="Times New Roman" panose="02020603050405020304" pitchFamily="18" charset="0"/>
                                    <a:cs typeface="Times New Roman" panose="02020603050405020304" pitchFamily="18" charset="0"/>
                                  </a:rPr>
                                  <m:t>Ɛ</m:t>
                                </m:r>
                              </m:e>
                              <m:sub>
                                <m:r>
                                  <m:rPr>
                                    <m:sty m:val="p"/>
                                  </m:rPr>
                                  <a:rPr lang="en-US" altLang="zh-TW" sz="2800" dirty="0">
                                    <a:latin typeface="Cambria Math" panose="02040503050406030204" pitchFamily="18" charset="0"/>
                                  </a:rPr>
                                  <m:t>c</m:t>
                                </m:r>
                              </m:sub>
                            </m:sSub>
                          </m:num>
                          <m:den>
                            <m:r>
                              <m:rPr>
                                <m:nor/>
                              </m:rPr>
                              <a:rPr lang="el-GR" altLang="zh-TW" sz="2800" dirty="0"/>
                              <m:t>ε</m:t>
                            </m:r>
                          </m:den>
                        </m:f>
                        <m:r>
                          <m:rPr>
                            <m:nor/>
                          </m:rPr>
                          <a:rPr lang="en-US" altLang="zh-TW" sz="2800" dirty="0"/>
                          <m:t>)</m:t>
                        </m:r>
                      </m:e>
                      <m:sup>
                        <m:r>
                          <m:rPr>
                            <m:sty m:val="p"/>
                          </m:rPr>
                          <a:rPr lang="en-US" altLang="zh-TW" sz="2800" dirty="0">
                            <a:latin typeface="Cambria Math" panose="02040503050406030204" pitchFamily="18" charset="0"/>
                          </a:rPr>
                          <m:t>m</m:t>
                        </m:r>
                      </m:sup>
                    </m:sSup>
                  </m:oMath>
                </a14:m>
                <a:r>
                  <a:rPr lang="en-US" altLang="zh-TW" sz="2800" dirty="0" smtClean="0"/>
                  <a:t>]</a:t>
                </a:r>
                <a:r>
                  <a:rPr lang="el-GR" altLang="zh-TW" sz="2800" dirty="0" smtClean="0"/>
                  <a:t> </a:t>
                </a:r>
                <a:endParaRPr lang="zh-TW" altLang="en-US" sz="28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6985497" y="1604789"/>
                <a:ext cx="4549130" cy="833241"/>
              </a:xfrm>
              <a:prstGeom prst="rect">
                <a:avLst/>
              </a:prstGeom>
              <a:blipFill rotWithShape="0">
                <a:blip r:embed="rId4"/>
                <a:stretch>
                  <a:fillRect l="-2815" b="-7299"/>
                </a:stretch>
              </a:blipFill>
            </p:spPr>
            <p:txBody>
              <a:bodyPr/>
              <a:lstStyle/>
              <a:p>
                <a:r>
                  <a:rPr lang="zh-CN" altLang="en-US">
                    <a:noFill/>
                  </a:rPr>
                  <a:t> </a:t>
                </a:r>
              </a:p>
            </p:txBody>
          </p:sp>
        </mc:Fallback>
      </mc:AlternateContent>
      <p:sp>
        <p:nvSpPr>
          <p:cNvPr id="30" name="文字方塊 29"/>
          <p:cNvSpPr txBox="1"/>
          <p:nvPr/>
        </p:nvSpPr>
        <p:spPr>
          <a:xfrm>
            <a:off x="2063552" y="3931661"/>
            <a:ext cx="2715931" cy="646331"/>
          </a:xfrm>
          <a:prstGeom prst="rect">
            <a:avLst/>
          </a:prstGeom>
          <a:solidFill>
            <a:srgbClr val="FFFF00"/>
          </a:solidFill>
          <a:ln w="38100">
            <a:solidFill>
              <a:srgbClr val="FF0000"/>
            </a:solidFill>
          </a:ln>
        </p:spPr>
        <p:txBody>
          <a:bodyPr wrap="square" rtlCol="0">
            <a:spAutoFit/>
          </a:bodyPr>
          <a:lstStyle/>
          <a:p>
            <a:pPr algn="ctr"/>
            <a:r>
              <a:rPr lang="en-US" altLang="zh-CN" dirty="0" smtClean="0">
                <a:solidFill>
                  <a:srgbClr val="FF0000"/>
                </a:solidFill>
              </a:rPr>
              <a:t>Si</a:t>
            </a:r>
            <a:endParaRPr lang="en-US" altLang="zh-TW" dirty="0" smtClean="0">
              <a:solidFill>
                <a:srgbClr val="FF0000"/>
              </a:solidFill>
              <a:latin typeface="Symbol" panose="05050102010706020507" pitchFamily="18" charset="2"/>
            </a:endParaRPr>
          </a:p>
          <a:p>
            <a:pPr algn="ctr"/>
            <a:r>
              <a:rPr lang="en-US" altLang="zh-TW" dirty="0" smtClean="0">
                <a:solidFill>
                  <a:srgbClr val="FF0000"/>
                </a:solidFill>
                <a:latin typeface="Symbol" panose="05050102010706020507" pitchFamily="18" charset="2"/>
              </a:rPr>
              <a:t>a(</a:t>
            </a:r>
            <a:r>
              <a:rPr lang="en-US" altLang="zh-TW" dirty="0" smtClean="0">
                <a:solidFill>
                  <a:srgbClr val="FF0000"/>
                </a:solidFill>
              </a:rPr>
              <a:t>Electron</a:t>
            </a:r>
            <a:r>
              <a:rPr lang="en-US" altLang="zh-TW" dirty="0">
                <a:solidFill>
                  <a:srgbClr val="FF0000"/>
                </a:solidFill>
                <a:latin typeface="Symbol" panose="05050102010706020507" pitchFamily="18" charset="2"/>
              </a:rPr>
              <a:t>)&gt;b(</a:t>
            </a:r>
            <a:r>
              <a:rPr lang="en-US" altLang="zh-TW" dirty="0">
                <a:solidFill>
                  <a:srgbClr val="FF0000"/>
                </a:solidFill>
              </a:rPr>
              <a:t>Hole</a:t>
            </a:r>
            <a:r>
              <a:rPr lang="en-US" altLang="zh-TW" dirty="0">
                <a:solidFill>
                  <a:srgbClr val="FF0000"/>
                </a:solidFill>
                <a:latin typeface="Symbol" panose="05050102010706020507" pitchFamily="18" charset="2"/>
              </a:rPr>
              <a:t>)</a:t>
            </a:r>
            <a:endParaRPr lang="zh-TW" altLang="en-US" dirty="0">
              <a:solidFill>
                <a:srgbClr val="FF0000"/>
              </a:solidFill>
              <a:latin typeface="Symbol" panose="05050102010706020507" pitchFamily="18" charset="2"/>
            </a:endParaRPr>
          </a:p>
        </p:txBody>
      </p:sp>
      <p:sp>
        <p:nvSpPr>
          <p:cNvPr id="31" name="文字方塊 30"/>
          <p:cNvSpPr txBox="1"/>
          <p:nvPr/>
        </p:nvSpPr>
        <p:spPr>
          <a:xfrm>
            <a:off x="5002168" y="3931661"/>
            <a:ext cx="2944024" cy="646331"/>
          </a:xfrm>
          <a:prstGeom prst="rect">
            <a:avLst/>
          </a:prstGeom>
          <a:solidFill>
            <a:srgbClr val="FFFF00"/>
          </a:solidFill>
          <a:ln w="38100">
            <a:solidFill>
              <a:srgbClr val="FF0000"/>
            </a:solidFill>
          </a:ln>
        </p:spPr>
        <p:txBody>
          <a:bodyPr wrap="square" rtlCol="0">
            <a:spAutoFit/>
          </a:bodyPr>
          <a:lstStyle/>
          <a:p>
            <a:pPr algn="ctr"/>
            <a:r>
              <a:rPr lang="en-US" altLang="zh-CN" dirty="0" smtClean="0">
                <a:solidFill>
                  <a:srgbClr val="FF0000"/>
                </a:solidFill>
              </a:rPr>
              <a:t>InP</a:t>
            </a:r>
            <a:endParaRPr lang="en-US" altLang="zh-TW" dirty="0" smtClean="0">
              <a:solidFill>
                <a:srgbClr val="FF0000"/>
              </a:solidFill>
              <a:latin typeface="Symbol" panose="05050102010706020507" pitchFamily="18" charset="2"/>
            </a:endParaRPr>
          </a:p>
          <a:p>
            <a:pPr algn="ctr"/>
            <a:r>
              <a:rPr lang="en-US" altLang="zh-TW" dirty="0" smtClean="0">
                <a:solidFill>
                  <a:srgbClr val="FF0000"/>
                </a:solidFill>
                <a:latin typeface="Symbol" panose="05050102010706020507" pitchFamily="18" charset="2"/>
              </a:rPr>
              <a:t>b(</a:t>
            </a:r>
            <a:r>
              <a:rPr lang="en-US" altLang="zh-TW" dirty="0" smtClean="0">
                <a:solidFill>
                  <a:srgbClr val="FF0000"/>
                </a:solidFill>
              </a:rPr>
              <a:t>Hole</a:t>
            </a:r>
            <a:r>
              <a:rPr lang="en-US" altLang="zh-TW" dirty="0">
                <a:solidFill>
                  <a:srgbClr val="FF0000"/>
                </a:solidFill>
                <a:latin typeface="Symbol" panose="05050102010706020507" pitchFamily="18" charset="2"/>
              </a:rPr>
              <a:t>)&gt;a(</a:t>
            </a:r>
            <a:r>
              <a:rPr lang="en-US" altLang="zh-TW" dirty="0">
                <a:solidFill>
                  <a:srgbClr val="FF0000"/>
                </a:solidFill>
              </a:rPr>
              <a:t>Electron</a:t>
            </a:r>
            <a:r>
              <a:rPr lang="en-US" altLang="zh-TW" dirty="0">
                <a:solidFill>
                  <a:srgbClr val="FF0000"/>
                </a:solidFill>
                <a:latin typeface="Symbol" panose="05050102010706020507" pitchFamily="18" charset="2"/>
              </a:rPr>
              <a:t>)</a:t>
            </a:r>
            <a:endParaRPr lang="zh-TW" altLang="en-US" dirty="0">
              <a:solidFill>
                <a:srgbClr val="FF0000"/>
              </a:solidFill>
              <a:latin typeface="Symbol" panose="05050102010706020507" pitchFamily="18" charset="2"/>
            </a:endParaRPr>
          </a:p>
        </p:txBody>
      </p:sp>
      <p:sp>
        <p:nvSpPr>
          <p:cNvPr id="5" name="投影片編號版面配置區 4"/>
          <p:cNvSpPr>
            <a:spLocks noGrp="1"/>
          </p:cNvSpPr>
          <p:nvPr>
            <p:ph type="sldNum" sz="quarter" idx="4294967295"/>
          </p:nvPr>
        </p:nvSpPr>
        <p:spPr>
          <a:xfrm>
            <a:off x="10609358" y="6002010"/>
            <a:ext cx="823732" cy="476250"/>
          </a:xfrm>
        </p:spPr>
        <p:txBody>
          <a:bodyPr/>
          <a:lstStyle/>
          <a:p>
            <a:fld id="{73DA0BB7-265A-403C-9275-D587AB510EDC}" type="slidenum">
              <a:rPr lang="zh-TW" altLang="en-US" smtClean="0"/>
              <a:t>17</a:t>
            </a:fld>
            <a:endParaRPr lang="zh-TW" altLang="en-US" dirty="0"/>
          </a:p>
        </p:txBody>
      </p:sp>
      <p:sp>
        <p:nvSpPr>
          <p:cNvPr id="6" name="橢圓 5"/>
          <p:cNvSpPr/>
          <p:nvPr/>
        </p:nvSpPr>
        <p:spPr bwMode="auto">
          <a:xfrm>
            <a:off x="5117049" y="2579677"/>
            <a:ext cx="538480" cy="33528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3" name="橢圓 12"/>
          <p:cNvSpPr/>
          <p:nvPr/>
        </p:nvSpPr>
        <p:spPr bwMode="auto">
          <a:xfrm>
            <a:off x="3898050" y="3036585"/>
            <a:ext cx="538480" cy="33528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4" name="文字方塊 13"/>
          <p:cNvSpPr txBox="1"/>
          <p:nvPr/>
        </p:nvSpPr>
        <p:spPr>
          <a:xfrm>
            <a:off x="1921312" y="1658186"/>
            <a:ext cx="2715931" cy="646331"/>
          </a:xfrm>
          <a:prstGeom prst="rect">
            <a:avLst/>
          </a:prstGeom>
          <a:solidFill>
            <a:srgbClr val="FFFF00"/>
          </a:solidFill>
          <a:ln w="38100">
            <a:solidFill>
              <a:srgbClr val="FF0000"/>
            </a:solidFill>
          </a:ln>
        </p:spPr>
        <p:txBody>
          <a:bodyPr wrap="square" rtlCol="0">
            <a:spAutoFit/>
          </a:bodyPr>
          <a:lstStyle/>
          <a:p>
            <a:pPr algn="ctr"/>
            <a:r>
              <a:rPr lang="en-US" altLang="zh-CN" dirty="0" smtClean="0">
                <a:solidFill>
                  <a:srgbClr val="FF0000"/>
                </a:solidFill>
              </a:rPr>
              <a:t>InAlAs</a:t>
            </a:r>
            <a:endParaRPr lang="en-US" altLang="zh-TW" dirty="0" smtClean="0">
              <a:solidFill>
                <a:srgbClr val="FF0000"/>
              </a:solidFill>
              <a:latin typeface="Symbol" panose="05050102010706020507" pitchFamily="18" charset="2"/>
            </a:endParaRPr>
          </a:p>
          <a:p>
            <a:pPr algn="ctr"/>
            <a:r>
              <a:rPr lang="en-US" altLang="zh-TW" dirty="0" smtClean="0">
                <a:solidFill>
                  <a:srgbClr val="FF0000"/>
                </a:solidFill>
                <a:latin typeface="Symbol" panose="05050102010706020507" pitchFamily="18" charset="2"/>
              </a:rPr>
              <a:t>a(</a:t>
            </a:r>
            <a:r>
              <a:rPr lang="en-US" altLang="zh-TW" dirty="0" smtClean="0">
                <a:solidFill>
                  <a:srgbClr val="FF0000"/>
                </a:solidFill>
              </a:rPr>
              <a:t>Electron</a:t>
            </a:r>
            <a:r>
              <a:rPr lang="en-US" altLang="zh-TW" dirty="0">
                <a:solidFill>
                  <a:srgbClr val="FF0000"/>
                </a:solidFill>
                <a:latin typeface="Symbol" panose="05050102010706020507" pitchFamily="18" charset="2"/>
              </a:rPr>
              <a:t>)&gt;b(</a:t>
            </a:r>
            <a:r>
              <a:rPr lang="en-US" altLang="zh-TW" dirty="0">
                <a:solidFill>
                  <a:srgbClr val="FF0000"/>
                </a:solidFill>
              </a:rPr>
              <a:t>Hole</a:t>
            </a:r>
            <a:r>
              <a:rPr lang="en-US" altLang="zh-TW" dirty="0">
                <a:solidFill>
                  <a:srgbClr val="FF0000"/>
                </a:solidFill>
                <a:latin typeface="Symbol" panose="05050102010706020507" pitchFamily="18" charset="2"/>
              </a:rPr>
              <a:t>)</a:t>
            </a:r>
            <a:endParaRPr lang="zh-TW" altLang="en-US" dirty="0">
              <a:solidFill>
                <a:srgbClr val="FF0000"/>
              </a:solidFill>
              <a:latin typeface="Symbol" panose="05050102010706020507" pitchFamily="18" charset="2"/>
            </a:endParaRPr>
          </a:p>
        </p:txBody>
      </p:sp>
      <mc:AlternateContent xmlns:mc="http://schemas.openxmlformats.org/markup-compatibility/2006" xmlns:a14="http://schemas.microsoft.com/office/drawing/2010/main">
        <mc:Choice Requires="a14">
          <p:sp>
            <p:nvSpPr>
              <p:cNvPr id="16" name="文字方塊 15"/>
              <p:cNvSpPr txBox="1"/>
              <p:nvPr/>
            </p:nvSpPr>
            <p:spPr>
              <a:xfrm>
                <a:off x="8077200" y="2736446"/>
                <a:ext cx="2944024" cy="590546"/>
              </a:xfrm>
              <a:prstGeom prst="rect">
                <a:avLst/>
              </a:prstGeom>
              <a:solidFill>
                <a:srgbClr val="FFFF00"/>
              </a:solidFill>
              <a:ln w="38100">
                <a:solidFill>
                  <a:srgbClr val="FF0000"/>
                </a:solidFill>
              </a:ln>
            </p:spPr>
            <p:txBody>
              <a:bodyPr wrap="square" rtlCol="0">
                <a:spAutoFit/>
              </a:bodyPr>
              <a:lstStyle/>
              <a:p>
                <a:pPr algn="ctr"/>
                <a14:m>
                  <m:oMath xmlns:m="http://schemas.openxmlformats.org/officeDocument/2006/math">
                    <m:r>
                      <a:rPr lang="en-US" altLang="zh-TW" b="0" i="1" smtClean="0">
                        <a:solidFill>
                          <a:srgbClr val="FF0000"/>
                        </a:solidFill>
                        <a:latin typeface="Cambria Math" panose="02040503050406030204" pitchFamily="18" charset="0"/>
                      </a:rPr>
                      <m:t>𝑆𝑖</m:t>
                    </m:r>
                    <m:d>
                      <m:dPr>
                        <m:ctrlPr>
                          <a:rPr lang="en-US" altLang="zh-TW" b="0" i="1" smtClean="0">
                            <a:solidFill>
                              <a:srgbClr val="FF0000"/>
                            </a:solidFill>
                            <a:latin typeface="Cambria Math" panose="02040503050406030204" pitchFamily="18" charset="0"/>
                          </a:rPr>
                        </m:ctrlPr>
                      </m:dPr>
                      <m:e>
                        <m:f>
                          <m:fPr>
                            <m:ctrlPr>
                              <a:rPr lang="en-US" altLang="zh-TW" i="1">
                                <a:solidFill>
                                  <a:srgbClr val="FF0000"/>
                                </a:solidFill>
                                <a:latin typeface="Cambria Math" panose="02040503050406030204" pitchFamily="18" charset="0"/>
                              </a:rPr>
                            </m:ctrlPr>
                          </m:fPr>
                          <m:num>
                            <m:r>
                              <m:rPr>
                                <m:sty m:val="p"/>
                              </m:rPr>
                              <a:rPr lang="el-GR" altLang="zh-TW" i="1" smtClean="0">
                                <a:solidFill>
                                  <a:srgbClr val="FF0000"/>
                                </a:solidFill>
                                <a:latin typeface="Cambria Math" panose="02040503050406030204" pitchFamily="18" charset="0"/>
                              </a:rPr>
                              <m:t>α</m:t>
                            </m:r>
                          </m:num>
                          <m:den>
                            <m:r>
                              <m:rPr>
                                <m:nor/>
                              </m:rPr>
                              <a:rPr lang="el-GR" altLang="zh-TW" dirty="0">
                                <a:solidFill>
                                  <a:srgbClr val="FF0000"/>
                                </a:solidFill>
                              </a:rPr>
                              <m:t>β</m:t>
                            </m:r>
                          </m:den>
                        </m:f>
                      </m:e>
                    </m:d>
                    <m:r>
                      <a:rPr lang="en-US" altLang="zh-TW" b="0" i="1" dirty="0" smtClean="0">
                        <a:solidFill>
                          <a:srgbClr val="FF0000"/>
                        </a:solidFill>
                        <a:latin typeface="Cambria Math" panose="02040503050406030204" pitchFamily="18" charset="0"/>
                      </a:rPr>
                      <m:t>&gt; </m:t>
                    </m:r>
                  </m:oMath>
                </a14:m>
                <a:r>
                  <a:rPr lang="en-US" altLang="zh-CN" dirty="0" smtClean="0">
                    <a:solidFill>
                      <a:srgbClr val="FF0000"/>
                    </a:solidFill>
                  </a:rPr>
                  <a:t>InAlAs</a:t>
                </a:r>
                <a14:m>
                  <m:oMath xmlns:m="http://schemas.openxmlformats.org/officeDocument/2006/math">
                    <m:d>
                      <m:dPr>
                        <m:ctrlPr>
                          <a:rPr lang="en-US" altLang="zh-TW" i="1">
                            <a:solidFill>
                              <a:srgbClr val="FF0000"/>
                            </a:solidFill>
                            <a:latin typeface="Cambria Math" panose="02040503050406030204" pitchFamily="18" charset="0"/>
                          </a:rPr>
                        </m:ctrlPr>
                      </m:dPr>
                      <m:e>
                        <m:f>
                          <m:fPr>
                            <m:ctrlPr>
                              <a:rPr lang="en-US" altLang="zh-TW" i="1">
                                <a:solidFill>
                                  <a:srgbClr val="FF0000"/>
                                </a:solidFill>
                                <a:latin typeface="Cambria Math" panose="02040503050406030204" pitchFamily="18" charset="0"/>
                              </a:rPr>
                            </m:ctrlPr>
                          </m:fPr>
                          <m:num>
                            <m:r>
                              <m:rPr>
                                <m:sty m:val="p"/>
                              </m:rPr>
                              <a:rPr lang="el-GR" altLang="zh-TW" i="1">
                                <a:solidFill>
                                  <a:srgbClr val="FF0000"/>
                                </a:solidFill>
                                <a:latin typeface="Cambria Math" panose="02040503050406030204" pitchFamily="18" charset="0"/>
                              </a:rPr>
                              <m:t>α</m:t>
                            </m:r>
                          </m:num>
                          <m:den>
                            <m:r>
                              <m:rPr>
                                <m:nor/>
                              </m:rPr>
                              <a:rPr lang="el-GR" altLang="zh-TW" dirty="0">
                                <a:solidFill>
                                  <a:srgbClr val="FF0000"/>
                                </a:solidFill>
                              </a:rPr>
                              <m:t>β</m:t>
                            </m:r>
                          </m:den>
                        </m:f>
                      </m:e>
                    </m:d>
                  </m:oMath>
                </a14:m>
                <a:endParaRPr lang="en-US" altLang="zh-TW" dirty="0">
                  <a:solidFill>
                    <a:srgbClr val="FF0000"/>
                  </a:solidFill>
                  <a:latin typeface="Symbol" panose="05050102010706020507" pitchFamily="18" charset="2"/>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8077200" y="2736446"/>
                <a:ext cx="2944024" cy="590546"/>
              </a:xfrm>
              <a:prstGeom prst="rect">
                <a:avLst/>
              </a:prstGeom>
              <a:blipFill rotWithShape="0">
                <a:blip r:embed="rId5"/>
                <a:stretch>
                  <a:fillRect/>
                </a:stretch>
              </a:blipFill>
              <a:ln w="38100">
                <a:solidFill>
                  <a:srgbClr val="FF0000"/>
                </a:solidFill>
              </a:ln>
            </p:spPr>
            <p:txBody>
              <a:bodyPr/>
              <a:lstStyle/>
              <a:p>
                <a:r>
                  <a:rPr lang="zh-CN" altLang="en-US">
                    <a:noFill/>
                  </a:rPr>
                  <a:t> </a:t>
                </a:r>
              </a:p>
            </p:txBody>
          </p:sp>
        </mc:Fallback>
      </mc:AlternateContent>
      <p:sp>
        <p:nvSpPr>
          <p:cNvPr id="18" name="橢圓 17"/>
          <p:cNvSpPr/>
          <p:nvPr/>
        </p:nvSpPr>
        <p:spPr bwMode="auto">
          <a:xfrm>
            <a:off x="5002168" y="2990349"/>
            <a:ext cx="538480" cy="33528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9" name="七角星形 18"/>
          <p:cNvSpPr/>
          <p:nvPr/>
        </p:nvSpPr>
        <p:spPr bwMode="auto">
          <a:xfrm>
            <a:off x="1051281" y="2861801"/>
            <a:ext cx="10483346" cy="1490008"/>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CN" sz="2400" dirty="0">
                <a:solidFill>
                  <a:srgbClr val="FF0000"/>
                </a:solidFill>
              </a:rPr>
              <a:t>Silicon is a better choice than InAlAs as a material for </a:t>
            </a:r>
            <a:r>
              <a:rPr lang="en-US" altLang="zh-CN" sz="2400" dirty="0" smtClean="0">
                <a:solidFill>
                  <a:srgbClr val="FF0000"/>
                </a:solidFill>
              </a:rPr>
              <a:t>the </a:t>
            </a:r>
            <a:r>
              <a:rPr lang="en-US" altLang="zh-CN" sz="2400" dirty="0">
                <a:solidFill>
                  <a:srgbClr val="FF0000"/>
                </a:solidFill>
              </a:rPr>
              <a:t>multiplication layer.</a:t>
            </a:r>
            <a:endParaRPr lang="zh-TW" altLang="en-US" sz="2400" dirty="0">
              <a:solidFill>
                <a:srgbClr val="FF0000"/>
              </a:solidFill>
            </a:endParaRPr>
          </a:p>
        </p:txBody>
      </p:sp>
      <p:pic>
        <p:nvPicPr>
          <p:cNvPr id="23" name="圖片 22"/>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302666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80">
                                          <p:stCondLst>
                                            <p:cond delay="0"/>
                                          </p:stCondLst>
                                        </p:cTn>
                                        <p:tgtEl>
                                          <p:spTgt spid="16"/>
                                        </p:tgtEl>
                                      </p:cBhvr>
                                    </p:animEffect>
                                    <p:anim calcmode="lin" valueType="num">
                                      <p:cBhvr>
                                        <p:cTn id="3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0" dur="26">
                                          <p:stCondLst>
                                            <p:cond delay="650"/>
                                          </p:stCondLst>
                                        </p:cTn>
                                        <p:tgtEl>
                                          <p:spTgt spid="16"/>
                                        </p:tgtEl>
                                      </p:cBhvr>
                                      <p:to x="100000" y="60000"/>
                                    </p:animScale>
                                    <p:animScale>
                                      <p:cBhvr>
                                        <p:cTn id="41" dur="166" decel="50000">
                                          <p:stCondLst>
                                            <p:cond delay="676"/>
                                          </p:stCondLst>
                                        </p:cTn>
                                        <p:tgtEl>
                                          <p:spTgt spid="16"/>
                                        </p:tgtEl>
                                      </p:cBhvr>
                                      <p:to x="100000" y="100000"/>
                                    </p:animScale>
                                    <p:animScale>
                                      <p:cBhvr>
                                        <p:cTn id="42" dur="26">
                                          <p:stCondLst>
                                            <p:cond delay="1312"/>
                                          </p:stCondLst>
                                        </p:cTn>
                                        <p:tgtEl>
                                          <p:spTgt spid="16"/>
                                        </p:tgtEl>
                                      </p:cBhvr>
                                      <p:to x="100000" y="80000"/>
                                    </p:animScale>
                                    <p:animScale>
                                      <p:cBhvr>
                                        <p:cTn id="43" dur="166" decel="50000">
                                          <p:stCondLst>
                                            <p:cond delay="1338"/>
                                          </p:stCondLst>
                                        </p:cTn>
                                        <p:tgtEl>
                                          <p:spTgt spid="16"/>
                                        </p:tgtEl>
                                      </p:cBhvr>
                                      <p:to x="100000" y="100000"/>
                                    </p:animScale>
                                    <p:animScale>
                                      <p:cBhvr>
                                        <p:cTn id="44" dur="26">
                                          <p:stCondLst>
                                            <p:cond delay="1642"/>
                                          </p:stCondLst>
                                        </p:cTn>
                                        <p:tgtEl>
                                          <p:spTgt spid="16"/>
                                        </p:tgtEl>
                                      </p:cBhvr>
                                      <p:to x="100000" y="90000"/>
                                    </p:animScale>
                                    <p:animScale>
                                      <p:cBhvr>
                                        <p:cTn id="45" dur="166" decel="50000">
                                          <p:stCondLst>
                                            <p:cond delay="1668"/>
                                          </p:stCondLst>
                                        </p:cTn>
                                        <p:tgtEl>
                                          <p:spTgt spid="16"/>
                                        </p:tgtEl>
                                      </p:cBhvr>
                                      <p:to x="100000" y="100000"/>
                                    </p:animScale>
                                    <p:animScale>
                                      <p:cBhvr>
                                        <p:cTn id="46" dur="26">
                                          <p:stCondLst>
                                            <p:cond delay="1808"/>
                                          </p:stCondLst>
                                        </p:cTn>
                                        <p:tgtEl>
                                          <p:spTgt spid="16"/>
                                        </p:tgtEl>
                                      </p:cBhvr>
                                      <p:to x="100000" y="95000"/>
                                    </p:animScale>
                                    <p:animScale>
                                      <p:cBhvr>
                                        <p:cTn id="47" dur="166" decel="50000">
                                          <p:stCondLst>
                                            <p:cond delay="1834"/>
                                          </p:stCondLst>
                                        </p:cTn>
                                        <p:tgtEl>
                                          <p:spTgt spid="16"/>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80">
                                          <p:stCondLst>
                                            <p:cond delay="0"/>
                                          </p:stCondLst>
                                        </p:cTn>
                                        <p:tgtEl>
                                          <p:spTgt spid="19"/>
                                        </p:tgtEl>
                                      </p:cBhvr>
                                    </p:animEffect>
                                    <p:anim calcmode="lin" valueType="num">
                                      <p:cBhvr>
                                        <p:cTn id="5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8" dur="26">
                                          <p:stCondLst>
                                            <p:cond delay="650"/>
                                          </p:stCondLst>
                                        </p:cTn>
                                        <p:tgtEl>
                                          <p:spTgt spid="19"/>
                                        </p:tgtEl>
                                      </p:cBhvr>
                                      <p:to x="100000" y="60000"/>
                                    </p:animScale>
                                    <p:animScale>
                                      <p:cBhvr>
                                        <p:cTn id="59" dur="166" decel="50000">
                                          <p:stCondLst>
                                            <p:cond delay="676"/>
                                          </p:stCondLst>
                                        </p:cTn>
                                        <p:tgtEl>
                                          <p:spTgt spid="19"/>
                                        </p:tgtEl>
                                      </p:cBhvr>
                                      <p:to x="100000" y="100000"/>
                                    </p:animScale>
                                    <p:animScale>
                                      <p:cBhvr>
                                        <p:cTn id="60" dur="26">
                                          <p:stCondLst>
                                            <p:cond delay="1312"/>
                                          </p:stCondLst>
                                        </p:cTn>
                                        <p:tgtEl>
                                          <p:spTgt spid="19"/>
                                        </p:tgtEl>
                                      </p:cBhvr>
                                      <p:to x="100000" y="80000"/>
                                    </p:animScale>
                                    <p:animScale>
                                      <p:cBhvr>
                                        <p:cTn id="61" dur="166" decel="50000">
                                          <p:stCondLst>
                                            <p:cond delay="1338"/>
                                          </p:stCondLst>
                                        </p:cTn>
                                        <p:tgtEl>
                                          <p:spTgt spid="19"/>
                                        </p:tgtEl>
                                      </p:cBhvr>
                                      <p:to x="100000" y="100000"/>
                                    </p:animScale>
                                    <p:animScale>
                                      <p:cBhvr>
                                        <p:cTn id="62" dur="26">
                                          <p:stCondLst>
                                            <p:cond delay="1642"/>
                                          </p:stCondLst>
                                        </p:cTn>
                                        <p:tgtEl>
                                          <p:spTgt spid="19"/>
                                        </p:tgtEl>
                                      </p:cBhvr>
                                      <p:to x="100000" y="90000"/>
                                    </p:animScale>
                                    <p:animScale>
                                      <p:cBhvr>
                                        <p:cTn id="63" dur="166" decel="50000">
                                          <p:stCondLst>
                                            <p:cond delay="1668"/>
                                          </p:stCondLst>
                                        </p:cTn>
                                        <p:tgtEl>
                                          <p:spTgt spid="19"/>
                                        </p:tgtEl>
                                      </p:cBhvr>
                                      <p:to x="100000" y="100000"/>
                                    </p:animScale>
                                    <p:animScale>
                                      <p:cBhvr>
                                        <p:cTn id="64" dur="26">
                                          <p:stCondLst>
                                            <p:cond delay="1808"/>
                                          </p:stCondLst>
                                        </p:cTn>
                                        <p:tgtEl>
                                          <p:spTgt spid="19"/>
                                        </p:tgtEl>
                                      </p:cBhvr>
                                      <p:to x="100000" y="95000"/>
                                    </p:animScale>
                                    <p:animScale>
                                      <p:cBhvr>
                                        <p:cTn id="65"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6" grpId="0" animBg="1"/>
      <p:bldP spid="13" grpId="0" animBg="1"/>
      <p:bldP spid="14" grpId="0" animBg="1"/>
      <p:bldP spid="16"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530" y="1889570"/>
            <a:ext cx="5689891" cy="3235020"/>
          </a:xfrm>
          <a:prstGeom prst="rect">
            <a:avLst/>
          </a:prstGeom>
        </p:spPr>
      </p:pic>
      <p:sp>
        <p:nvSpPr>
          <p:cNvPr id="4" name="標題 1"/>
          <p:cNvSpPr txBox="1">
            <a:spLocks/>
          </p:cNvSpPr>
          <p:nvPr/>
        </p:nvSpPr>
        <p:spPr bwMode="auto">
          <a:xfrm>
            <a:off x="3282035" y="435645"/>
            <a:ext cx="58050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Si-Ge  APDs</a:t>
            </a:r>
            <a:endPar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文字方塊 6"/>
          <p:cNvSpPr txBox="1"/>
          <p:nvPr/>
        </p:nvSpPr>
        <p:spPr>
          <a:xfrm>
            <a:off x="3222766" y="5310615"/>
            <a:ext cx="3849366" cy="400110"/>
          </a:xfrm>
          <a:prstGeom prst="rect">
            <a:avLst/>
          </a:prstGeom>
          <a:solidFill>
            <a:srgbClr val="FFFF00"/>
          </a:solidFill>
          <a:ln w="38100">
            <a:solidFill>
              <a:srgbClr val="FF0000"/>
            </a:solidFill>
          </a:ln>
        </p:spPr>
        <p:txBody>
          <a:bodyPr wrap="square" rtlCol="0">
            <a:spAutoFit/>
          </a:bodyPr>
          <a:lstStyle/>
          <a:p>
            <a:r>
              <a:rPr lang="en-US" altLang="zh-TW" sz="2000" dirty="0" smtClean="0">
                <a:solidFill>
                  <a:srgbClr val="FF0000"/>
                </a:solidFill>
              </a:rPr>
              <a:t>Advanced Ge/Si </a:t>
            </a:r>
            <a:r>
              <a:rPr lang="en-US" altLang="zh-TW" sz="2000" dirty="0">
                <a:solidFill>
                  <a:srgbClr val="FF0000"/>
                </a:solidFill>
              </a:rPr>
              <a:t>APD </a:t>
            </a:r>
            <a:r>
              <a:rPr lang="en-US" altLang="zh-TW" sz="2000" dirty="0" smtClean="0">
                <a:solidFill>
                  <a:srgbClr val="FF0000"/>
                </a:solidFill>
              </a:rPr>
              <a:t>Structure</a:t>
            </a:r>
            <a:endParaRPr lang="zh-TW" altLang="en-US" sz="2000" dirty="0">
              <a:solidFill>
                <a:srgbClr val="FF0000"/>
              </a:solidFill>
            </a:endParaRPr>
          </a:p>
        </p:txBody>
      </p:sp>
      <p:grpSp>
        <p:nvGrpSpPr>
          <p:cNvPr id="37" name="群組 21"/>
          <p:cNvGrpSpPr/>
          <p:nvPr/>
        </p:nvGrpSpPr>
        <p:grpSpPr>
          <a:xfrm>
            <a:off x="4331389" y="1422400"/>
            <a:ext cx="814208" cy="3130262"/>
            <a:chOff x="2706233" y="4069696"/>
            <a:chExt cx="589814" cy="1809820"/>
          </a:xfrm>
        </p:grpSpPr>
        <p:cxnSp>
          <p:nvCxnSpPr>
            <p:cNvPr id="39" name="直線單箭頭接點 31"/>
            <p:cNvCxnSpPr/>
            <p:nvPr/>
          </p:nvCxnSpPr>
          <p:spPr bwMode="auto">
            <a:xfrm flipH="1">
              <a:off x="2706233" y="4069696"/>
              <a:ext cx="13135" cy="180982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單箭頭接點 32"/>
            <p:cNvCxnSpPr/>
            <p:nvPr/>
          </p:nvCxnSpPr>
          <p:spPr bwMode="auto">
            <a:xfrm flipH="1">
              <a:off x="2927459" y="4079336"/>
              <a:ext cx="8548" cy="180018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單箭頭接點 33"/>
            <p:cNvCxnSpPr/>
            <p:nvPr/>
          </p:nvCxnSpPr>
          <p:spPr bwMode="auto">
            <a:xfrm>
              <a:off x="3108690" y="4069696"/>
              <a:ext cx="0" cy="180982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單箭頭接點 34"/>
            <p:cNvCxnSpPr/>
            <p:nvPr/>
          </p:nvCxnSpPr>
          <p:spPr bwMode="auto">
            <a:xfrm flipH="1">
              <a:off x="3281420" y="4089956"/>
              <a:ext cx="14627" cy="178956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3" name="橢圓 52"/>
          <p:cNvSpPr/>
          <p:nvPr/>
        </p:nvSpPr>
        <p:spPr bwMode="auto">
          <a:xfrm>
            <a:off x="3657600" y="4427220"/>
            <a:ext cx="2148840" cy="80010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54" name="文字方塊 53"/>
          <p:cNvSpPr txBox="1"/>
          <p:nvPr/>
        </p:nvSpPr>
        <p:spPr>
          <a:xfrm>
            <a:off x="757609" y="4617438"/>
            <a:ext cx="1726511" cy="400110"/>
          </a:xfrm>
          <a:prstGeom prst="rect">
            <a:avLst/>
          </a:prstGeom>
          <a:solidFill>
            <a:srgbClr val="FFFF00"/>
          </a:solidFill>
          <a:ln w="38100">
            <a:solidFill>
              <a:srgbClr val="FF0000"/>
            </a:solidFill>
          </a:ln>
        </p:spPr>
        <p:txBody>
          <a:bodyPr wrap="square" rtlCol="0">
            <a:spAutoFit/>
          </a:bodyPr>
          <a:lstStyle/>
          <a:p>
            <a:r>
              <a:rPr lang="en-US" altLang="zh-TW" sz="2000" dirty="0" smtClean="0">
                <a:solidFill>
                  <a:srgbClr val="FF0000"/>
                </a:solidFill>
              </a:rPr>
              <a:t>Bottom DBR</a:t>
            </a:r>
            <a:endParaRPr lang="zh-TW" altLang="en-US" sz="2000" dirty="0">
              <a:solidFill>
                <a:srgbClr val="FF0000"/>
              </a:solidFill>
            </a:endParaRPr>
          </a:p>
        </p:txBody>
      </p:sp>
      <p:cxnSp>
        <p:nvCxnSpPr>
          <p:cNvPr id="56" name="直線單箭頭接點 55"/>
          <p:cNvCxnSpPr/>
          <p:nvPr/>
        </p:nvCxnSpPr>
        <p:spPr bwMode="auto">
          <a:xfrm>
            <a:off x="2537460" y="4817493"/>
            <a:ext cx="1059180" cy="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線單箭頭接點 62"/>
          <p:cNvCxnSpPr/>
          <p:nvPr/>
        </p:nvCxnSpPr>
        <p:spPr bwMode="auto">
          <a:xfrm flipH="1">
            <a:off x="6316980" y="2453640"/>
            <a:ext cx="7620" cy="2476500"/>
          </a:xfrm>
          <a:prstGeom prst="straightConnector1">
            <a:avLst/>
          </a:prstGeom>
          <a:noFill/>
          <a:ln w="25400"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單箭頭接點 64"/>
          <p:cNvCxnSpPr/>
          <p:nvPr/>
        </p:nvCxnSpPr>
        <p:spPr bwMode="auto">
          <a:xfrm flipH="1">
            <a:off x="6481787" y="2644140"/>
            <a:ext cx="1671613" cy="76962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文字方塊 65"/>
          <p:cNvSpPr txBox="1"/>
          <p:nvPr/>
        </p:nvSpPr>
        <p:spPr>
          <a:xfrm>
            <a:off x="8153400" y="2143320"/>
            <a:ext cx="3642360" cy="1323439"/>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The Ge/Si APD proposed in this diagram is based on a novel </a:t>
            </a:r>
            <a:r>
              <a:rPr lang="en-US" altLang="zh-TW" sz="2000" dirty="0" smtClean="0">
                <a:solidFill>
                  <a:srgbClr val="FF0000"/>
                </a:solidFill>
              </a:rPr>
              <a:t>RCE design</a:t>
            </a:r>
          </a:p>
          <a:p>
            <a:r>
              <a:rPr lang="en-US" altLang="zh-TW" sz="2000" dirty="0" smtClean="0">
                <a:solidFill>
                  <a:srgbClr val="FF0000"/>
                </a:solidFill>
              </a:rPr>
              <a:t>(Resonant Cavity Enhanced</a:t>
            </a:r>
            <a:r>
              <a:rPr lang="en-US" altLang="zh-TW" sz="2000" dirty="0">
                <a:solidFill>
                  <a:srgbClr val="FF0000"/>
                </a:solidFill>
              </a:rPr>
              <a:t>) </a:t>
            </a:r>
            <a:r>
              <a:rPr lang="en-US" altLang="zh-TW" sz="2000" dirty="0" smtClean="0">
                <a:solidFill>
                  <a:srgbClr val="FF0000"/>
                </a:solidFill>
              </a:rPr>
              <a:t>.</a:t>
            </a:r>
            <a:endParaRPr lang="zh-TW" altLang="en-US" sz="2000" dirty="0">
              <a:solidFill>
                <a:srgbClr val="FF0000"/>
              </a:solidFill>
            </a:endParaRPr>
          </a:p>
        </p:txBody>
      </p:sp>
      <p:grpSp>
        <p:nvGrpSpPr>
          <p:cNvPr id="71" name="群組 70"/>
          <p:cNvGrpSpPr/>
          <p:nvPr/>
        </p:nvGrpSpPr>
        <p:grpSpPr>
          <a:xfrm>
            <a:off x="3596640" y="3649980"/>
            <a:ext cx="2331720" cy="805702"/>
            <a:chOff x="3596640" y="3649980"/>
            <a:chExt cx="2331720" cy="805702"/>
          </a:xfrm>
        </p:grpSpPr>
        <p:cxnSp>
          <p:nvCxnSpPr>
            <p:cNvPr id="58" name="直線單箭頭接點 57"/>
            <p:cNvCxnSpPr/>
            <p:nvPr/>
          </p:nvCxnSpPr>
          <p:spPr bwMode="auto">
            <a:xfrm flipV="1">
              <a:off x="5928360" y="3649980"/>
              <a:ext cx="0" cy="777240"/>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單箭頭接點 58"/>
            <p:cNvCxnSpPr/>
            <p:nvPr/>
          </p:nvCxnSpPr>
          <p:spPr bwMode="auto">
            <a:xfrm flipH="1" flipV="1">
              <a:off x="3596640" y="3649980"/>
              <a:ext cx="445" cy="805702"/>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單箭頭接點 68"/>
            <p:cNvCxnSpPr/>
            <p:nvPr/>
          </p:nvCxnSpPr>
          <p:spPr bwMode="auto">
            <a:xfrm flipV="1">
              <a:off x="3870960" y="3649980"/>
              <a:ext cx="0" cy="777240"/>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線單箭頭接點 69"/>
            <p:cNvCxnSpPr/>
            <p:nvPr/>
          </p:nvCxnSpPr>
          <p:spPr bwMode="auto">
            <a:xfrm flipV="1">
              <a:off x="5661660" y="3649980"/>
              <a:ext cx="0" cy="777240"/>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文字方塊 1"/>
          <p:cNvSpPr txBox="1"/>
          <p:nvPr/>
        </p:nvSpPr>
        <p:spPr>
          <a:xfrm>
            <a:off x="920162" y="5923815"/>
            <a:ext cx="10016396" cy="523220"/>
          </a:xfrm>
          <a:prstGeom prst="rect">
            <a:avLst/>
          </a:prstGeom>
          <a:noFill/>
        </p:spPr>
        <p:txBody>
          <a:bodyPr wrap="none" rtlCol="0">
            <a:spAutoFit/>
          </a:bodyPr>
          <a:lstStyle/>
          <a:p>
            <a:r>
              <a:rPr lang="en-US" altLang="zh-CN" sz="1400" dirty="0"/>
              <a:t>M. Huang, S. Li, P. </a:t>
            </a:r>
            <a:r>
              <a:rPr lang="en-US" altLang="zh-CN" sz="1400" dirty="0" err="1"/>
              <a:t>Cai</a:t>
            </a:r>
            <a:r>
              <a:rPr lang="en-US" altLang="zh-CN" sz="1400" dirty="0"/>
              <a:t>, G. </a:t>
            </a:r>
            <a:r>
              <a:rPr lang="en-US" altLang="zh-CN" sz="1400" dirty="0" err="1"/>
              <a:t>Hou</a:t>
            </a:r>
            <a:r>
              <a:rPr lang="en-US" altLang="zh-CN" sz="1400" dirty="0"/>
              <a:t>, T.-I. Sun, W. Chen, C.-Y. Hong, and D. Pan, “Germanium on Silicon Avalanche Photodiode</a:t>
            </a:r>
            <a:r>
              <a:rPr lang="en-US" altLang="zh-CN" sz="1400" dirty="0" smtClean="0"/>
              <a:t>,”</a:t>
            </a:r>
          </a:p>
          <a:p>
            <a:r>
              <a:rPr lang="en-US" altLang="zh-CN" sz="1400" dirty="0" smtClean="0"/>
              <a:t> </a:t>
            </a:r>
            <a:r>
              <a:rPr lang="en-US" altLang="zh-CN" sz="1400" i="1" dirty="0"/>
              <a:t>IEEE J. of Sel. Topics in Quantum Electronics, </a:t>
            </a:r>
            <a:r>
              <a:rPr lang="en-US" altLang="zh-CN" sz="1400" dirty="0"/>
              <a:t>vol.</a:t>
            </a:r>
            <a:r>
              <a:rPr lang="en-US" altLang="zh-CN" sz="1400" i="1" dirty="0"/>
              <a:t> </a:t>
            </a:r>
            <a:r>
              <a:rPr lang="en-US" altLang="zh-CN" sz="1400" dirty="0"/>
              <a:t>24, no. 2, pp. 3800911, March/April 2018</a:t>
            </a:r>
            <a:r>
              <a:rPr lang="en-US" altLang="zh-CN" sz="1400" dirty="0" smtClean="0"/>
              <a:t>.</a:t>
            </a:r>
            <a:endParaRPr lang="zh-CN" altLang="zh-CN" sz="1400" dirty="0"/>
          </a:p>
        </p:txBody>
      </p:sp>
      <p:sp>
        <p:nvSpPr>
          <p:cNvPr id="22" name="投影片編號版面配置區 4"/>
          <p:cNvSpPr txBox="1">
            <a:spLocks/>
          </p:cNvSpPr>
          <p:nvPr/>
        </p:nvSpPr>
        <p:spPr>
          <a:xfrm>
            <a:off x="10972028" y="5970785"/>
            <a:ext cx="823732" cy="476250"/>
          </a:xfr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smtClean="0"/>
              <a:t>18</a:t>
            </a:r>
            <a:endParaRPr lang="zh-TW" altLang="en-US" dirty="0"/>
          </a:p>
        </p:txBody>
      </p:sp>
      <p:pic>
        <p:nvPicPr>
          <p:cNvPr id="23" name="圖片 22"/>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24285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up)">
                                      <p:cBhvr>
                                        <p:cTn id="33" dur="500"/>
                                        <p:tgtEl>
                                          <p:spTgt spid="37"/>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down)">
                                      <p:cBhvr>
                                        <p:cTn id="3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標題 1"/>
          <p:cNvSpPr txBox="1">
            <a:spLocks/>
          </p:cNvSpPr>
          <p:nvPr/>
        </p:nvSpPr>
        <p:spPr bwMode="auto">
          <a:xfrm>
            <a:off x="3282035" y="463585"/>
            <a:ext cx="58050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E-field confinement in APDs</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973" y="1788034"/>
            <a:ext cx="4853283" cy="3789814"/>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970" y="1767945"/>
            <a:ext cx="4547777" cy="3789814"/>
          </a:xfrm>
          <a:prstGeom prst="rect">
            <a:avLst/>
          </a:prstGeom>
        </p:spPr>
      </p:pic>
      <p:sp>
        <p:nvSpPr>
          <p:cNvPr id="6" name="矩形 5"/>
          <p:cNvSpPr/>
          <p:nvPr/>
        </p:nvSpPr>
        <p:spPr bwMode="auto">
          <a:xfrm>
            <a:off x="6543040" y="1788034"/>
            <a:ext cx="457200" cy="528446"/>
          </a:xfrm>
          <a:prstGeom prst="rect">
            <a:avLst/>
          </a:prstGeom>
          <a:solidFill>
            <a:schemeClr val="bg1"/>
          </a:solidFill>
          <a:ln w="38100">
            <a:solidFill>
              <a:schemeClr val="bg1"/>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7" name="橢圓 6"/>
          <p:cNvSpPr/>
          <p:nvPr/>
        </p:nvSpPr>
        <p:spPr bwMode="auto">
          <a:xfrm>
            <a:off x="5019040" y="2316480"/>
            <a:ext cx="528320" cy="44704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8" name="文字方塊 7"/>
          <p:cNvSpPr txBox="1"/>
          <p:nvPr/>
        </p:nvSpPr>
        <p:spPr>
          <a:xfrm>
            <a:off x="5019040" y="3566343"/>
            <a:ext cx="3163100" cy="1323439"/>
          </a:xfrm>
          <a:prstGeom prst="rect">
            <a:avLst/>
          </a:prstGeom>
          <a:solidFill>
            <a:srgbClr val="FFFF00"/>
          </a:solidFill>
          <a:ln w="38100">
            <a:solidFill>
              <a:srgbClr val="FF0000"/>
            </a:solidFill>
          </a:ln>
        </p:spPr>
        <p:txBody>
          <a:bodyPr wrap="square" rtlCol="0">
            <a:spAutoFit/>
          </a:bodyPr>
          <a:lstStyle/>
          <a:p>
            <a:r>
              <a:rPr lang="en-US" altLang="zh-CN" sz="2000" dirty="0" smtClean="0">
                <a:solidFill>
                  <a:srgbClr val="FF0000"/>
                </a:solidFill>
              </a:rPr>
              <a:t>Vbr=19.6V</a:t>
            </a:r>
          </a:p>
          <a:p>
            <a:r>
              <a:rPr lang="en-US" altLang="zh-CN" sz="2000" dirty="0" smtClean="0">
                <a:solidFill>
                  <a:srgbClr val="FF0000"/>
                </a:solidFill>
              </a:rPr>
              <a:t>Dark current=0.84</a:t>
            </a:r>
            <a:r>
              <a:rPr lang="el-GR" altLang="zh-CN" sz="2000" dirty="0">
                <a:solidFill>
                  <a:srgbClr val="FF0000"/>
                </a:solidFill>
              </a:rPr>
              <a:t>μ</a:t>
            </a:r>
            <a:r>
              <a:rPr lang="en-US" altLang="zh-CN" sz="2000" dirty="0" smtClean="0">
                <a:solidFill>
                  <a:srgbClr val="FF0000"/>
                </a:solidFill>
              </a:rPr>
              <a:t>A</a:t>
            </a:r>
          </a:p>
          <a:p>
            <a:r>
              <a:rPr lang="en-US" altLang="zh-CN" sz="2000" dirty="0" smtClean="0">
                <a:solidFill>
                  <a:srgbClr val="FF0000"/>
                </a:solidFill>
              </a:rPr>
              <a:t>Vbr-2V=3.53 A/W,28GHz</a:t>
            </a:r>
          </a:p>
          <a:p>
            <a:r>
              <a:rPr lang="en-US" altLang="zh-CN" sz="2000" dirty="0" smtClean="0">
                <a:solidFill>
                  <a:srgbClr val="FF0000"/>
                </a:solidFill>
              </a:rPr>
              <a:t>Vbr-1V=6.54 A/W,23GHz</a:t>
            </a:r>
            <a:endParaRPr lang="en-US" altLang="zh-CN" sz="2000" dirty="0">
              <a:solidFill>
                <a:srgbClr val="FF0000"/>
              </a:solidFill>
            </a:endParaRPr>
          </a:p>
        </p:txBody>
      </p:sp>
      <p:sp>
        <p:nvSpPr>
          <p:cNvPr id="9" name="橢圓 8"/>
          <p:cNvSpPr/>
          <p:nvPr/>
        </p:nvSpPr>
        <p:spPr bwMode="auto">
          <a:xfrm>
            <a:off x="9072880" y="3119120"/>
            <a:ext cx="1036320" cy="543732"/>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11" name="直線單箭頭接點 10"/>
          <p:cNvCxnSpPr/>
          <p:nvPr/>
        </p:nvCxnSpPr>
        <p:spPr bwMode="auto">
          <a:xfrm flipH="1" flipV="1">
            <a:off x="5492700" y="2630573"/>
            <a:ext cx="527570" cy="878391"/>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單箭頭接點 12"/>
          <p:cNvCxnSpPr>
            <a:endCxn id="9" idx="2"/>
          </p:cNvCxnSpPr>
          <p:nvPr/>
        </p:nvCxnSpPr>
        <p:spPr bwMode="auto">
          <a:xfrm flipV="1">
            <a:off x="8261520" y="3390986"/>
            <a:ext cx="811360" cy="629307"/>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七角星形 18"/>
          <p:cNvSpPr/>
          <p:nvPr/>
        </p:nvSpPr>
        <p:spPr bwMode="auto">
          <a:xfrm>
            <a:off x="1529967" y="2336569"/>
            <a:ext cx="10483346" cy="2152233"/>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sz="2400" dirty="0">
                <a:solidFill>
                  <a:srgbClr val="FF0000"/>
                </a:solidFill>
              </a:rPr>
              <a:t>Both speed and responsivity </a:t>
            </a:r>
            <a:r>
              <a:rPr lang="en-US" altLang="zh-TW" sz="2400" dirty="0" smtClean="0">
                <a:solidFill>
                  <a:srgbClr val="FF0000"/>
                </a:solidFill>
              </a:rPr>
              <a:t>performances </a:t>
            </a:r>
            <a:r>
              <a:rPr lang="en-US" altLang="zh-TW" sz="2400" dirty="0">
                <a:solidFill>
                  <a:srgbClr val="FF0000"/>
                </a:solidFill>
              </a:rPr>
              <a:t>seem to be superior to III-V </a:t>
            </a:r>
            <a:r>
              <a:rPr lang="en-US" altLang="zh-TW" sz="2400" dirty="0" smtClean="0">
                <a:solidFill>
                  <a:srgbClr val="FF0000"/>
                </a:solidFill>
              </a:rPr>
              <a:t>APD.</a:t>
            </a:r>
            <a:endParaRPr lang="zh-TW" altLang="en-US" sz="2400" dirty="0">
              <a:solidFill>
                <a:srgbClr val="FF0000"/>
              </a:solidFill>
            </a:endParaRPr>
          </a:p>
        </p:txBody>
      </p:sp>
      <p:sp>
        <p:nvSpPr>
          <p:cNvPr id="2" name="文字方塊 1"/>
          <p:cNvSpPr txBox="1"/>
          <p:nvPr/>
        </p:nvSpPr>
        <p:spPr>
          <a:xfrm>
            <a:off x="1688860" y="5739208"/>
            <a:ext cx="8991372" cy="738664"/>
          </a:xfrm>
          <a:prstGeom prst="rect">
            <a:avLst/>
          </a:prstGeom>
          <a:noFill/>
        </p:spPr>
        <p:txBody>
          <a:bodyPr wrap="none" rtlCol="0">
            <a:spAutoFit/>
          </a:bodyPr>
          <a:lstStyle/>
          <a:p>
            <a:r>
              <a:rPr lang="en-US" altLang="zh-CN" sz="1400" dirty="0"/>
              <a:t>B. Shi, F. Qi, P. </a:t>
            </a:r>
            <a:r>
              <a:rPr lang="en-US" altLang="zh-CN" sz="1400" dirty="0" err="1"/>
              <a:t>Cai</a:t>
            </a:r>
            <a:r>
              <a:rPr lang="en-US" altLang="zh-CN" sz="1400" dirty="0"/>
              <a:t>, X. Chen, Z. He, Y. </a:t>
            </a:r>
            <a:r>
              <a:rPr lang="en-US" altLang="zh-CN" sz="1400" dirty="0" err="1"/>
              <a:t>Duan</a:t>
            </a:r>
            <a:r>
              <a:rPr lang="en-US" altLang="zh-CN" sz="1400" dirty="0"/>
              <a:t>, G. </a:t>
            </a:r>
            <a:r>
              <a:rPr lang="en-US" altLang="zh-CN" sz="1400" dirty="0" err="1"/>
              <a:t>Hou</a:t>
            </a:r>
            <a:r>
              <a:rPr lang="en-US" altLang="zh-CN" sz="1400" dirty="0"/>
              <a:t>, T. Su, S. Li, W. Chen, C. Hong, R.-Chen Yu and D. Pan., </a:t>
            </a:r>
            <a:endParaRPr lang="en-US" altLang="zh-CN" sz="1400" dirty="0" smtClean="0"/>
          </a:p>
          <a:p>
            <a:r>
              <a:rPr lang="en-US" altLang="zh-CN" sz="1400" dirty="0" smtClean="0"/>
              <a:t>"</a:t>
            </a:r>
            <a:r>
              <a:rPr lang="en-US" altLang="zh-CN" sz="1400" dirty="0"/>
              <a:t>106 Gb/s Normal-Incidence Ge/Si Avalanche Photodiode with High Sensitivity</a:t>
            </a:r>
            <a:r>
              <a:rPr lang="en-US" altLang="zh-CN" sz="1400" dirty="0" smtClean="0"/>
              <a:t>,“</a:t>
            </a:r>
          </a:p>
          <a:p>
            <a:r>
              <a:rPr lang="en-US" altLang="zh-CN" sz="1400" dirty="0" smtClean="0"/>
              <a:t> </a:t>
            </a:r>
            <a:r>
              <a:rPr lang="en-US" altLang="zh-CN" sz="1400" i="1" dirty="0"/>
              <a:t>2020 Optical Fiber Communications Conference and Exhibition (OFC)</a:t>
            </a:r>
            <a:r>
              <a:rPr lang="en-US" altLang="zh-CN" sz="1400" dirty="0"/>
              <a:t>, 2020, pp. 1-3.</a:t>
            </a:r>
            <a:endParaRPr lang="zh-CN" altLang="en-US" sz="1400" dirty="0"/>
          </a:p>
        </p:txBody>
      </p:sp>
      <p:sp>
        <p:nvSpPr>
          <p:cNvPr id="3" name="文字方塊 2"/>
          <p:cNvSpPr txBox="1"/>
          <p:nvPr/>
        </p:nvSpPr>
        <p:spPr>
          <a:xfrm>
            <a:off x="11227747" y="5923874"/>
            <a:ext cx="441146" cy="369332"/>
          </a:xfrm>
          <a:prstGeom prst="rect">
            <a:avLst/>
          </a:prstGeom>
          <a:noFill/>
        </p:spPr>
        <p:txBody>
          <a:bodyPr wrap="none" rtlCol="0">
            <a:spAutoFit/>
          </a:bodyPr>
          <a:lstStyle/>
          <a:p>
            <a:r>
              <a:rPr lang="en-US" altLang="zh-CN" dirty="0" smtClean="0"/>
              <a:t>19</a:t>
            </a:r>
            <a:endParaRPr lang="zh-CN" altLang="en-US" dirty="0"/>
          </a:p>
        </p:txBody>
      </p:sp>
      <p:pic>
        <p:nvPicPr>
          <p:cNvPr id="14" name="圖片 13"/>
          <p:cNvPicPr>
            <a:picLocks noChangeAspect="1"/>
          </p:cNvPicPr>
          <p:nvPr/>
        </p:nvPicPr>
        <p:blipFill>
          <a:blip r:embed="rId5"/>
          <a:stretch>
            <a:fillRect/>
          </a:stretch>
        </p:blipFill>
        <p:spPr>
          <a:xfrm>
            <a:off x="9932761" y="0"/>
            <a:ext cx="2259239" cy="972000"/>
          </a:xfrm>
          <a:prstGeom prst="rect">
            <a:avLst/>
          </a:prstGeom>
        </p:spPr>
      </p:pic>
    </p:spTree>
    <p:extLst>
      <p:ext uri="{BB962C8B-B14F-4D97-AF65-F5344CB8AC3E}">
        <p14:creationId xmlns:p14="http://schemas.microsoft.com/office/powerpoint/2010/main" val="3666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80">
                                          <p:stCondLst>
                                            <p:cond delay="0"/>
                                          </p:stCondLst>
                                        </p:cTn>
                                        <p:tgtEl>
                                          <p:spTgt spid="30"/>
                                        </p:tgtEl>
                                      </p:cBhvr>
                                    </p:animEffect>
                                    <p:anim calcmode="lin" valueType="num">
                                      <p:cBhvr>
                                        <p:cTn id="3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0" dur="26">
                                          <p:stCondLst>
                                            <p:cond delay="650"/>
                                          </p:stCondLst>
                                        </p:cTn>
                                        <p:tgtEl>
                                          <p:spTgt spid="30"/>
                                        </p:tgtEl>
                                      </p:cBhvr>
                                      <p:to x="100000" y="60000"/>
                                    </p:animScale>
                                    <p:animScale>
                                      <p:cBhvr>
                                        <p:cTn id="41" dur="166" decel="50000">
                                          <p:stCondLst>
                                            <p:cond delay="676"/>
                                          </p:stCondLst>
                                        </p:cTn>
                                        <p:tgtEl>
                                          <p:spTgt spid="30"/>
                                        </p:tgtEl>
                                      </p:cBhvr>
                                      <p:to x="100000" y="100000"/>
                                    </p:animScale>
                                    <p:animScale>
                                      <p:cBhvr>
                                        <p:cTn id="42" dur="26">
                                          <p:stCondLst>
                                            <p:cond delay="1312"/>
                                          </p:stCondLst>
                                        </p:cTn>
                                        <p:tgtEl>
                                          <p:spTgt spid="30"/>
                                        </p:tgtEl>
                                      </p:cBhvr>
                                      <p:to x="100000" y="80000"/>
                                    </p:animScale>
                                    <p:animScale>
                                      <p:cBhvr>
                                        <p:cTn id="43" dur="166" decel="50000">
                                          <p:stCondLst>
                                            <p:cond delay="1338"/>
                                          </p:stCondLst>
                                        </p:cTn>
                                        <p:tgtEl>
                                          <p:spTgt spid="30"/>
                                        </p:tgtEl>
                                      </p:cBhvr>
                                      <p:to x="100000" y="100000"/>
                                    </p:animScale>
                                    <p:animScale>
                                      <p:cBhvr>
                                        <p:cTn id="44" dur="26">
                                          <p:stCondLst>
                                            <p:cond delay="1642"/>
                                          </p:stCondLst>
                                        </p:cTn>
                                        <p:tgtEl>
                                          <p:spTgt spid="30"/>
                                        </p:tgtEl>
                                      </p:cBhvr>
                                      <p:to x="100000" y="90000"/>
                                    </p:animScale>
                                    <p:animScale>
                                      <p:cBhvr>
                                        <p:cTn id="45" dur="166" decel="50000">
                                          <p:stCondLst>
                                            <p:cond delay="1668"/>
                                          </p:stCondLst>
                                        </p:cTn>
                                        <p:tgtEl>
                                          <p:spTgt spid="30"/>
                                        </p:tgtEl>
                                      </p:cBhvr>
                                      <p:to x="100000" y="100000"/>
                                    </p:animScale>
                                    <p:animScale>
                                      <p:cBhvr>
                                        <p:cTn id="46" dur="26">
                                          <p:stCondLst>
                                            <p:cond delay="1808"/>
                                          </p:stCondLst>
                                        </p:cTn>
                                        <p:tgtEl>
                                          <p:spTgt spid="30"/>
                                        </p:tgtEl>
                                      </p:cBhvr>
                                      <p:to x="100000" y="95000"/>
                                    </p:animScale>
                                    <p:animScale>
                                      <p:cBhvr>
                                        <p:cTn id="4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a:xfrm>
            <a:off x="2081219" y="658818"/>
            <a:ext cx="8229600" cy="490539"/>
          </a:xfrm>
        </p:spPr>
        <p:txBody>
          <a:bodyPr>
            <a:noAutofit/>
          </a:bodyPr>
          <a:lstStyle/>
          <a:p>
            <a:pPr eaLnBrk="1" hangingPunct="1"/>
            <a:r>
              <a:rPr lang="en-US" altLang="zh-TW" i="1" dirty="0" smtClean="0">
                <a:solidFill>
                  <a:srgbClr val="002060"/>
                </a:solidFill>
                <a:latin typeface="Times New Roman" panose="02020603050405020304" pitchFamily="18" charset="0"/>
                <a:cs typeface="Times New Roman" panose="02020603050405020304" pitchFamily="18" charset="0"/>
              </a:rPr>
              <a:t>Collaborators</a:t>
            </a:r>
          </a:p>
        </p:txBody>
      </p:sp>
      <p:pic>
        <p:nvPicPr>
          <p:cNvPr id="1433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107" y="1604970"/>
            <a:ext cx="39338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grpSp>
        <p:nvGrpSpPr>
          <p:cNvPr id="14340" name="Group 15"/>
          <p:cNvGrpSpPr>
            <a:grpSpLocks/>
          </p:cNvGrpSpPr>
          <p:nvPr/>
        </p:nvGrpSpPr>
        <p:grpSpPr bwMode="auto">
          <a:xfrm>
            <a:off x="3228975" y="2420946"/>
            <a:ext cx="5791200" cy="1373187"/>
            <a:chOff x="2112" y="935"/>
            <a:chExt cx="3648" cy="865"/>
          </a:xfrm>
        </p:grpSpPr>
        <p:pic>
          <p:nvPicPr>
            <p:cNvPr id="1434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 y="935"/>
              <a:ext cx="3648"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14343" name="Text Box 14"/>
            <p:cNvSpPr txBox="1">
              <a:spLocks noChangeArrowheads="1"/>
            </p:cNvSpPr>
            <p:nvPr/>
          </p:nvSpPr>
          <p:spPr bwMode="auto">
            <a:xfrm>
              <a:off x="4287" y="1509"/>
              <a:ext cx="1451" cy="291"/>
            </a:xfrm>
            <a:prstGeom prst="rect">
              <a:avLst/>
            </a:prstGeom>
            <a:solidFill>
              <a:srgbClr val="FF6600">
                <a:alpha val="70195"/>
              </a:srgbClr>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spcBef>
                  <a:spcPct val="50000"/>
                </a:spcBef>
              </a:pPr>
              <a:r>
                <a:rPr lang="zh-TW" altLang="en-US" i="1">
                  <a:solidFill>
                    <a:srgbClr val="990000"/>
                  </a:solidFill>
                </a:rPr>
                <a:t>微光電實驗室</a:t>
              </a:r>
            </a:p>
          </p:txBody>
        </p:sp>
      </p:grpSp>
      <p:pic>
        <p:nvPicPr>
          <p:cNvPr id="2" name="圖片 1"/>
          <p:cNvPicPr>
            <a:picLocks noChangeAspect="1"/>
          </p:cNvPicPr>
          <p:nvPr/>
        </p:nvPicPr>
        <p:blipFill rotWithShape="1">
          <a:blip r:embed="rId5" cstate="print">
            <a:extLst>
              <a:ext uri="{28A0092B-C50C-407E-A947-70E740481C1C}">
                <a14:useLocalDpi xmlns:a14="http://schemas.microsoft.com/office/drawing/2010/main" val="0"/>
              </a:ext>
            </a:extLst>
          </a:blip>
          <a:srcRect t="35921"/>
          <a:stretch/>
        </p:blipFill>
        <p:spPr>
          <a:xfrm>
            <a:off x="3207687" y="3998922"/>
            <a:ext cx="5976664" cy="1469268"/>
          </a:xfrm>
          <a:prstGeom prst="rect">
            <a:avLst/>
          </a:prstGeom>
        </p:spPr>
      </p:pic>
      <p:sp>
        <p:nvSpPr>
          <p:cNvPr id="8" name="Slide Number Placeholder 1"/>
          <p:cNvSpPr>
            <a:spLocks noGrp="1"/>
          </p:cNvSpPr>
          <p:nvPr>
            <p:ph type="sldNum" sz="quarter" idx="12"/>
          </p:nvPr>
        </p:nvSpPr>
        <p:spPr>
          <a:xfrm>
            <a:off x="8737600" y="6245225"/>
            <a:ext cx="2844800" cy="476250"/>
          </a:xfrm>
        </p:spPr>
        <p:txBody>
          <a:bodyPr/>
          <a:lstStyle/>
          <a:p>
            <a:r>
              <a:rPr lang="en-IN" altLang="zh-TW" dirty="0"/>
              <a:t>2</a:t>
            </a:r>
            <a:endParaRPr lang="zh-TW" altLang="en-US" dirty="0"/>
          </a:p>
        </p:txBody>
      </p:sp>
      <p:sp>
        <p:nvSpPr>
          <p:cNvPr id="9" name="文字方塊 8"/>
          <p:cNvSpPr txBox="1"/>
          <p:nvPr/>
        </p:nvSpPr>
        <p:spPr>
          <a:xfrm>
            <a:off x="11345779" y="6178262"/>
            <a:ext cx="312906" cy="369332"/>
          </a:xfrm>
          <a:prstGeom prst="rect">
            <a:avLst/>
          </a:prstGeom>
          <a:noFill/>
        </p:spPr>
        <p:txBody>
          <a:bodyPr wrap="none" rtlCol="0">
            <a:spAutoFit/>
          </a:bodyPr>
          <a:lstStyle/>
          <a:p>
            <a:r>
              <a:rPr lang="en-US" altLang="zh-TW" dirty="0"/>
              <a:t>2</a:t>
            </a:r>
            <a:endParaRPr lang="zh-CN" altLang="en-US" dirty="0"/>
          </a:p>
        </p:txBody>
      </p:sp>
      <p:pic>
        <p:nvPicPr>
          <p:cNvPr id="10" name="圖片 9"/>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398870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2220159"/>
              </p:ext>
            </p:extLst>
          </p:nvPr>
        </p:nvGraphicFramePr>
        <p:xfrm>
          <a:off x="3900667" y="459126"/>
          <a:ext cx="7969556" cy="5920924"/>
        </p:xfrm>
        <a:graphic>
          <a:graphicData uri="http://schemas.openxmlformats.org/drawingml/2006/table">
            <a:tbl>
              <a:tblPr firstRow="1" firstCol="1" bandRow="1">
                <a:tableStyleId>{5C22544A-7EE6-4342-B048-85BDC9FD1C3A}</a:tableStyleId>
              </a:tblPr>
              <a:tblGrid>
                <a:gridCol w="1543411">
                  <a:extLst>
                    <a:ext uri="{9D8B030D-6E8A-4147-A177-3AD203B41FA5}">
                      <a16:colId xmlns:a16="http://schemas.microsoft.com/office/drawing/2014/main" val="4119164499"/>
                    </a:ext>
                  </a:extLst>
                </a:gridCol>
                <a:gridCol w="1138527">
                  <a:extLst>
                    <a:ext uri="{9D8B030D-6E8A-4147-A177-3AD203B41FA5}">
                      <a16:colId xmlns:a16="http://schemas.microsoft.com/office/drawing/2014/main" val="969355216"/>
                    </a:ext>
                  </a:extLst>
                </a:gridCol>
                <a:gridCol w="1178280">
                  <a:extLst>
                    <a:ext uri="{9D8B030D-6E8A-4147-A177-3AD203B41FA5}">
                      <a16:colId xmlns:a16="http://schemas.microsoft.com/office/drawing/2014/main" val="3964888876"/>
                    </a:ext>
                  </a:extLst>
                </a:gridCol>
                <a:gridCol w="964163">
                  <a:extLst>
                    <a:ext uri="{9D8B030D-6E8A-4147-A177-3AD203B41FA5}">
                      <a16:colId xmlns:a16="http://schemas.microsoft.com/office/drawing/2014/main" val="46557285"/>
                    </a:ext>
                  </a:extLst>
                </a:gridCol>
                <a:gridCol w="900810">
                  <a:extLst>
                    <a:ext uri="{9D8B030D-6E8A-4147-A177-3AD203B41FA5}">
                      <a16:colId xmlns:a16="http://schemas.microsoft.com/office/drawing/2014/main" val="2764156897"/>
                    </a:ext>
                  </a:extLst>
                </a:gridCol>
                <a:gridCol w="1179321">
                  <a:extLst>
                    <a:ext uri="{9D8B030D-6E8A-4147-A177-3AD203B41FA5}">
                      <a16:colId xmlns:a16="http://schemas.microsoft.com/office/drawing/2014/main" val="1800553366"/>
                    </a:ext>
                  </a:extLst>
                </a:gridCol>
                <a:gridCol w="1065044">
                  <a:extLst>
                    <a:ext uri="{9D8B030D-6E8A-4147-A177-3AD203B41FA5}">
                      <a16:colId xmlns:a16="http://schemas.microsoft.com/office/drawing/2014/main" val="1391331847"/>
                    </a:ext>
                  </a:extLst>
                </a:gridCol>
              </a:tblGrid>
              <a:tr h="830585">
                <a:tc>
                  <a:txBody>
                    <a:bodyPr/>
                    <a:lstStyle/>
                    <a:p>
                      <a:pPr marL="0" indent="0" algn="ctr">
                        <a:lnSpc>
                          <a:spcPct val="115000"/>
                        </a:lnSpc>
                        <a:spcAft>
                          <a:spcPts val="0"/>
                        </a:spcAft>
                      </a:pPr>
                      <a:endParaRPr lang="zh-TW" sz="1400" b="1"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NTT</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SiFotonics Technology</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kern="1200" dirty="0" smtClean="0">
                          <a:solidFill>
                            <a:schemeClr val="tx1"/>
                          </a:solidFill>
                          <a:effectLst/>
                          <a:latin typeface="Times New Roman" panose="02020603050405020304" pitchFamily="18" charset="0"/>
                          <a:ea typeface="+mn-ea"/>
                          <a:cs typeface="Times New Roman" panose="02020603050405020304" pitchFamily="18" charset="0"/>
                        </a:rPr>
                        <a:t>Albis (APD20E1) </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00000"/>
                        </a:lnSpc>
                        <a:spcAft>
                          <a:spcPts val="0"/>
                        </a:spcAft>
                      </a:pPr>
                      <a:endParaRPr lang="en-US" altLang="zh-TW" sz="1400" b="1" dirty="0" smtClean="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indent="0" algn="ctr">
                        <a:lnSpc>
                          <a:spcPct val="100000"/>
                        </a:lnSpc>
                        <a:spcAft>
                          <a:spcPts val="0"/>
                        </a:spcAft>
                      </a:pPr>
                      <a:r>
                        <a:rPr lang="en-US" altLang="zh-TW" sz="1400" b="1" dirty="0" smtClean="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MACOM</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i="0" kern="1200" cap="all" dirty="0" smtClean="0">
                          <a:solidFill>
                            <a:schemeClr val="tx1"/>
                          </a:solidFill>
                          <a:effectLst/>
                          <a:latin typeface="Times New Roman" panose="02020603050405020304" pitchFamily="18" charset="0"/>
                          <a:ea typeface="+mn-ea"/>
                          <a:cs typeface="Times New Roman" panose="02020603050405020304" pitchFamily="18" charset="0"/>
                        </a:rPr>
                        <a:t>(MARP-BA56)</a:t>
                      </a:r>
                    </a:p>
                    <a:p>
                      <a:pPr marL="0" indent="0" algn="ctr">
                        <a:lnSpc>
                          <a:spcPct val="100000"/>
                        </a:lnSpc>
                        <a:spcAft>
                          <a:spcPts val="0"/>
                        </a:spcAft>
                      </a:pP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solidFill>
                            <a:srgbClr val="CECEEF"/>
                          </a:solidFill>
                          <a:effectLst/>
                          <a:latin typeface="Times New Roman" panose="02020603050405020304" pitchFamily="18" charset="0"/>
                          <a:ea typeface="+mn-ea"/>
                          <a:cs typeface="Times New Roman" panose="02020603050405020304" pitchFamily="18" charset="0"/>
                        </a:rPr>
                        <a:t>This</a:t>
                      </a:r>
                      <a:r>
                        <a:rPr lang="en-US" altLang="zh-TW" sz="1400" b="1" baseline="0" dirty="0" smtClean="0">
                          <a:solidFill>
                            <a:srgbClr val="CECEEF"/>
                          </a:solidFill>
                          <a:effectLst/>
                          <a:latin typeface="Times New Roman" panose="02020603050405020304" pitchFamily="18" charset="0"/>
                          <a:ea typeface="+mn-ea"/>
                          <a:cs typeface="Times New Roman" panose="02020603050405020304" pitchFamily="18" charset="0"/>
                        </a:rPr>
                        <a:t> work </a:t>
                      </a:r>
                      <a:endParaRPr lang="zh-TW" altLang="zh-TW" sz="1400" b="1" dirty="0">
                        <a:solidFill>
                          <a:srgbClr val="CECEEF"/>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indent="182880" algn="ctr">
                        <a:lnSpc>
                          <a:spcPct val="115000"/>
                        </a:lnSpc>
                        <a:spcAft>
                          <a:spcPts val="0"/>
                        </a:spcAft>
                      </a:pPr>
                      <a:r>
                        <a:rPr lang="en-US" altLang="zh-TW" sz="1400" b="1" dirty="0" smtClean="0">
                          <a:solidFill>
                            <a:srgbClr val="CECEEF"/>
                          </a:solidFill>
                          <a:effectLst/>
                          <a:latin typeface="Times New Roman" panose="02020603050405020304" pitchFamily="18" charset="0"/>
                          <a:ea typeface="+mn-ea"/>
                          <a:cs typeface="Times New Roman" panose="02020603050405020304" pitchFamily="18" charset="0"/>
                        </a:rPr>
                        <a:t>Our</a:t>
                      </a:r>
                      <a:r>
                        <a:rPr lang="en-US" altLang="zh-TW" sz="1400" b="1" baseline="0" dirty="0" smtClean="0">
                          <a:solidFill>
                            <a:srgbClr val="CECEEF"/>
                          </a:solidFill>
                          <a:effectLst/>
                          <a:latin typeface="Times New Roman" panose="02020603050405020304" pitchFamily="18" charset="0"/>
                          <a:ea typeface="+mn-ea"/>
                          <a:cs typeface="Times New Roman" panose="02020603050405020304" pitchFamily="18" charset="0"/>
                        </a:rPr>
                        <a:t> previous work </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410517255"/>
                  </a:ext>
                </a:extLst>
              </a:tr>
              <a:tr h="196694">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Reference</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altLang="zh-TW" sz="1400" b="1" dirty="0" smtClean="0">
                          <a:solidFill>
                            <a:schemeClr val="dk1"/>
                          </a:solidFill>
                          <a:effectLst/>
                          <a:latin typeface="Times New Roman" panose="02020603050405020304" pitchFamily="18" charset="0"/>
                          <a:ea typeface="+mn-ea"/>
                          <a:cs typeface="Times New Roman" panose="02020603050405020304" pitchFamily="18" charset="0"/>
                        </a:rPr>
                        <a:t>15</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smtClean="0">
                          <a:effectLst/>
                          <a:latin typeface="Times New Roman" panose="02020603050405020304" pitchFamily="18" charset="0"/>
                          <a:cs typeface="Times New Roman" panose="02020603050405020304" pitchFamily="18" charset="0"/>
                        </a:rPr>
                        <a:t>12</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26</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28</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algn="l">
                        <a:lnSpc>
                          <a:spcPct val="115000"/>
                        </a:lnSpc>
                      </a:pPr>
                      <a:r>
                        <a:rPr lang="en-US" altLang="zh-TW" sz="1400" b="1" dirty="0" smtClean="0">
                          <a:solidFill>
                            <a:srgbClr val="CECEEF"/>
                          </a:solidFill>
                          <a:effectLst/>
                          <a:latin typeface="Times New Roman" panose="02020603050405020304" pitchFamily="18" charset="0"/>
                          <a:cs typeface="Times New Roman" panose="02020603050405020304" pitchFamily="18" charset="0"/>
                        </a:rPr>
                        <a:t>29</a:t>
                      </a:r>
                      <a:endParaRPr lang="zh-TW" sz="1400" b="1" dirty="0">
                        <a:solidFill>
                          <a:srgbClr val="CECEEF"/>
                        </a:solidFill>
                        <a:effectLst/>
                        <a:latin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171920504"/>
                  </a:ext>
                </a:extLst>
              </a:tr>
              <a:tr h="749585">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Type</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effectLst/>
                          <a:latin typeface="Times New Roman" panose="02020603050405020304" pitchFamily="18" charset="0"/>
                          <a:cs typeface="Times New Roman" panose="02020603050405020304" pitchFamily="18" charset="0"/>
                        </a:rPr>
                        <a:t>Backside-illuminated</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Topside-illuminated (Reflector on Backside)</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effectLst/>
                          <a:latin typeface="Times New Roman" panose="02020603050405020304" pitchFamily="18" charset="0"/>
                          <a:cs typeface="Times New Roman" panose="02020603050405020304" pitchFamily="18" charset="0"/>
                        </a:rPr>
                        <a:t>Topside-illuminated</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effectLst/>
                          <a:latin typeface="Times New Roman" panose="02020603050405020304" pitchFamily="18" charset="0"/>
                          <a:cs typeface="Times New Roman" panose="02020603050405020304" pitchFamily="18" charset="0"/>
                        </a:rPr>
                        <a:t>Backside-illuminated</a:t>
                      </a:r>
                      <a:endParaRPr lang="zh-TW" altLang="zh-TW" sz="1400" b="1" dirty="0" smtClean="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solidFill>
                            <a:srgbClr val="CECEEF"/>
                          </a:solidFill>
                          <a:effectLst/>
                          <a:latin typeface="Times New Roman" panose="02020603050405020304" pitchFamily="18" charset="0"/>
                          <a:ea typeface="+mn-ea"/>
                          <a:cs typeface="Times New Roman" panose="02020603050405020304" pitchFamily="18" charset="0"/>
                        </a:rPr>
                        <a:t>Topside-illuminated  </a:t>
                      </a:r>
                      <a:endParaRPr lang="zh-TW" altLang="zh-TW" sz="1400" b="1" dirty="0">
                        <a:solidFill>
                          <a:srgbClr val="CECEEF"/>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solidFill>
                            <a:srgbClr val="CECEEF"/>
                          </a:solidFill>
                          <a:effectLst/>
                          <a:latin typeface="Times New Roman" panose="02020603050405020304" pitchFamily="18" charset="0"/>
                          <a:cs typeface="Times New Roman" panose="02020603050405020304" pitchFamily="18" charset="0"/>
                        </a:rPr>
                        <a:t>Backside-Illuminated</a:t>
                      </a:r>
                    </a:p>
                    <a:p>
                      <a:pPr marL="0" indent="0" algn="ctr">
                        <a:lnSpc>
                          <a:spcPct val="115000"/>
                        </a:lnSpc>
                        <a:spcAft>
                          <a:spcPts val="0"/>
                        </a:spcAft>
                      </a:pPr>
                      <a:r>
                        <a:rPr lang="en-US" altLang="zh-TW" sz="1400" b="1" dirty="0" smtClean="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rPr>
                        <a:t>(Flip-Chip Bonding)</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360840787"/>
                  </a:ext>
                </a:extLst>
              </a:tr>
              <a:tr h="370897">
                <a:tc>
                  <a:txBody>
                    <a:bodyPr/>
                    <a:lstStyle/>
                    <a:p>
                      <a:pPr marL="0" indent="0" algn="ctr">
                        <a:lnSpc>
                          <a:spcPct val="115000"/>
                        </a:lnSpc>
                        <a:spcAft>
                          <a:spcPts val="0"/>
                        </a:spcAft>
                      </a:pPr>
                      <a:r>
                        <a:rPr lang="en-US" sz="1400" b="1" dirty="0" smtClean="0">
                          <a:solidFill>
                            <a:schemeClr val="tx1"/>
                          </a:solidFill>
                          <a:effectLst/>
                          <a:latin typeface="Times New Roman" panose="02020603050405020304" pitchFamily="18" charset="0"/>
                          <a:cs typeface="Times New Roman" panose="02020603050405020304" pitchFamily="18" charset="0"/>
                        </a:rPr>
                        <a:t>Active Mesa Diameter</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14 μm</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20 μm</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effectLst/>
                          <a:latin typeface="Times New Roman" panose="02020603050405020304" pitchFamily="18" charset="0"/>
                          <a:cs typeface="Times New Roman" panose="02020603050405020304" pitchFamily="18" charset="0"/>
                        </a:rPr>
                        <a:t>20 μm</a:t>
                      </a:r>
                      <a:endParaRPr lang="zh-TW" altLang="zh-TW" sz="1400" b="1" dirty="0" smtClean="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algn="l">
                        <a:lnSpc>
                          <a:spcPct val="115000"/>
                        </a:lnSpc>
                      </a:pPr>
                      <a:r>
                        <a:rPr lang="en-US" altLang="zh-TW" sz="1400" b="1" dirty="0" smtClean="0">
                          <a:effectLst/>
                          <a:latin typeface="Times New Roman" panose="02020603050405020304" pitchFamily="18" charset="0"/>
                          <a:cs typeface="Times New Roman" panose="02020603050405020304" pitchFamily="18" charset="0"/>
                        </a:rPr>
                        <a:t>             - </a:t>
                      </a:r>
                      <a:endParaRPr lang="zh-TW" sz="1400" b="1" dirty="0">
                        <a:effectLst/>
                        <a:latin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solidFill>
                            <a:srgbClr val="CECEEF"/>
                          </a:solidFill>
                          <a:effectLst/>
                          <a:latin typeface="Times New Roman" panose="02020603050405020304" pitchFamily="18" charset="0"/>
                          <a:cs typeface="Times New Roman" panose="02020603050405020304" pitchFamily="18" charset="0"/>
                        </a:rPr>
                        <a:t>20 μm</a:t>
                      </a:r>
                      <a:endParaRPr lang="zh-TW" altLang="zh-TW" sz="1400" b="1" dirty="0" smtClean="0">
                        <a:solidFill>
                          <a:srgbClr val="CECEEF"/>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rgbClr val="CECEEF"/>
                          </a:solidFill>
                          <a:effectLst/>
                          <a:latin typeface="Times New Roman" panose="02020603050405020304" pitchFamily="18" charset="0"/>
                          <a:cs typeface="Times New Roman" panose="02020603050405020304" pitchFamily="18" charset="0"/>
                        </a:rPr>
                        <a:t>14 μm</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1475748721"/>
                  </a:ext>
                </a:extLst>
              </a:tr>
              <a:tr h="370897">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Dark Current</a:t>
                      </a:r>
                      <a:r>
                        <a:rPr lang="en-IN" sz="1400" b="1" baseline="0" dirty="0">
                          <a:solidFill>
                            <a:schemeClr val="tx1"/>
                          </a:solidFill>
                          <a:effectLst/>
                          <a:latin typeface="Times New Roman" panose="02020603050405020304" pitchFamily="18" charset="0"/>
                          <a:cs typeface="Times New Roman" panose="02020603050405020304" pitchFamily="18" charset="0"/>
                        </a:rPr>
                        <a:t> </a:t>
                      </a:r>
                      <a:r>
                        <a:rPr lang="en-US" sz="1400" b="1" dirty="0">
                          <a:solidFill>
                            <a:schemeClr val="tx1"/>
                          </a:solidFill>
                          <a:effectLst/>
                          <a:latin typeface="Times New Roman" panose="02020603050405020304" pitchFamily="18" charset="0"/>
                          <a:cs typeface="Times New Roman" panose="02020603050405020304" pitchFamily="18" charset="0"/>
                        </a:rPr>
                        <a:t>(0.9 V</a:t>
                      </a:r>
                      <a:r>
                        <a:rPr lang="en-US" sz="1400" b="1" baseline="-25000" dirty="0">
                          <a:solidFill>
                            <a:schemeClr val="tx1"/>
                          </a:solidFill>
                          <a:effectLst/>
                          <a:latin typeface="Times New Roman" panose="02020603050405020304" pitchFamily="18" charset="0"/>
                          <a:cs typeface="Times New Roman" panose="02020603050405020304" pitchFamily="18" charset="0"/>
                        </a:rPr>
                        <a:t>br</a:t>
                      </a:r>
                      <a:r>
                        <a:rPr lang="en-US" sz="1400" b="1" dirty="0">
                          <a:solidFill>
                            <a:schemeClr val="tx1"/>
                          </a:solidFill>
                          <a:effectLst/>
                          <a:latin typeface="Times New Roman" panose="02020603050405020304" pitchFamily="18" charset="0"/>
                          <a:cs typeface="Times New Roman" panose="02020603050405020304" pitchFamily="18" charset="0"/>
                        </a:rPr>
                        <a:t>)</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2 μA</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0.9 μA</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rPr>
                        <a:t>380</a:t>
                      </a:r>
                      <a:r>
                        <a:rPr lang="en-US" altLang="zh-TW" sz="1400" b="1" baseline="0" dirty="0" smtClean="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rPr>
                        <a:t> nA</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a:solidFill>
                            <a:srgbClr val="CECEEF"/>
                          </a:solidFill>
                          <a:effectLst/>
                          <a:latin typeface="Times New Roman" panose="02020603050405020304" pitchFamily="18" charset="0"/>
                          <a:cs typeface="Times New Roman" panose="02020603050405020304" pitchFamily="18" charset="0"/>
                        </a:rPr>
                        <a:t>175</a:t>
                      </a:r>
                      <a:r>
                        <a:rPr lang="en-US" sz="1400" b="1" dirty="0">
                          <a:solidFill>
                            <a:srgbClr val="CECEEF"/>
                          </a:solidFill>
                          <a:effectLst/>
                          <a:latin typeface="Times New Roman" panose="02020603050405020304" pitchFamily="18" charset="0"/>
                          <a:cs typeface="Times New Roman" panose="02020603050405020304" pitchFamily="18" charset="0"/>
                        </a:rPr>
                        <a:t> nA</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4085293771"/>
                  </a:ext>
                </a:extLst>
              </a:tr>
              <a:tr h="370897">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Responsivity</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effectLst/>
                          <a:latin typeface="Times New Roman" panose="02020603050405020304" pitchFamily="18" charset="0"/>
                          <a:cs typeface="Times New Roman" panose="02020603050405020304" pitchFamily="18" charset="0"/>
                        </a:rPr>
                        <a:t>0.75 (1.75) </a:t>
                      </a:r>
                      <a:r>
                        <a:rPr lang="en-US" sz="1400" b="1" dirty="0">
                          <a:effectLst/>
                          <a:latin typeface="Times New Roman" panose="02020603050405020304" pitchFamily="18" charset="0"/>
                          <a:cs typeface="Times New Roman" panose="02020603050405020304" pitchFamily="18" charset="0"/>
                        </a:rPr>
                        <a:t>A/W</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3.53 (6.5) A/W</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4.5 A/W</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solidFill>
                            <a:srgbClr val="000000"/>
                          </a:solidFill>
                          <a:effectLst/>
                          <a:latin typeface="Times New Roman" panose="02020603050405020304" pitchFamily="18" charset="0"/>
                          <a:ea typeface="+mn-ea"/>
                          <a:cs typeface="Times New Roman" panose="02020603050405020304" pitchFamily="18" charset="0"/>
                        </a:rPr>
                        <a:t>4.2</a:t>
                      </a:r>
                      <a:r>
                        <a:rPr lang="en-US" altLang="zh-TW" sz="1400" b="1" baseline="0" dirty="0" smtClean="0">
                          <a:solidFill>
                            <a:srgbClr val="000000"/>
                          </a:solidFill>
                          <a:effectLst/>
                          <a:latin typeface="Times New Roman" panose="02020603050405020304" pitchFamily="18" charset="0"/>
                          <a:ea typeface="+mn-ea"/>
                          <a:cs typeface="Times New Roman" panose="02020603050405020304" pitchFamily="18" charset="0"/>
                        </a:rPr>
                        <a:t> A/W</a:t>
                      </a:r>
                      <a:endParaRPr lang="zh-TW" altLang="zh-TW" sz="1400" b="1"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rPr>
                        <a:t>0.84 (1.9 A/W) </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rgbClr val="CECEEF"/>
                          </a:solidFill>
                          <a:effectLst/>
                          <a:latin typeface="Times New Roman" panose="02020603050405020304" pitchFamily="18" charset="0"/>
                          <a:cs typeface="Times New Roman" panose="02020603050405020304" pitchFamily="18" charset="0"/>
                        </a:rPr>
                        <a:t>3.4 (6.52) A/W</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2161895784"/>
                  </a:ext>
                </a:extLst>
              </a:tr>
              <a:tr h="370897">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Bandwidth</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effectLst/>
                          <a:latin typeface="Times New Roman" panose="02020603050405020304" pitchFamily="18" charset="0"/>
                          <a:cs typeface="Times New Roman" panose="02020603050405020304" pitchFamily="18" charset="0"/>
                        </a:rPr>
                        <a:t>42</a:t>
                      </a:r>
                      <a:r>
                        <a:rPr lang="en-US" sz="1400" b="1" baseline="0" dirty="0" smtClean="0">
                          <a:effectLst/>
                          <a:latin typeface="Times New Roman" panose="02020603050405020304" pitchFamily="18" charset="0"/>
                          <a:cs typeface="Times New Roman" panose="02020603050405020304" pitchFamily="18" charset="0"/>
                        </a:rPr>
                        <a:t> (</a:t>
                      </a:r>
                      <a:r>
                        <a:rPr lang="en-US" sz="1400" b="1" dirty="0" smtClean="0">
                          <a:effectLst/>
                          <a:latin typeface="Times New Roman" panose="02020603050405020304" pitchFamily="18" charset="0"/>
                          <a:cs typeface="Times New Roman" panose="02020603050405020304" pitchFamily="18" charset="0"/>
                        </a:rPr>
                        <a:t>26) </a:t>
                      </a:r>
                      <a:r>
                        <a:rPr lang="en-US" sz="1400" b="1" dirty="0">
                          <a:effectLst/>
                          <a:latin typeface="Times New Roman" panose="02020603050405020304" pitchFamily="18" charset="0"/>
                          <a:cs typeface="Times New Roman" panose="02020603050405020304" pitchFamily="18" charset="0"/>
                        </a:rPr>
                        <a:t>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28 (22) 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20 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30 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rPr>
                        <a:t>44 (28) GHz</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rgbClr val="CECEEF"/>
                          </a:solidFill>
                          <a:effectLst/>
                          <a:latin typeface="Times New Roman" panose="02020603050405020304" pitchFamily="18" charset="0"/>
                          <a:cs typeface="Times New Roman" panose="02020603050405020304" pitchFamily="18" charset="0"/>
                        </a:rPr>
                        <a:t>36 (28) GHz</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3356296240"/>
                  </a:ext>
                </a:extLst>
              </a:tr>
              <a:tr h="1317617">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Optical Input or RF Output Saturation</a:t>
                      </a:r>
                      <a:r>
                        <a:rPr lang="en-US" sz="1400" b="1" baseline="0" dirty="0">
                          <a:solidFill>
                            <a:schemeClr val="tx1"/>
                          </a:solidFill>
                          <a:effectLst/>
                          <a:latin typeface="Times New Roman" panose="02020603050405020304" pitchFamily="18" charset="0"/>
                          <a:cs typeface="Times New Roman" panose="02020603050405020304" pitchFamily="18" charset="0"/>
                        </a:rPr>
                        <a:t> </a:t>
                      </a:r>
                      <a:r>
                        <a:rPr lang="en-US" sz="1400" b="1" dirty="0">
                          <a:solidFill>
                            <a:schemeClr val="tx1"/>
                          </a:solidFill>
                          <a:effectLst/>
                          <a:latin typeface="Times New Roman" panose="02020603050405020304" pitchFamily="18" charset="0"/>
                          <a:cs typeface="Times New Roman" panose="02020603050405020304" pitchFamily="18" charset="0"/>
                        </a:rPr>
                        <a:t>Power</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a:effectLst/>
                          <a:latin typeface="Times New Roman" panose="02020603050405020304" pitchFamily="18" charset="0"/>
                          <a:cs typeface="Times New Roman" panose="02020603050405020304" pitchFamily="18" charset="0"/>
                        </a:rPr>
                        <a:t>-6.3 </a:t>
                      </a:r>
                      <a:r>
                        <a:rPr lang="en-IN" sz="1400" b="1" dirty="0" err="1">
                          <a:effectLst/>
                          <a:latin typeface="Times New Roman" panose="02020603050405020304" pitchFamily="18" charset="0"/>
                          <a:cs typeface="Times New Roman" panose="02020603050405020304" pitchFamily="18" charset="0"/>
                        </a:rPr>
                        <a:t>dBm</a:t>
                      </a:r>
                      <a:endParaRPr lang="zh-TW" sz="1400" b="1" dirty="0">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sz="1400" b="1" dirty="0">
                          <a:effectLst/>
                          <a:latin typeface="Times New Roman" panose="02020603050405020304" pitchFamily="18" charset="0"/>
                          <a:cs typeface="Times New Roman" panose="02020603050405020304" pitchFamily="18" charset="0"/>
                        </a:rPr>
                        <a:t>(Optical Saturation)</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a:effectLst/>
                          <a:latin typeface="Times New Roman" panose="02020603050405020304" pitchFamily="18" charset="0"/>
                          <a:cs typeface="Times New Roman" panose="02020603050405020304" pitchFamily="18" charset="0"/>
                        </a:rPr>
                        <a:t>&lt; 0 </a:t>
                      </a:r>
                      <a:r>
                        <a:rPr lang="en-IN" sz="1400" b="1" dirty="0" err="1">
                          <a:effectLst/>
                          <a:latin typeface="Times New Roman" panose="02020603050405020304" pitchFamily="18" charset="0"/>
                          <a:cs typeface="Times New Roman" panose="02020603050405020304" pitchFamily="18" charset="0"/>
                        </a:rPr>
                        <a:t>dBm</a:t>
                      </a:r>
                      <a:endParaRPr lang="zh-TW" sz="1400" b="1" dirty="0">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sz="1400" b="1" dirty="0" smtClean="0">
                          <a:effectLst/>
                          <a:latin typeface="Times New Roman" panose="02020603050405020304" pitchFamily="18" charset="0"/>
                          <a:cs typeface="Times New Roman" panose="02020603050405020304" pitchFamily="18" charset="0"/>
                        </a:rPr>
                        <a:t>(Optical</a:t>
                      </a:r>
                      <a:r>
                        <a:rPr lang="en-IN" sz="1400" b="1" baseline="0" dirty="0" smtClean="0">
                          <a:effectLst/>
                          <a:latin typeface="Times New Roman" panose="02020603050405020304" pitchFamily="18" charset="0"/>
                          <a:cs typeface="Times New Roman" panose="02020603050405020304" pitchFamily="18" charset="0"/>
                        </a:rPr>
                        <a:t> Damage Threshold</a:t>
                      </a:r>
                      <a:r>
                        <a:rPr lang="en-IN" sz="1400" b="1" dirty="0" smtClean="0">
                          <a:effectLst/>
                          <a:latin typeface="Times New Roman" panose="02020603050405020304" pitchFamily="18" charset="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indent="183515"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+5 dBm </a:t>
                      </a:r>
                    </a:p>
                    <a:p>
                      <a:pPr indent="183515"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(Optical Damage</a:t>
                      </a:r>
                      <a:r>
                        <a:rPr lang="en-US" altLang="zh-TW" sz="1400" b="1" baseline="0"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 Threshold)</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indent="183515"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CECEEF"/>
                          </a:solidFill>
                          <a:effectLst/>
                          <a:latin typeface="Times New Roman" panose="02020603050405020304" pitchFamily="18" charset="0"/>
                          <a:cs typeface="Times New Roman" panose="02020603050405020304" pitchFamily="18" charset="0"/>
                        </a:rPr>
                        <a:t>+8.5 dBm</a:t>
                      </a:r>
                    </a:p>
                    <a:p>
                      <a:pPr marL="0" indent="0" algn="ctr">
                        <a:lnSpc>
                          <a:spcPct val="115000"/>
                        </a:lnSpc>
                        <a:spcAft>
                          <a:spcPts val="0"/>
                        </a:spcAft>
                      </a:pPr>
                      <a:r>
                        <a:rPr lang="en-US" altLang="zh-TW" sz="1400" b="1" dirty="0" smtClean="0">
                          <a:solidFill>
                            <a:srgbClr val="CECEEF"/>
                          </a:solidFill>
                          <a:effectLst/>
                          <a:latin typeface="Times New Roman" panose="02020603050405020304" pitchFamily="18" charset="0"/>
                          <a:cs typeface="Times New Roman" panose="02020603050405020304" pitchFamily="18" charset="0"/>
                        </a:rPr>
                        <a:t>(Optical Saturation)</a:t>
                      </a:r>
                    </a:p>
                    <a:p>
                      <a:pPr marL="0" indent="0" algn="ctr">
                        <a:lnSpc>
                          <a:spcPct val="115000"/>
                        </a:lnSpc>
                        <a:spcAft>
                          <a:spcPts val="0"/>
                        </a:spcAft>
                      </a:pPr>
                      <a:r>
                        <a:rPr lang="en-US" altLang="zh-TW" sz="1400" b="1" dirty="0" smtClean="0">
                          <a:solidFill>
                            <a:srgbClr val="CECEEF"/>
                          </a:solidFill>
                          <a:effectLst/>
                          <a:latin typeface="Times New Roman" panose="02020603050405020304" pitchFamily="18" charset="0"/>
                          <a:cs typeface="Times New Roman" panose="02020603050405020304" pitchFamily="18" charset="0"/>
                        </a:rPr>
                        <a:t>-0.77 dBm at 45 GHz</a:t>
                      </a:r>
                      <a:endParaRPr lang="zh-TW" altLang="zh-TW" sz="1400" b="1" dirty="0" smtClean="0">
                        <a:solidFill>
                          <a:srgbClr val="CECEEF"/>
                        </a:solidFill>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altLang="zh-TW" sz="1400" b="1" dirty="0" smtClean="0">
                          <a:solidFill>
                            <a:srgbClr val="CECEEF"/>
                          </a:solidFill>
                          <a:effectLst/>
                          <a:latin typeface="Times New Roman" panose="02020603050405020304" pitchFamily="18" charset="0"/>
                          <a:cs typeface="Times New Roman" panose="02020603050405020304" pitchFamily="18" charset="0"/>
                        </a:rPr>
                        <a:t>(RF</a:t>
                      </a:r>
                      <a:r>
                        <a:rPr lang="en-IN" altLang="zh-TW" sz="1400" b="1" baseline="0" dirty="0" smtClean="0">
                          <a:solidFill>
                            <a:srgbClr val="CECEEF"/>
                          </a:solidFill>
                          <a:effectLst/>
                          <a:latin typeface="Times New Roman" panose="02020603050405020304" pitchFamily="18" charset="0"/>
                          <a:cs typeface="Times New Roman" panose="02020603050405020304" pitchFamily="18" charset="0"/>
                        </a:rPr>
                        <a:t> Output</a:t>
                      </a:r>
                      <a:r>
                        <a:rPr lang="en-IN" altLang="zh-TW" sz="1400" b="1" dirty="0" smtClean="0">
                          <a:solidFill>
                            <a:srgbClr val="CECEEF"/>
                          </a:solidFill>
                          <a:effectLst/>
                          <a:latin typeface="Times New Roman" panose="02020603050405020304" pitchFamily="18" charset="0"/>
                          <a:cs typeface="Times New Roman" panose="02020603050405020304" pitchFamily="18" charset="0"/>
                        </a:rPr>
                        <a:t>)</a:t>
                      </a:r>
                      <a:endParaRPr lang="zh-TW" altLang="zh-TW" sz="1400" b="1" dirty="0" smtClean="0">
                        <a:solidFill>
                          <a:srgbClr val="CECEEF"/>
                        </a:solidFill>
                        <a:effectLst/>
                        <a:latin typeface="Times New Roman" panose="02020603050405020304" pitchFamily="18" charset="0"/>
                        <a:ea typeface="+mn-ea"/>
                        <a:cs typeface="Times New Roman" panose="02020603050405020304" pitchFamily="18" charset="0"/>
                      </a:endParaRPr>
                    </a:p>
                    <a:p>
                      <a:pPr marL="0" indent="0" algn="ctr">
                        <a:lnSpc>
                          <a:spcPct val="115000"/>
                        </a:lnSpc>
                        <a:spcAft>
                          <a:spcPts val="0"/>
                        </a:spcAft>
                      </a:pP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rgbClr val="CECEEF"/>
                          </a:solidFill>
                          <a:effectLst/>
                          <a:latin typeface="Times New Roman" panose="02020603050405020304" pitchFamily="18" charset="0"/>
                          <a:cs typeface="Times New Roman" panose="02020603050405020304" pitchFamily="18" charset="0"/>
                        </a:rPr>
                        <a:t>+8.8 dBm</a:t>
                      </a:r>
                    </a:p>
                    <a:p>
                      <a:pPr marL="0" indent="0" algn="ctr">
                        <a:lnSpc>
                          <a:spcPct val="115000"/>
                        </a:lnSpc>
                        <a:spcAft>
                          <a:spcPts val="0"/>
                        </a:spcAft>
                      </a:pPr>
                      <a:r>
                        <a:rPr lang="en-US" sz="1400" b="1" dirty="0">
                          <a:solidFill>
                            <a:srgbClr val="CECEEF"/>
                          </a:solidFill>
                          <a:effectLst/>
                          <a:latin typeface="Times New Roman" panose="02020603050405020304" pitchFamily="18" charset="0"/>
                          <a:cs typeface="Times New Roman" panose="02020603050405020304" pitchFamily="18" charset="0"/>
                        </a:rPr>
                        <a:t>(Optical Saturation)</a:t>
                      </a:r>
                    </a:p>
                    <a:p>
                      <a:pPr marL="0" indent="0" algn="ctr">
                        <a:lnSpc>
                          <a:spcPct val="115000"/>
                        </a:lnSpc>
                        <a:spcAft>
                          <a:spcPts val="0"/>
                        </a:spcAft>
                      </a:pPr>
                      <a:r>
                        <a:rPr lang="en-US" sz="1400" b="1" dirty="0">
                          <a:solidFill>
                            <a:srgbClr val="CECEEF"/>
                          </a:solidFill>
                          <a:effectLst/>
                          <a:latin typeface="Times New Roman" panose="02020603050405020304" pitchFamily="18" charset="0"/>
                          <a:cs typeface="Times New Roman" panose="02020603050405020304" pitchFamily="18" charset="0"/>
                        </a:rPr>
                        <a:t>0 dBm at 40 GHz</a:t>
                      </a:r>
                      <a:endParaRPr lang="zh-TW" sz="1400" b="1" dirty="0">
                        <a:solidFill>
                          <a:srgbClr val="CECEEF"/>
                        </a:solidFill>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sz="1400" b="1" dirty="0">
                          <a:solidFill>
                            <a:srgbClr val="CECEEF"/>
                          </a:solidFill>
                          <a:effectLst/>
                          <a:latin typeface="Times New Roman" panose="02020603050405020304" pitchFamily="18" charset="0"/>
                          <a:cs typeface="Times New Roman" panose="02020603050405020304" pitchFamily="18" charset="0"/>
                        </a:rPr>
                        <a:t>(RF</a:t>
                      </a:r>
                      <a:r>
                        <a:rPr lang="en-IN" sz="1400" b="1" baseline="0" dirty="0">
                          <a:solidFill>
                            <a:srgbClr val="CECEEF"/>
                          </a:solidFill>
                          <a:effectLst/>
                          <a:latin typeface="Times New Roman" panose="02020603050405020304" pitchFamily="18" charset="0"/>
                          <a:cs typeface="Times New Roman" panose="02020603050405020304" pitchFamily="18" charset="0"/>
                        </a:rPr>
                        <a:t> Output</a:t>
                      </a:r>
                      <a:r>
                        <a:rPr lang="en-IN" sz="1400" b="1" dirty="0">
                          <a:solidFill>
                            <a:srgbClr val="CECEEF"/>
                          </a:solidFill>
                          <a:effectLst/>
                          <a:latin typeface="Times New Roman" panose="02020603050405020304" pitchFamily="18" charset="0"/>
                          <a:cs typeface="Times New Roman" panose="02020603050405020304" pitchFamily="18" charset="0"/>
                        </a:rPr>
                        <a:t>)</a:t>
                      </a:r>
                      <a:endParaRPr lang="zh-TW" sz="1400" b="1" dirty="0">
                        <a:solidFill>
                          <a:srgbClr val="CECEE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269285004"/>
                  </a:ext>
                </a:extLst>
              </a:tr>
            </a:tbl>
          </a:graphicData>
        </a:graphic>
      </p:graphicFrame>
      <p:sp>
        <p:nvSpPr>
          <p:cNvPr id="2" name="矩形 1"/>
          <p:cNvSpPr/>
          <p:nvPr/>
        </p:nvSpPr>
        <p:spPr bwMode="auto">
          <a:xfrm>
            <a:off x="6597569" y="459126"/>
            <a:ext cx="1157469" cy="103400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4" name="矩形 3"/>
          <p:cNvSpPr/>
          <p:nvPr/>
        </p:nvSpPr>
        <p:spPr bwMode="auto">
          <a:xfrm>
            <a:off x="5428527" y="3784922"/>
            <a:ext cx="4236334" cy="82180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8" name="標題 1"/>
          <p:cNvSpPr txBox="1">
            <a:spLocks/>
          </p:cNvSpPr>
          <p:nvPr/>
        </p:nvSpPr>
        <p:spPr bwMode="auto">
          <a:xfrm>
            <a:off x="2896124" y="93123"/>
            <a:ext cx="348087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Benchmark </a:t>
            </a:r>
          </a:p>
        </p:txBody>
      </p:sp>
      <p:sp>
        <p:nvSpPr>
          <p:cNvPr id="9" name="文字方塊 8"/>
          <p:cNvSpPr txBox="1"/>
          <p:nvPr/>
        </p:nvSpPr>
        <p:spPr>
          <a:xfrm>
            <a:off x="11649650" y="6100332"/>
            <a:ext cx="441146" cy="369332"/>
          </a:xfrm>
          <a:prstGeom prst="rect">
            <a:avLst/>
          </a:prstGeom>
          <a:noFill/>
        </p:spPr>
        <p:txBody>
          <a:bodyPr wrap="none" rtlCol="0">
            <a:spAutoFit/>
          </a:bodyPr>
          <a:lstStyle/>
          <a:p>
            <a:r>
              <a:rPr lang="en-US" altLang="zh-CN" dirty="0" smtClean="0"/>
              <a:t>20</a:t>
            </a:r>
            <a:endParaRPr lang="zh-CN" altLang="en-US" dirty="0"/>
          </a:p>
        </p:txBody>
      </p:sp>
      <p:pic>
        <p:nvPicPr>
          <p:cNvPr id="10" name="圖片 9"/>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239554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530" y="1889570"/>
            <a:ext cx="5689891" cy="3235020"/>
          </a:xfrm>
          <a:prstGeom prst="rect">
            <a:avLst/>
          </a:prstGeom>
        </p:spPr>
      </p:pic>
      <p:sp>
        <p:nvSpPr>
          <p:cNvPr id="4" name="標題 1"/>
          <p:cNvSpPr txBox="1">
            <a:spLocks/>
          </p:cNvSpPr>
          <p:nvPr/>
        </p:nvSpPr>
        <p:spPr bwMode="auto">
          <a:xfrm>
            <a:off x="2657195" y="653558"/>
            <a:ext cx="58050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Weakness of Si-Ge APDs</a:t>
            </a:r>
            <a:endPar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文字方塊 6"/>
          <p:cNvSpPr txBox="1"/>
          <p:nvPr/>
        </p:nvSpPr>
        <p:spPr>
          <a:xfrm>
            <a:off x="3222766" y="5310615"/>
            <a:ext cx="4104009" cy="400110"/>
          </a:xfrm>
          <a:prstGeom prst="rect">
            <a:avLst/>
          </a:prstGeom>
          <a:solidFill>
            <a:srgbClr val="FFFF00"/>
          </a:solidFill>
          <a:ln w="38100">
            <a:solidFill>
              <a:srgbClr val="FF0000"/>
            </a:solidFill>
          </a:ln>
        </p:spPr>
        <p:txBody>
          <a:bodyPr wrap="square" rtlCol="0">
            <a:spAutoFit/>
          </a:bodyPr>
          <a:lstStyle/>
          <a:p>
            <a:r>
              <a:rPr lang="en-US" altLang="zh-TW" sz="2000" dirty="0" smtClean="0">
                <a:solidFill>
                  <a:srgbClr val="FF0000"/>
                </a:solidFill>
              </a:rPr>
              <a:t>Advanced Ge/Si </a:t>
            </a:r>
            <a:r>
              <a:rPr lang="en-US" altLang="zh-TW" sz="2000" dirty="0">
                <a:solidFill>
                  <a:srgbClr val="FF0000"/>
                </a:solidFill>
              </a:rPr>
              <a:t>APD </a:t>
            </a:r>
            <a:r>
              <a:rPr lang="en-US" altLang="zh-TW" sz="2000" dirty="0" smtClean="0">
                <a:solidFill>
                  <a:srgbClr val="FF0000"/>
                </a:solidFill>
              </a:rPr>
              <a:t>Structure</a:t>
            </a:r>
            <a:endParaRPr lang="zh-TW" altLang="en-US" sz="2000" dirty="0">
              <a:solidFill>
                <a:srgbClr val="FF0000"/>
              </a:solidFill>
            </a:endParaRPr>
          </a:p>
        </p:txBody>
      </p:sp>
      <p:sp>
        <p:nvSpPr>
          <p:cNvPr id="2" name="橢圓 1"/>
          <p:cNvSpPr/>
          <p:nvPr/>
        </p:nvSpPr>
        <p:spPr bwMode="auto">
          <a:xfrm>
            <a:off x="3710940" y="4030980"/>
            <a:ext cx="2133600" cy="98298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 name="橢圓 2"/>
          <p:cNvSpPr/>
          <p:nvPr/>
        </p:nvSpPr>
        <p:spPr bwMode="auto">
          <a:xfrm>
            <a:off x="3421380" y="2598420"/>
            <a:ext cx="2636520" cy="64770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6" name="直線單箭頭接點 5"/>
          <p:cNvCxnSpPr>
            <a:stCxn id="14" idx="1"/>
          </p:cNvCxnSpPr>
          <p:nvPr/>
        </p:nvCxnSpPr>
        <p:spPr bwMode="auto">
          <a:xfrm flipH="1">
            <a:off x="5935980" y="1910269"/>
            <a:ext cx="1058100" cy="901511"/>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字方塊 13"/>
          <p:cNvSpPr txBox="1"/>
          <p:nvPr/>
        </p:nvSpPr>
        <p:spPr>
          <a:xfrm>
            <a:off x="6994080" y="1617881"/>
            <a:ext cx="4234381" cy="584775"/>
          </a:xfrm>
          <a:prstGeom prst="rect">
            <a:avLst/>
          </a:prstGeom>
          <a:solidFill>
            <a:srgbClr val="FFFF00"/>
          </a:solidFill>
          <a:ln w="38100">
            <a:solidFill>
              <a:srgbClr val="FF0000"/>
            </a:solidFill>
          </a:ln>
        </p:spPr>
        <p:txBody>
          <a:bodyPr wrap="square" rtlCol="0">
            <a:spAutoFit/>
          </a:bodyPr>
          <a:lstStyle/>
          <a:p>
            <a:r>
              <a:rPr lang="en-US" altLang="zh-TW" sz="1600" dirty="0" smtClean="0">
                <a:solidFill>
                  <a:srgbClr val="FF0000"/>
                </a:solidFill>
              </a:rPr>
              <a:t>The cut-off wavelength of Ge can </a:t>
            </a:r>
            <a:r>
              <a:rPr lang="en-US" altLang="zh-TW" sz="1600" dirty="0">
                <a:solidFill>
                  <a:srgbClr val="FF0000"/>
                </a:solidFill>
              </a:rPr>
              <a:t>only reach 1530 nm.</a:t>
            </a:r>
            <a:endParaRPr lang="zh-TW" altLang="en-US" sz="1600" dirty="0">
              <a:solidFill>
                <a:srgbClr val="FF0000"/>
              </a:solidFill>
            </a:endParaRPr>
          </a:p>
        </p:txBody>
      </p:sp>
      <p:sp>
        <p:nvSpPr>
          <p:cNvPr id="17" name="文字方塊 16"/>
          <p:cNvSpPr txBox="1"/>
          <p:nvPr/>
        </p:nvSpPr>
        <p:spPr>
          <a:xfrm>
            <a:off x="7123620" y="3873401"/>
            <a:ext cx="4234381" cy="830997"/>
          </a:xfrm>
          <a:prstGeom prst="rect">
            <a:avLst/>
          </a:prstGeom>
          <a:solidFill>
            <a:srgbClr val="FFFF00"/>
          </a:solidFill>
          <a:ln w="38100">
            <a:solidFill>
              <a:srgbClr val="FF0000"/>
            </a:solidFill>
          </a:ln>
        </p:spPr>
        <p:txBody>
          <a:bodyPr wrap="square" rtlCol="0">
            <a:spAutoFit/>
          </a:bodyPr>
          <a:lstStyle/>
          <a:p>
            <a:r>
              <a:rPr lang="en-US" altLang="zh-TW" sz="1600" dirty="0">
                <a:solidFill>
                  <a:srgbClr val="FF0000"/>
                </a:solidFill>
              </a:rPr>
              <a:t>The reliability is poor because a </a:t>
            </a:r>
            <a:r>
              <a:rPr lang="en-US" altLang="zh-TW" sz="1600" dirty="0" smtClean="0">
                <a:solidFill>
                  <a:srgbClr val="FF0000"/>
                </a:solidFill>
              </a:rPr>
              <a:t>membrane structure </a:t>
            </a:r>
            <a:r>
              <a:rPr lang="en-US" altLang="zh-TW" sz="1600" dirty="0">
                <a:solidFill>
                  <a:srgbClr val="FF0000"/>
                </a:solidFill>
              </a:rPr>
              <a:t>is </a:t>
            </a:r>
            <a:r>
              <a:rPr lang="en-US" altLang="zh-TW" sz="1600" dirty="0" smtClean="0">
                <a:solidFill>
                  <a:srgbClr val="FF0000"/>
                </a:solidFill>
              </a:rPr>
              <a:t>used </a:t>
            </a:r>
            <a:r>
              <a:rPr lang="en-US" altLang="zh-TW" sz="1600" b="1" u="sng" dirty="0" smtClean="0">
                <a:solidFill>
                  <a:srgbClr val="00B050"/>
                </a:solidFill>
              </a:rPr>
              <a:t>(very low optical damage threshold !!).</a:t>
            </a:r>
            <a:endParaRPr lang="zh-TW" altLang="en-US" sz="1600" b="1" u="sng" dirty="0">
              <a:solidFill>
                <a:srgbClr val="00B050"/>
              </a:solidFill>
            </a:endParaRPr>
          </a:p>
        </p:txBody>
      </p:sp>
      <p:cxnSp>
        <p:nvCxnSpPr>
          <p:cNvPr id="11" name="直線單箭頭接點 10"/>
          <p:cNvCxnSpPr/>
          <p:nvPr/>
        </p:nvCxnSpPr>
        <p:spPr bwMode="auto">
          <a:xfrm flipH="1">
            <a:off x="5935980" y="4236720"/>
            <a:ext cx="1158240" cy="16002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文字方塊 11"/>
          <p:cNvSpPr txBox="1"/>
          <p:nvPr/>
        </p:nvSpPr>
        <p:spPr>
          <a:xfrm>
            <a:off x="836342" y="5922972"/>
            <a:ext cx="10016396" cy="523220"/>
          </a:xfrm>
          <a:prstGeom prst="rect">
            <a:avLst/>
          </a:prstGeom>
          <a:noFill/>
        </p:spPr>
        <p:txBody>
          <a:bodyPr wrap="none" rtlCol="0">
            <a:spAutoFit/>
          </a:bodyPr>
          <a:lstStyle/>
          <a:p>
            <a:r>
              <a:rPr lang="en-US" altLang="zh-CN" sz="1400" dirty="0"/>
              <a:t>M. Huang, S. Li, P. </a:t>
            </a:r>
            <a:r>
              <a:rPr lang="en-US" altLang="zh-CN" sz="1400" dirty="0" err="1"/>
              <a:t>Cai</a:t>
            </a:r>
            <a:r>
              <a:rPr lang="en-US" altLang="zh-CN" sz="1400" dirty="0"/>
              <a:t>, G. </a:t>
            </a:r>
            <a:r>
              <a:rPr lang="en-US" altLang="zh-CN" sz="1400" dirty="0" err="1"/>
              <a:t>Hou</a:t>
            </a:r>
            <a:r>
              <a:rPr lang="en-US" altLang="zh-CN" sz="1400" dirty="0"/>
              <a:t>, T.-I. Sun, W. Chen, C.-Y. Hong, and D. Pan, “Germanium on Silicon Avalanche Photodiode</a:t>
            </a:r>
            <a:r>
              <a:rPr lang="en-US" altLang="zh-CN" sz="1400" dirty="0" smtClean="0"/>
              <a:t>,”</a:t>
            </a:r>
          </a:p>
          <a:p>
            <a:r>
              <a:rPr lang="en-US" altLang="zh-CN" sz="1400" dirty="0" smtClean="0"/>
              <a:t> </a:t>
            </a:r>
            <a:r>
              <a:rPr lang="en-US" altLang="zh-CN" sz="1400" i="1" dirty="0"/>
              <a:t>IEEE J. of Sel. Topics in Quantum Electronics, </a:t>
            </a:r>
            <a:r>
              <a:rPr lang="en-US" altLang="zh-CN" sz="1400" dirty="0"/>
              <a:t>vol.</a:t>
            </a:r>
            <a:r>
              <a:rPr lang="en-US" altLang="zh-CN" sz="1400" i="1" dirty="0"/>
              <a:t> </a:t>
            </a:r>
            <a:r>
              <a:rPr lang="en-US" altLang="zh-CN" sz="1400" dirty="0"/>
              <a:t>24, no. 2, pp. 3800911, March/April 2018</a:t>
            </a:r>
            <a:r>
              <a:rPr lang="en-US" altLang="zh-CN" sz="1400" dirty="0" smtClean="0"/>
              <a:t>.</a:t>
            </a:r>
            <a:endParaRPr lang="zh-CN" altLang="zh-CN" sz="1400" dirty="0"/>
          </a:p>
        </p:txBody>
      </p:sp>
      <p:sp>
        <p:nvSpPr>
          <p:cNvPr id="13" name="文字方塊 12"/>
          <p:cNvSpPr txBox="1"/>
          <p:nvPr/>
        </p:nvSpPr>
        <p:spPr>
          <a:xfrm>
            <a:off x="11358001" y="5999916"/>
            <a:ext cx="441146" cy="369332"/>
          </a:xfrm>
          <a:prstGeom prst="rect">
            <a:avLst/>
          </a:prstGeom>
          <a:noFill/>
        </p:spPr>
        <p:txBody>
          <a:bodyPr wrap="none" rtlCol="0">
            <a:spAutoFit/>
          </a:bodyPr>
          <a:lstStyle/>
          <a:p>
            <a:r>
              <a:rPr lang="en-US" altLang="zh-CN" dirty="0" smtClean="0"/>
              <a:t>21</a:t>
            </a:r>
            <a:endParaRPr lang="zh-CN" altLang="en-US" dirty="0"/>
          </a:p>
        </p:txBody>
      </p:sp>
      <p:pic>
        <p:nvPicPr>
          <p:cNvPr id="15" name="圖片 14"/>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23615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群組 37"/>
          <p:cNvGrpSpPr/>
          <p:nvPr/>
        </p:nvGrpSpPr>
        <p:grpSpPr>
          <a:xfrm>
            <a:off x="8486018" y="1224762"/>
            <a:ext cx="3470737" cy="3263863"/>
            <a:chOff x="1659468" y="1552502"/>
            <a:chExt cx="4848412" cy="4335505"/>
          </a:xfrm>
        </p:grpSpPr>
        <p:grpSp>
          <p:nvGrpSpPr>
            <p:cNvPr id="39" name="群組 38"/>
            <p:cNvGrpSpPr/>
            <p:nvPr/>
          </p:nvGrpSpPr>
          <p:grpSpPr>
            <a:xfrm>
              <a:off x="1659468" y="1867348"/>
              <a:ext cx="4735265" cy="4020659"/>
              <a:chOff x="1659468" y="1867348"/>
              <a:chExt cx="4735265" cy="4020659"/>
            </a:xfrm>
          </p:grpSpPr>
          <p:pic>
            <p:nvPicPr>
              <p:cNvPr id="47" name="圖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468" y="1867348"/>
                <a:ext cx="4735265" cy="4020659"/>
              </a:xfrm>
              <a:prstGeom prst="rect">
                <a:avLst/>
              </a:prstGeom>
            </p:spPr>
          </p:pic>
          <p:cxnSp>
            <p:nvCxnSpPr>
              <p:cNvPr id="48" name="直線接點 47"/>
              <p:cNvCxnSpPr/>
              <p:nvPr/>
            </p:nvCxnSpPr>
            <p:spPr bwMode="auto">
              <a:xfrm>
                <a:off x="5509260" y="2156460"/>
                <a:ext cx="0" cy="3200400"/>
              </a:xfrm>
              <a:prstGeom prst="line">
                <a:avLst/>
              </a:prstGeom>
              <a:noFill/>
              <a:ln w="3810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 name="直線單箭頭接點 39"/>
            <p:cNvCxnSpPr/>
            <p:nvPr/>
          </p:nvCxnSpPr>
          <p:spPr bwMode="auto">
            <a:xfrm>
              <a:off x="5625916" y="2362200"/>
              <a:ext cx="0" cy="289560"/>
            </a:xfrm>
            <a:prstGeom prst="straightConnector1">
              <a:avLst/>
            </a:prstGeom>
            <a:noFill/>
            <a:ln w="25400" cap="flat" cmpd="sng" algn="ctr">
              <a:solidFill>
                <a:schemeClr val="accent1">
                  <a:lumMod val="75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單箭頭接點 40"/>
            <p:cNvCxnSpPr/>
            <p:nvPr/>
          </p:nvCxnSpPr>
          <p:spPr bwMode="auto">
            <a:xfrm flipV="1">
              <a:off x="5625916" y="2697745"/>
              <a:ext cx="0" cy="283533"/>
            </a:xfrm>
            <a:prstGeom prst="straightConnector1">
              <a:avLst/>
            </a:prstGeom>
            <a:noFill/>
            <a:ln w="25400" cap="flat" cmpd="sng" algn="ctr">
              <a:solidFill>
                <a:schemeClr val="accent1">
                  <a:lumMod val="75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單箭頭接點 41"/>
            <p:cNvCxnSpPr/>
            <p:nvPr/>
          </p:nvCxnSpPr>
          <p:spPr bwMode="auto">
            <a:xfrm flipV="1">
              <a:off x="5455920" y="2774937"/>
              <a:ext cx="0" cy="49530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單箭頭接點 43"/>
            <p:cNvCxnSpPr/>
            <p:nvPr/>
          </p:nvCxnSpPr>
          <p:spPr bwMode="auto">
            <a:xfrm>
              <a:off x="5455920" y="2156460"/>
              <a:ext cx="0" cy="494852"/>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文字方塊 44"/>
            <p:cNvSpPr txBox="1"/>
            <p:nvPr/>
          </p:nvSpPr>
          <p:spPr>
            <a:xfrm>
              <a:off x="5887198" y="1824422"/>
              <a:ext cx="389850" cy="369332"/>
            </a:xfrm>
            <a:prstGeom prst="rect">
              <a:avLst/>
            </a:prstGeom>
            <a:noFill/>
          </p:spPr>
          <p:txBody>
            <a:bodyPr wrap="none" rtlCol="0">
              <a:spAutoFit/>
            </a:bodyPr>
            <a:lstStyle/>
            <a:p>
              <a:r>
                <a:rPr lang="en-US" altLang="zh-TW" dirty="0" smtClean="0">
                  <a:solidFill>
                    <a:schemeClr val="accent1">
                      <a:lumMod val="75000"/>
                    </a:schemeClr>
                  </a:solidFill>
                </a:rPr>
                <a:t>Si</a:t>
              </a:r>
              <a:endParaRPr lang="zh-CN" altLang="en-US" dirty="0">
                <a:solidFill>
                  <a:schemeClr val="accent1">
                    <a:lumMod val="75000"/>
                  </a:schemeClr>
                </a:solidFill>
              </a:endParaRPr>
            </a:p>
          </p:txBody>
        </p:sp>
        <p:sp>
          <p:nvSpPr>
            <p:cNvPr id="46" name="文字方塊 45"/>
            <p:cNvSpPr txBox="1"/>
            <p:nvPr/>
          </p:nvSpPr>
          <p:spPr>
            <a:xfrm>
              <a:off x="5656365" y="1552502"/>
              <a:ext cx="851515" cy="369332"/>
            </a:xfrm>
            <a:prstGeom prst="rect">
              <a:avLst/>
            </a:prstGeom>
            <a:noFill/>
          </p:spPr>
          <p:txBody>
            <a:bodyPr wrap="none" rtlCol="0">
              <a:spAutoFit/>
            </a:bodyPr>
            <a:lstStyle/>
            <a:p>
              <a:r>
                <a:rPr lang="en-US" altLang="zh-CN" dirty="0" smtClean="0">
                  <a:solidFill>
                    <a:srgbClr val="FF0000"/>
                  </a:solidFill>
                </a:rPr>
                <a:t>InAlAs</a:t>
              </a:r>
              <a:endParaRPr lang="zh-CN" altLang="en-US" dirty="0">
                <a:solidFill>
                  <a:srgbClr val="FF0000"/>
                </a:solidFill>
              </a:endParaRPr>
            </a:p>
          </p:txBody>
        </p:sp>
      </p:grpSp>
      <p:sp>
        <p:nvSpPr>
          <p:cNvPr id="12" name="標題 1"/>
          <p:cNvSpPr txBox="1">
            <a:spLocks/>
          </p:cNvSpPr>
          <p:nvPr/>
        </p:nvSpPr>
        <p:spPr bwMode="auto">
          <a:xfrm>
            <a:off x="1984431" y="356645"/>
            <a:ext cx="9278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4400"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Si-on-Ge </a:t>
            </a:r>
            <a:r>
              <a:rPr lang="en-US" altLang="zh-TW" sz="4400" i="1" kern="0" dirty="0" err="1"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v.s</a:t>
            </a:r>
            <a:r>
              <a:rPr lang="en-US" altLang="zh-TW" sz="4400"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4400" i="1"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III-V </a:t>
            </a:r>
            <a:r>
              <a:rPr lang="en-US" altLang="zh-TW" sz="4400"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based APD</a:t>
            </a:r>
            <a:endParaRPr lang="zh-TW" altLang="en-US" sz="4400"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文字方塊 2"/>
          <p:cNvSpPr txBox="1"/>
          <p:nvPr/>
        </p:nvSpPr>
        <p:spPr>
          <a:xfrm>
            <a:off x="1162110" y="1799066"/>
            <a:ext cx="6606042" cy="4770537"/>
          </a:xfrm>
          <a:prstGeom prst="rect">
            <a:avLst/>
          </a:prstGeom>
          <a:noFill/>
        </p:spPr>
        <p:txBody>
          <a:bodyPr wrap="square" rtlCol="0">
            <a:spAutoFit/>
          </a:bodyPr>
          <a:lstStyle/>
          <a:p>
            <a:r>
              <a:rPr lang="en-US" altLang="zh-TW" sz="2400" b="1" i="1" dirty="0" smtClean="0">
                <a:effectLst>
                  <a:outerShdw blurRad="38100" dist="38100" dir="2700000" algn="tl">
                    <a:srgbClr val="000000">
                      <a:alpha val="43137"/>
                    </a:srgbClr>
                  </a:outerShdw>
                </a:effectLst>
                <a:cs typeface="Times New Roman" panose="02020603050405020304" pitchFamily="18" charset="0"/>
              </a:rPr>
              <a:t>Si-on-Ge based</a:t>
            </a:r>
            <a:r>
              <a:rPr lang="zh-TW" altLang="en-US" sz="2400" b="1" i="1" dirty="0" smtClean="0">
                <a:effectLst>
                  <a:outerShdw blurRad="38100" dist="38100" dir="2700000" algn="tl">
                    <a:srgbClr val="000000">
                      <a:alpha val="43137"/>
                    </a:srgbClr>
                  </a:outerShdw>
                </a:effectLst>
                <a:cs typeface="Times New Roman" panose="02020603050405020304" pitchFamily="18" charset="0"/>
              </a:rPr>
              <a:t> </a:t>
            </a:r>
            <a:r>
              <a:rPr lang="en-US" altLang="zh-TW" sz="2400" b="1" i="1" dirty="0" smtClean="0">
                <a:effectLst>
                  <a:outerShdw blurRad="38100" dist="38100" dir="2700000" algn="tl">
                    <a:srgbClr val="000000">
                      <a:alpha val="43137"/>
                    </a:srgbClr>
                  </a:outerShdw>
                </a:effectLst>
                <a:cs typeface="Times New Roman" panose="02020603050405020304" pitchFamily="18" charset="0"/>
              </a:rPr>
              <a:t>APD</a:t>
            </a:r>
          </a:p>
          <a:p>
            <a:endParaRPr lang="en-US" altLang="zh-TW" b="1" i="1" dirty="0" smtClean="0">
              <a:effectLst>
                <a:outerShdw blurRad="38100" dist="38100" dir="2700000" algn="tl">
                  <a:srgbClr val="000000">
                    <a:alpha val="43137"/>
                  </a:srgbClr>
                </a:outerShdw>
              </a:effectLst>
            </a:endParaRPr>
          </a:p>
          <a:p>
            <a:pPr marL="342900" indent="-342900">
              <a:buFont typeface="Wingdings" panose="05000000000000000000" pitchFamily="2" charset="2"/>
              <a:buChar char="Ø"/>
            </a:pPr>
            <a:r>
              <a:rPr lang="en-US" altLang="zh-TW" sz="2000" b="1" i="1" dirty="0" smtClean="0">
                <a:effectLst>
                  <a:outerShdw blurRad="38100" dist="38100" dir="2700000" algn="tl">
                    <a:srgbClr val="000000">
                      <a:alpha val="43137"/>
                    </a:srgbClr>
                  </a:outerShdw>
                </a:effectLst>
              </a:rPr>
              <a:t>Advantage</a:t>
            </a:r>
            <a:r>
              <a:rPr lang="en-US" altLang="zh-TW" sz="2000" b="1" i="1" dirty="0">
                <a:effectLst>
                  <a:outerShdw blurRad="38100" dist="38100" dir="2700000" algn="tl">
                    <a:srgbClr val="000000">
                      <a:alpha val="43137"/>
                    </a:srgbClr>
                  </a:outerShdw>
                </a:effectLst>
              </a:rPr>
              <a:t> </a:t>
            </a:r>
            <a:r>
              <a:rPr lang="en-US" altLang="zh-TW" sz="2000" b="1" i="1" dirty="0" smtClean="0">
                <a:effectLst>
                  <a:outerShdw blurRad="38100" dist="38100" dir="2700000" algn="tl">
                    <a:srgbClr val="000000">
                      <a:alpha val="43137"/>
                    </a:srgbClr>
                  </a:outerShdw>
                </a:effectLst>
              </a:rPr>
              <a:t>  Superior </a:t>
            </a:r>
            <a:r>
              <a:rPr lang="en-US" altLang="zh-TW" sz="2000" b="1" i="1" dirty="0" smtClean="0">
                <a:effectLst>
                  <a:outerShdw blurRad="38100" dist="38100" dir="2700000" algn="tl">
                    <a:srgbClr val="000000">
                      <a:alpha val="43137"/>
                    </a:srgbClr>
                  </a:outerShdw>
                </a:effectLst>
                <a:ea typeface="新細明體" panose="02020500000000000000" pitchFamily="18" charset="-120"/>
              </a:rPr>
              <a:t>ionization coefficient</a:t>
            </a:r>
            <a:r>
              <a:rPr lang="en-US" altLang="zh-TW" sz="2000" b="1" i="1" dirty="0" smtClean="0">
                <a:effectLst>
                  <a:outerShdw blurRad="38100" dist="38100" dir="2700000" algn="tl">
                    <a:srgbClr val="000000">
                      <a:alpha val="43137"/>
                    </a:srgbClr>
                  </a:outerShdw>
                </a:effectLst>
              </a:rPr>
              <a:t>	</a:t>
            </a:r>
          </a:p>
          <a:p>
            <a:endParaRPr lang="en-US" altLang="zh-TW" sz="2000" b="1" i="1" dirty="0" smtClean="0">
              <a:effectLst>
                <a:outerShdw blurRad="38100" dist="38100" dir="2700000" algn="tl">
                  <a:srgbClr val="000000">
                    <a:alpha val="43137"/>
                  </a:srgbClr>
                </a:outerShdw>
              </a:effectLst>
            </a:endParaRPr>
          </a:p>
          <a:p>
            <a:r>
              <a:rPr lang="en-US" altLang="zh-TW" sz="2000" b="1" i="1" dirty="0">
                <a:effectLst>
                  <a:outerShdw blurRad="38100" dist="38100" dir="2700000" algn="tl">
                    <a:srgbClr val="000000">
                      <a:alpha val="43137"/>
                    </a:srgbClr>
                  </a:outerShdw>
                </a:effectLst>
              </a:rPr>
              <a:t>	</a:t>
            </a:r>
            <a:r>
              <a:rPr lang="en-US" altLang="zh-TW" sz="2000" b="1" i="1" dirty="0" smtClean="0">
                <a:effectLst>
                  <a:outerShdw blurRad="38100" dist="38100" dir="2700000" algn="tl">
                    <a:srgbClr val="000000">
                      <a:alpha val="43137"/>
                    </a:srgbClr>
                  </a:outerShdw>
                </a:effectLst>
              </a:rPr>
              <a:t>	</a:t>
            </a:r>
            <a:r>
              <a:rPr lang="en-US" altLang="zh-TW" sz="2000" b="1" i="1" dirty="0">
                <a:effectLst>
                  <a:outerShdw blurRad="38100" dist="38100" dir="2700000" algn="tl">
                    <a:srgbClr val="000000">
                      <a:alpha val="43137"/>
                    </a:srgbClr>
                  </a:outerShdw>
                </a:effectLst>
              </a:rPr>
              <a:t>Compatible with CMOS </a:t>
            </a:r>
            <a:r>
              <a:rPr lang="en-US" altLang="zh-TW" sz="2000" b="1" i="1" dirty="0" smtClean="0">
                <a:effectLst>
                  <a:outerShdw blurRad="38100" dist="38100" dir="2700000" algn="tl">
                    <a:srgbClr val="000000">
                      <a:alpha val="43137"/>
                    </a:srgbClr>
                  </a:outerShdw>
                </a:effectLst>
              </a:rPr>
              <a:t>process</a:t>
            </a:r>
          </a:p>
          <a:p>
            <a:r>
              <a:rPr lang="en-US" altLang="zh-TW" sz="2000" b="1" i="1" dirty="0">
                <a:effectLst>
                  <a:outerShdw blurRad="38100" dist="38100" dir="2700000" algn="tl">
                    <a:srgbClr val="000000">
                      <a:alpha val="43137"/>
                    </a:srgbClr>
                  </a:outerShdw>
                </a:effectLst>
              </a:rPr>
              <a:t> </a:t>
            </a:r>
            <a:r>
              <a:rPr lang="en-US" altLang="zh-TW" sz="2000" b="1" i="1" dirty="0" smtClean="0">
                <a:effectLst>
                  <a:outerShdw blurRad="38100" dist="38100" dir="2700000" algn="tl">
                    <a:srgbClr val="000000">
                      <a:alpha val="43137"/>
                    </a:srgbClr>
                  </a:outerShdw>
                </a:effectLst>
              </a:rPr>
              <a:t>                                                                                                                                                                                   </a:t>
            </a:r>
          </a:p>
          <a:p>
            <a:r>
              <a:rPr lang="en-US" altLang="zh-TW" sz="2000" b="1" i="1" dirty="0" smtClean="0">
                <a:effectLst>
                  <a:outerShdw blurRad="38100" dist="38100" dir="2700000" algn="tl">
                    <a:srgbClr val="000000">
                      <a:alpha val="43137"/>
                    </a:srgbClr>
                  </a:outerShdw>
                </a:effectLst>
              </a:rPr>
              <a:t>                           </a:t>
            </a:r>
          </a:p>
          <a:p>
            <a:endParaRPr lang="en-US" altLang="zh-TW" b="1" i="1" dirty="0">
              <a:effectLst>
                <a:outerShdw blurRad="38100" dist="38100" dir="2700000" algn="tl">
                  <a:srgbClr val="000000">
                    <a:alpha val="43137"/>
                  </a:srgbClr>
                </a:outerShdw>
              </a:effectLst>
            </a:endParaRPr>
          </a:p>
          <a:p>
            <a:endParaRPr lang="en-US" altLang="zh-TW" b="1" i="1" dirty="0" smtClean="0">
              <a:effectLst>
                <a:outerShdw blurRad="38100" dist="38100" dir="2700000" algn="tl">
                  <a:srgbClr val="000000">
                    <a:alpha val="43137"/>
                  </a:srgbClr>
                </a:outerShdw>
              </a:effectLst>
            </a:endParaRPr>
          </a:p>
          <a:p>
            <a:endParaRPr lang="en-US" altLang="zh-TW" b="1" i="1" dirty="0">
              <a:effectLst>
                <a:outerShdw blurRad="38100" dist="38100" dir="2700000" algn="tl">
                  <a:srgbClr val="000000">
                    <a:alpha val="43137"/>
                  </a:srgbClr>
                </a:outerShdw>
              </a:effectLst>
            </a:endParaRPr>
          </a:p>
          <a:p>
            <a:endParaRPr lang="en-US" altLang="zh-TW" b="1" i="1" dirty="0" smtClean="0">
              <a:effectLst>
                <a:outerShdw blurRad="38100" dist="38100" dir="2700000" algn="tl">
                  <a:srgbClr val="000000">
                    <a:alpha val="43137"/>
                  </a:srgbClr>
                </a:outerShdw>
              </a:effectLst>
            </a:endParaRPr>
          </a:p>
          <a:p>
            <a:endParaRPr lang="en-US" altLang="zh-TW" b="1" i="1" dirty="0">
              <a:effectLst>
                <a:outerShdw blurRad="38100" dist="38100" dir="2700000" algn="tl">
                  <a:srgbClr val="000000">
                    <a:alpha val="43137"/>
                  </a:srgbClr>
                </a:outerShdw>
              </a:effectLst>
            </a:endParaRPr>
          </a:p>
          <a:p>
            <a:endParaRPr lang="en-US" altLang="zh-TW" b="1" i="1" dirty="0" smtClean="0">
              <a:effectLst>
                <a:outerShdw blurRad="38100" dist="38100" dir="2700000" algn="tl">
                  <a:srgbClr val="000000">
                    <a:alpha val="43137"/>
                  </a:srgbClr>
                </a:outerShdw>
              </a:effectLst>
            </a:endParaRPr>
          </a:p>
          <a:p>
            <a:endParaRPr lang="en-US" altLang="zh-TW" b="1" i="1" dirty="0">
              <a:effectLst>
                <a:outerShdw blurRad="38100" dist="38100" dir="2700000" algn="tl">
                  <a:srgbClr val="000000">
                    <a:alpha val="43137"/>
                  </a:srgbClr>
                </a:outerShdw>
              </a:effectLst>
            </a:endParaRPr>
          </a:p>
          <a:p>
            <a:endParaRPr lang="en-US" altLang="zh-TW" b="1" i="1" dirty="0" smtClean="0">
              <a:effectLst>
                <a:outerShdw blurRad="38100" dist="38100" dir="2700000" algn="tl">
                  <a:srgbClr val="000000">
                    <a:alpha val="43137"/>
                  </a:srgbClr>
                </a:outerShdw>
              </a:effectLst>
            </a:endParaRPr>
          </a:p>
          <a:p>
            <a:endParaRPr lang="zh-TW" altLang="en-US" b="1" i="1" dirty="0">
              <a:effectLst>
                <a:outerShdw blurRad="38100" dist="38100" dir="2700000" algn="tl">
                  <a:srgbClr val="000000">
                    <a:alpha val="43137"/>
                  </a:srgbClr>
                </a:outerShdw>
              </a:effectLst>
            </a:endParaRPr>
          </a:p>
        </p:txBody>
      </p:sp>
      <p:sp>
        <p:nvSpPr>
          <p:cNvPr id="13" name="文字方塊 12"/>
          <p:cNvSpPr txBox="1"/>
          <p:nvPr/>
        </p:nvSpPr>
        <p:spPr>
          <a:xfrm>
            <a:off x="1364812" y="1759894"/>
            <a:ext cx="6243360" cy="1938992"/>
          </a:xfrm>
          <a:prstGeom prst="rect">
            <a:avLst/>
          </a:prstGeom>
          <a:solidFill>
            <a:srgbClr val="FFFF00"/>
          </a:solidFill>
          <a:ln w="1905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smtClean="0"/>
              <a:t>Bottleneck of Ge-on-Si based APDs:</a:t>
            </a:r>
          </a:p>
          <a:p>
            <a:pPr marL="342900" indent="-342900">
              <a:buFont typeface="Wingdings" panose="05000000000000000000" pitchFamily="2" charset="2"/>
              <a:buChar char="Ø"/>
            </a:pPr>
            <a:r>
              <a:rPr lang="en-US" altLang="zh-TW" sz="2000" b="1" dirty="0"/>
              <a:t>High dark </a:t>
            </a:r>
            <a:r>
              <a:rPr lang="en-US" altLang="zh-TW" sz="2000" b="1" dirty="0" smtClean="0"/>
              <a:t>current</a:t>
            </a:r>
          </a:p>
          <a:p>
            <a:pPr marL="457200" indent="-457200">
              <a:buFont typeface="+mj-lt"/>
              <a:buAutoNum type="arabicParenR"/>
            </a:pPr>
            <a:r>
              <a:rPr lang="en-US" altLang="zh-TW" sz="2000" b="1" dirty="0" smtClean="0"/>
              <a:t>Defects </a:t>
            </a:r>
            <a:r>
              <a:rPr lang="en-US" altLang="zh-TW" sz="2000" b="1" dirty="0"/>
              <a:t>caused by the 4% lattice </a:t>
            </a:r>
            <a:r>
              <a:rPr lang="en-US" altLang="zh-TW" sz="2000" b="1" dirty="0" smtClean="0"/>
              <a:t>mismatch </a:t>
            </a:r>
            <a:r>
              <a:rPr lang="en-US" altLang="zh-TW" sz="2000" b="1" dirty="0"/>
              <a:t>between Ge and </a:t>
            </a:r>
            <a:r>
              <a:rPr lang="en-US" altLang="zh-TW" sz="2000" b="1" dirty="0" smtClean="0"/>
              <a:t>Si</a:t>
            </a:r>
          </a:p>
          <a:p>
            <a:pPr marL="342900" indent="-342900">
              <a:buFont typeface="Wingdings" panose="05000000000000000000" pitchFamily="2" charset="2"/>
              <a:buChar char="Ø"/>
            </a:pPr>
            <a:r>
              <a:rPr lang="en-US" altLang="zh-TW" sz="2000" b="1" dirty="0" smtClean="0"/>
              <a:t>Cutoff wavelength can not reach  1550nm(~1530nm)</a:t>
            </a:r>
          </a:p>
        </p:txBody>
      </p:sp>
      <p:sp>
        <p:nvSpPr>
          <p:cNvPr id="2" name="投影片編號版面配置區 1"/>
          <p:cNvSpPr>
            <a:spLocks noGrp="1"/>
          </p:cNvSpPr>
          <p:nvPr>
            <p:ph type="sldNum" sz="quarter" idx="12"/>
          </p:nvPr>
        </p:nvSpPr>
        <p:spPr/>
        <p:txBody>
          <a:bodyPr/>
          <a:lstStyle/>
          <a:p>
            <a:fld id="{AEDBE412-8A3F-40B7-A29B-3BFC72FDE4E9}" type="slidenum">
              <a:rPr lang="zh-TW" altLang="en-US" smtClean="0"/>
              <a:t>22</a:t>
            </a:fld>
            <a:endParaRPr lang="zh-TW" altLang="en-US"/>
          </a:p>
        </p:txBody>
      </p:sp>
      <p:sp>
        <p:nvSpPr>
          <p:cNvPr id="11" name="文字方塊 10"/>
          <p:cNvSpPr txBox="1"/>
          <p:nvPr/>
        </p:nvSpPr>
        <p:spPr>
          <a:xfrm>
            <a:off x="2673954" y="4401534"/>
            <a:ext cx="5146507" cy="707886"/>
          </a:xfrm>
          <a:prstGeom prst="rect">
            <a:avLst/>
          </a:prstGeom>
          <a:solidFill>
            <a:srgbClr val="FFFF0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smtClean="0"/>
              <a:t>Why we need to research in III-V APDs for communication application? </a:t>
            </a:r>
            <a:endParaRPr lang="en-US" altLang="zh-TW" sz="2000" b="1" dirty="0"/>
          </a:p>
        </p:txBody>
      </p:sp>
      <p:sp>
        <p:nvSpPr>
          <p:cNvPr id="14" name="文字方塊 13"/>
          <p:cNvSpPr txBox="1"/>
          <p:nvPr/>
        </p:nvSpPr>
        <p:spPr>
          <a:xfrm>
            <a:off x="1343451" y="3951410"/>
            <a:ext cx="6243360" cy="1631216"/>
          </a:xfrm>
          <a:prstGeom prst="rect">
            <a:avLst/>
          </a:prstGeom>
          <a:solidFill>
            <a:srgbClr val="FFFF0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smtClean="0"/>
              <a:t>In our </a:t>
            </a:r>
            <a:r>
              <a:rPr lang="en-US" altLang="zh-TW" sz="2000" b="1" dirty="0" err="1" smtClean="0"/>
              <a:t>InGaAs</a:t>
            </a:r>
            <a:r>
              <a:rPr lang="en-US" altLang="zh-TW" sz="2000" b="1" dirty="0" smtClean="0"/>
              <a:t>/</a:t>
            </a:r>
            <a:r>
              <a:rPr lang="en-US" altLang="zh-TW" sz="2000" b="1" dirty="0" err="1" smtClean="0"/>
              <a:t>InAlAs</a:t>
            </a:r>
            <a:r>
              <a:rPr lang="en-US" altLang="zh-TW" sz="2000" b="1" dirty="0" smtClean="0"/>
              <a:t> APDs</a:t>
            </a:r>
          </a:p>
          <a:p>
            <a:pPr marL="342900" indent="-342900">
              <a:buFont typeface="Wingdings" panose="05000000000000000000" pitchFamily="2" charset="2"/>
              <a:buChar char="Ø"/>
            </a:pPr>
            <a:r>
              <a:rPr lang="en-US" altLang="zh-TW" sz="2000" b="1" dirty="0" smtClean="0"/>
              <a:t>Dual multiplication layer</a:t>
            </a:r>
          </a:p>
          <a:p>
            <a:pPr marL="342900" indent="-342900">
              <a:buFont typeface="Wingdings" panose="05000000000000000000" pitchFamily="2" charset="2"/>
              <a:buChar char="Ø"/>
            </a:pPr>
            <a:r>
              <a:rPr lang="en-US" altLang="zh-TW" sz="2000" b="1" dirty="0" smtClean="0"/>
              <a:t>Let breakdown process happen in thin &amp; high E-field region</a:t>
            </a:r>
          </a:p>
          <a:p>
            <a:pPr marL="342900" indent="-342900">
              <a:buFont typeface="Wingdings" panose="05000000000000000000" pitchFamily="2" charset="2"/>
              <a:buChar char="Ø"/>
            </a:pPr>
            <a:r>
              <a:rPr lang="en-US" altLang="zh-TW" sz="2000" b="1" dirty="0" smtClean="0"/>
              <a:t>Much less defects than Ge-on-Si APD</a:t>
            </a:r>
          </a:p>
        </p:txBody>
      </p:sp>
      <p:pic>
        <p:nvPicPr>
          <p:cNvPr id="15" name="圖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0217" y="1718740"/>
            <a:ext cx="2660879" cy="1994024"/>
          </a:xfrm>
          <a:prstGeom prst="rect">
            <a:avLst/>
          </a:prstGeom>
        </p:spPr>
      </p:pic>
      <p:sp>
        <p:nvSpPr>
          <p:cNvPr id="4" name="文字方塊 3"/>
          <p:cNvSpPr txBox="1"/>
          <p:nvPr/>
        </p:nvSpPr>
        <p:spPr>
          <a:xfrm>
            <a:off x="8838920" y="3634329"/>
            <a:ext cx="2997359" cy="369332"/>
          </a:xfrm>
          <a:prstGeom prst="rect">
            <a:avLst/>
          </a:prstGeom>
          <a:noFill/>
        </p:spPr>
        <p:txBody>
          <a:bodyPr wrap="none" rtlCol="0">
            <a:spAutoFit/>
          </a:bodyPr>
          <a:lstStyle/>
          <a:p>
            <a:r>
              <a:rPr lang="en-US" altLang="zh-TW" b="1" i="1" dirty="0" smtClean="0">
                <a:effectLst>
                  <a:outerShdw blurRad="38100" dist="38100" dir="2700000" algn="tl">
                    <a:srgbClr val="000000">
                      <a:alpha val="43137"/>
                    </a:srgbClr>
                  </a:outerShdw>
                </a:effectLst>
              </a:rPr>
              <a:t>(defects of Si-on-Ge APD)</a:t>
            </a:r>
            <a:endParaRPr lang="zh-TW" altLang="en-US" b="1" i="1" dirty="0">
              <a:effectLst>
                <a:outerShdw blurRad="38100" dist="38100" dir="2700000" algn="tl">
                  <a:srgbClr val="000000">
                    <a:alpha val="43137"/>
                  </a:srgbClr>
                </a:outerShdw>
              </a:effectLst>
            </a:endParaRPr>
          </a:p>
        </p:txBody>
      </p:sp>
      <p:sp>
        <p:nvSpPr>
          <p:cNvPr id="23" name="文字方塊 22"/>
          <p:cNvSpPr txBox="1"/>
          <p:nvPr/>
        </p:nvSpPr>
        <p:spPr>
          <a:xfrm>
            <a:off x="1106940" y="5951843"/>
            <a:ext cx="10016396" cy="523220"/>
          </a:xfrm>
          <a:prstGeom prst="rect">
            <a:avLst/>
          </a:prstGeom>
          <a:noFill/>
        </p:spPr>
        <p:txBody>
          <a:bodyPr wrap="none" rtlCol="0">
            <a:spAutoFit/>
          </a:bodyPr>
          <a:lstStyle/>
          <a:p>
            <a:r>
              <a:rPr lang="en-US" altLang="zh-CN" sz="1400" dirty="0"/>
              <a:t>M. Huang, S. Li, P. </a:t>
            </a:r>
            <a:r>
              <a:rPr lang="en-US" altLang="zh-CN" sz="1400" dirty="0" err="1"/>
              <a:t>Cai</a:t>
            </a:r>
            <a:r>
              <a:rPr lang="en-US" altLang="zh-CN" sz="1400" dirty="0"/>
              <a:t>, G. </a:t>
            </a:r>
            <a:r>
              <a:rPr lang="en-US" altLang="zh-CN" sz="1400" dirty="0" err="1"/>
              <a:t>Hou</a:t>
            </a:r>
            <a:r>
              <a:rPr lang="en-US" altLang="zh-CN" sz="1400" dirty="0"/>
              <a:t>, T.-I. Sun, W. Chen, C.-Y. Hong, and D. Pan, “Germanium on Silicon Avalanche Photodiode</a:t>
            </a:r>
            <a:r>
              <a:rPr lang="en-US" altLang="zh-CN" sz="1400" dirty="0" smtClean="0"/>
              <a:t>,”</a:t>
            </a:r>
          </a:p>
          <a:p>
            <a:r>
              <a:rPr lang="en-US" altLang="zh-CN" sz="1400" dirty="0" smtClean="0"/>
              <a:t> </a:t>
            </a:r>
            <a:r>
              <a:rPr lang="en-US" altLang="zh-CN" sz="1400" i="1" dirty="0"/>
              <a:t>IEEE J. of Sel. Topics in Quantum Electronics, </a:t>
            </a:r>
            <a:r>
              <a:rPr lang="en-US" altLang="zh-CN" sz="1400" dirty="0"/>
              <a:t>vol.</a:t>
            </a:r>
            <a:r>
              <a:rPr lang="en-US" altLang="zh-CN" sz="1400" i="1" dirty="0"/>
              <a:t> </a:t>
            </a:r>
            <a:r>
              <a:rPr lang="en-US" altLang="zh-CN" sz="1400" dirty="0"/>
              <a:t>24, no. 2, pp. 3800911, March/April 2018</a:t>
            </a:r>
            <a:r>
              <a:rPr lang="en-US" altLang="zh-CN" sz="1400" dirty="0" smtClean="0"/>
              <a:t>.</a:t>
            </a:r>
            <a:endParaRPr lang="zh-CN" altLang="zh-CN" sz="1400" dirty="0"/>
          </a:p>
        </p:txBody>
      </p:sp>
      <p:sp>
        <p:nvSpPr>
          <p:cNvPr id="25" name="文字方塊 24"/>
          <p:cNvSpPr txBox="1"/>
          <p:nvPr/>
        </p:nvSpPr>
        <p:spPr>
          <a:xfrm>
            <a:off x="11227747" y="5923874"/>
            <a:ext cx="441146" cy="369332"/>
          </a:xfrm>
          <a:prstGeom prst="rect">
            <a:avLst/>
          </a:prstGeom>
          <a:noFill/>
        </p:spPr>
        <p:txBody>
          <a:bodyPr wrap="none" rtlCol="0">
            <a:spAutoFit/>
          </a:bodyPr>
          <a:lstStyle/>
          <a:p>
            <a:r>
              <a:rPr lang="en-US" altLang="zh-CN" dirty="0" smtClean="0"/>
              <a:t>22</a:t>
            </a:r>
            <a:endParaRPr lang="zh-CN" altLang="en-US" dirty="0"/>
          </a:p>
        </p:txBody>
      </p:sp>
    </p:spTree>
    <p:extLst>
      <p:ext uri="{BB962C8B-B14F-4D97-AF65-F5344CB8AC3E}">
        <p14:creationId xmlns:p14="http://schemas.microsoft.com/office/powerpoint/2010/main" val="263777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xit" presetSubtype="0" fill="hold" grpId="1" nodeType="clickEffect">
                                  <p:stCondLst>
                                    <p:cond delay="0"/>
                                  </p:stCondLst>
                                  <p:childTnLst>
                                    <p:anim calcmode="lin" valueType="num">
                                      <p:cBhvr>
                                        <p:cTn id="12" dur="1000"/>
                                        <p:tgtEl>
                                          <p:spTgt spid="11"/>
                                        </p:tgtEl>
                                        <p:attrNameLst>
                                          <p:attrName>ppt_w</p:attrName>
                                        </p:attrNameLst>
                                      </p:cBhvr>
                                      <p:tavLst>
                                        <p:tav tm="0">
                                          <p:val>
                                            <p:strVal val="ppt_w"/>
                                          </p:val>
                                        </p:tav>
                                        <p:tav tm="100000">
                                          <p:val>
                                            <p:strVal val="ppt_w*0.70"/>
                                          </p:val>
                                        </p:tav>
                                      </p:tavLst>
                                    </p:anim>
                                    <p:anim calcmode="lin" valueType="num">
                                      <p:cBhvr>
                                        <p:cTn id="13" dur="1000"/>
                                        <p:tgtEl>
                                          <p:spTgt spid="11"/>
                                        </p:tgtEl>
                                        <p:attrNameLst>
                                          <p:attrName>ppt_h</p:attrName>
                                        </p:attrNameLst>
                                      </p:cBhvr>
                                      <p:tavLst>
                                        <p:tav tm="0">
                                          <p:val>
                                            <p:strVal val="ppt_h"/>
                                          </p:val>
                                        </p:tav>
                                        <p:tav tm="100000">
                                          <p:val>
                                            <p:strVal val="ppt_h"/>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par>
                                <p:cTn id="16" presetID="45" presetClass="exit" presetSubtype="0" fill="hold" nodeType="withEffect">
                                  <p:stCondLst>
                                    <p:cond delay="0"/>
                                  </p:stCondLst>
                                  <p:childTnLst>
                                    <p:animEffect transition="out" filter="fade">
                                      <p:cBhvr>
                                        <p:cTn id="17" dur="2000"/>
                                        <p:tgtEl>
                                          <p:spTgt spid="38"/>
                                        </p:tgtEl>
                                      </p:cBhvr>
                                    </p:animEffect>
                                    <p:anim calcmode="lin" valueType="num">
                                      <p:cBhvr>
                                        <p:cTn id="18" dur="2000"/>
                                        <p:tgtEl>
                                          <p:spTgt spid="3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 dur="2000"/>
                                        <p:tgtEl>
                                          <p:spTgt spid="38"/>
                                        </p:tgtEl>
                                        <p:attrNameLst>
                                          <p:attrName>ppt_h</p:attrName>
                                        </p:attrNameLst>
                                      </p:cBhvr>
                                      <p:tavLst>
                                        <p:tav tm="0">
                                          <p:val>
                                            <p:strVal val="ppt_h"/>
                                          </p:val>
                                        </p:tav>
                                        <p:tav tm="100000">
                                          <p:val>
                                            <p:strVal val="ppt_h"/>
                                          </p:val>
                                        </p:tav>
                                      </p:tavLst>
                                    </p:anim>
                                    <p:set>
                                      <p:cBhvr>
                                        <p:cTn id="20" dur="1" fill="hold">
                                          <p:stCondLst>
                                            <p:cond delay="1999"/>
                                          </p:stCondLst>
                                        </p:cTn>
                                        <p:tgtEl>
                                          <p:spTgt spid="38"/>
                                        </p:tgtEl>
                                        <p:attrNameLst>
                                          <p:attrName>style.visibility</p:attrName>
                                        </p:attrNameLst>
                                      </p:cBhvr>
                                      <p:to>
                                        <p:strVal val="hidden"/>
                                      </p:to>
                                    </p:se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1" grpId="1" animBg="1"/>
      <p:bldP spid="14"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063553" y="1412777"/>
            <a:ext cx="3378365" cy="4296527"/>
          </a:xfrm>
          <a:prstGeom prst="rect">
            <a:avLst/>
          </a:prstGeom>
        </p:spPr>
      </p:pic>
      <p:sp>
        <p:nvSpPr>
          <p:cNvPr id="4" name="標題 1"/>
          <p:cNvSpPr txBox="1">
            <a:spLocks/>
          </p:cNvSpPr>
          <p:nvPr/>
        </p:nvSpPr>
        <p:spPr bwMode="auto">
          <a:xfrm>
            <a:off x="2063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Traditional InAlAs </a:t>
            </a:r>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based M-layer APD</a:t>
            </a:r>
          </a:p>
        </p:txBody>
      </p:sp>
      <p:sp>
        <p:nvSpPr>
          <p:cNvPr id="6" name="文字方塊 5"/>
          <p:cNvSpPr txBox="1"/>
          <p:nvPr/>
        </p:nvSpPr>
        <p:spPr>
          <a:xfrm>
            <a:off x="2202204" y="6161122"/>
            <a:ext cx="7560840" cy="338554"/>
          </a:xfrm>
          <a:prstGeom prst="rect">
            <a:avLst/>
          </a:prstGeom>
          <a:noFill/>
        </p:spPr>
        <p:txBody>
          <a:bodyPr wrap="square" rtlCol="0">
            <a:spAutoFit/>
          </a:bodyPr>
          <a:lstStyle/>
          <a:p>
            <a:r>
              <a:rPr lang="en-US" altLang="zh-TW" sz="1600" dirty="0"/>
              <a:t>J. C. Campbell, et al., Recent Advances in Avalanche </a:t>
            </a:r>
            <a:r>
              <a:rPr lang="en-US" altLang="zh-TW" sz="1600" dirty="0" err="1"/>
              <a:t>Photodiodes,July</a:t>
            </a:r>
            <a:r>
              <a:rPr lang="en-US" altLang="zh-TW" sz="1600" dirty="0"/>
              <a:t>/Aug. 2004.</a:t>
            </a:r>
            <a:endParaRPr lang="zh-TW" altLang="en-US" sz="1600" dirty="0"/>
          </a:p>
        </p:txBody>
      </p:sp>
      <p:pic>
        <p:nvPicPr>
          <p:cNvPr id="47" name="圖片 46"/>
          <p:cNvPicPr>
            <a:picLocks noChangeAspect="1"/>
          </p:cNvPicPr>
          <p:nvPr/>
        </p:nvPicPr>
        <p:blipFill rotWithShape="1">
          <a:blip r:embed="rId4" cstate="print">
            <a:extLst>
              <a:ext uri="{28A0092B-C50C-407E-A947-70E740481C1C}">
                <a14:useLocalDpi xmlns:a14="http://schemas.microsoft.com/office/drawing/2010/main" val="0"/>
              </a:ext>
            </a:extLst>
          </a:blip>
          <a:srcRect l="45192" t="26844" r="1756" b="30106"/>
          <a:stretch/>
        </p:blipFill>
        <p:spPr>
          <a:xfrm>
            <a:off x="5459647" y="2963317"/>
            <a:ext cx="3888432" cy="2952328"/>
          </a:xfrm>
          <a:prstGeom prst="rect">
            <a:avLst/>
          </a:prstGeom>
        </p:spPr>
      </p:pic>
      <p:grpSp>
        <p:nvGrpSpPr>
          <p:cNvPr id="48" name="群組 47"/>
          <p:cNvGrpSpPr/>
          <p:nvPr/>
        </p:nvGrpSpPr>
        <p:grpSpPr>
          <a:xfrm>
            <a:off x="2783635" y="1636213"/>
            <a:ext cx="7028710" cy="2896762"/>
            <a:chOff x="1259632" y="1636212"/>
            <a:chExt cx="7028710" cy="2896762"/>
          </a:xfrm>
        </p:grpSpPr>
        <p:sp>
          <p:nvSpPr>
            <p:cNvPr id="49" name="橢圓 48"/>
            <p:cNvSpPr/>
            <p:nvPr/>
          </p:nvSpPr>
          <p:spPr bwMode="auto">
            <a:xfrm>
              <a:off x="1259632" y="3970344"/>
              <a:ext cx="1728192"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50" name="直線單箭頭接點 49"/>
            <p:cNvCxnSpPr>
              <a:stCxn id="49" idx="0"/>
              <a:endCxn id="51" idx="1"/>
            </p:cNvCxnSpPr>
            <p:nvPr/>
          </p:nvCxnSpPr>
          <p:spPr bwMode="auto">
            <a:xfrm flipV="1">
              <a:off x="2123728" y="1959378"/>
              <a:ext cx="2426267" cy="2010966"/>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文字方塊 50"/>
            <p:cNvSpPr txBox="1"/>
            <p:nvPr/>
          </p:nvSpPr>
          <p:spPr>
            <a:xfrm>
              <a:off x="4549995" y="1636212"/>
              <a:ext cx="3738347" cy="646331"/>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Use InAlAs to make multiplication layer in the bottommost epi-layer </a:t>
              </a:r>
              <a:endParaRPr lang="zh-TW" altLang="en-US" dirty="0">
                <a:solidFill>
                  <a:srgbClr val="FF0000"/>
                </a:solidFill>
              </a:endParaRPr>
            </a:p>
          </p:txBody>
        </p:sp>
      </p:grpSp>
      <p:grpSp>
        <p:nvGrpSpPr>
          <p:cNvPr id="52" name="群組 51"/>
          <p:cNvGrpSpPr/>
          <p:nvPr/>
        </p:nvGrpSpPr>
        <p:grpSpPr>
          <a:xfrm>
            <a:off x="5547992" y="4251665"/>
            <a:ext cx="1196081" cy="494983"/>
            <a:chOff x="3875688" y="4240372"/>
            <a:chExt cx="1196081" cy="494983"/>
          </a:xfrm>
        </p:grpSpPr>
        <p:pic>
          <p:nvPicPr>
            <p:cNvPr id="53" name="圖片 52"/>
            <p:cNvPicPr>
              <a:picLocks noChangeAspect="1"/>
            </p:cNvPicPr>
            <p:nvPr/>
          </p:nvPicPr>
          <p:blipFill rotWithShape="1">
            <a:blip r:embed="rId5">
              <a:extLst>
                <a:ext uri="{28A0092B-C50C-407E-A947-70E740481C1C}">
                  <a14:useLocalDpi xmlns:a14="http://schemas.microsoft.com/office/drawing/2010/main" val="0"/>
                </a:ext>
              </a:extLst>
            </a:blip>
            <a:srcRect l="3937" t="373" r="93527" b="93093"/>
            <a:stretch/>
          </p:blipFill>
          <p:spPr>
            <a:xfrm>
              <a:off x="3875688" y="4476292"/>
              <a:ext cx="231922" cy="259063"/>
            </a:xfrm>
            <a:prstGeom prst="rect">
              <a:avLst/>
            </a:prstGeom>
          </p:spPr>
        </p:pic>
        <p:pic>
          <p:nvPicPr>
            <p:cNvPr id="54" name="圖片 53"/>
            <p:cNvPicPr>
              <a:picLocks noChangeAspect="1"/>
            </p:cNvPicPr>
            <p:nvPr/>
          </p:nvPicPr>
          <p:blipFill rotWithShape="1">
            <a:blip r:embed="rId5">
              <a:extLst>
                <a:ext uri="{28A0092B-C50C-407E-A947-70E740481C1C}">
                  <a14:useLocalDpi xmlns:a14="http://schemas.microsoft.com/office/drawing/2010/main" val="0"/>
                </a:ext>
              </a:extLst>
            </a:blip>
            <a:srcRect l="3937" t="373" r="93527" b="93093"/>
            <a:stretch/>
          </p:blipFill>
          <p:spPr>
            <a:xfrm>
              <a:off x="4107582" y="4476292"/>
              <a:ext cx="231922" cy="259063"/>
            </a:xfrm>
            <a:prstGeom prst="rect">
              <a:avLst/>
            </a:prstGeom>
          </p:spPr>
        </p:pic>
        <p:pic>
          <p:nvPicPr>
            <p:cNvPr id="55" name="圖片 54"/>
            <p:cNvPicPr>
              <a:picLocks noChangeAspect="1"/>
            </p:cNvPicPr>
            <p:nvPr/>
          </p:nvPicPr>
          <p:blipFill rotWithShape="1">
            <a:blip r:embed="rId5">
              <a:extLst>
                <a:ext uri="{28A0092B-C50C-407E-A947-70E740481C1C}">
                  <a14:useLocalDpi xmlns:a14="http://schemas.microsoft.com/office/drawing/2010/main" val="0"/>
                </a:ext>
              </a:extLst>
            </a:blip>
            <a:srcRect l="3937" t="373" r="84250" b="93436"/>
            <a:stretch/>
          </p:blipFill>
          <p:spPr>
            <a:xfrm>
              <a:off x="3991649" y="4240372"/>
              <a:ext cx="1080120" cy="245477"/>
            </a:xfrm>
            <a:prstGeom prst="rect">
              <a:avLst/>
            </a:prstGeom>
          </p:spPr>
        </p:pic>
      </p:grpSp>
      <p:pic>
        <p:nvPicPr>
          <p:cNvPr id="56" name="圖片 55"/>
          <p:cNvPicPr>
            <a:picLocks noChangeAspect="1"/>
          </p:cNvPicPr>
          <p:nvPr/>
        </p:nvPicPr>
        <p:blipFill rotWithShape="1">
          <a:blip r:embed="rId5">
            <a:extLst>
              <a:ext uri="{28A0092B-C50C-407E-A947-70E740481C1C}">
                <a14:useLocalDpi xmlns:a14="http://schemas.microsoft.com/office/drawing/2010/main" val="0"/>
              </a:ext>
            </a:extLst>
          </a:blip>
          <a:srcRect l="16138" t="968" r="74412" b="93584"/>
          <a:stretch/>
        </p:blipFill>
        <p:spPr>
          <a:xfrm>
            <a:off x="5626366" y="3862333"/>
            <a:ext cx="864096" cy="216024"/>
          </a:xfrm>
          <a:prstGeom prst="rect">
            <a:avLst/>
          </a:prstGeom>
        </p:spPr>
      </p:pic>
      <p:cxnSp>
        <p:nvCxnSpPr>
          <p:cNvPr id="57" name="直線單箭頭接點 56"/>
          <p:cNvCxnSpPr/>
          <p:nvPr/>
        </p:nvCxnSpPr>
        <p:spPr bwMode="auto">
          <a:xfrm flipV="1">
            <a:off x="5848401" y="3278113"/>
            <a:ext cx="1125646" cy="1159001"/>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群組 57"/>
          <p:cNvGrpSpPr/>
          <p:nvPr/>
        </p:nvGrpSpPr>
        <p:grpSpPr>
          <a:xfrm>
            <a:off x="4238140" y="2254358"/>
            <a:ext cx="4346168" cy="1675862"/>
            <a:chOff x="4535756" y="2386345"/>
            <a:chExt cx="4346168" cy="1675862"/>
          </a:xfrm>
        </p:grpSpPr>
        <p:sp>
          <p:nvSpPr>
            <p:cNvPr id="59" name="文字方塊 58"/>
            <p:cNvSpPr txBox="1"/>
            <p:nvPr/>
          </p:nvSpPr>
          <p:spPr>
            <a:xfrm>
              <a:off x="4535756" y="2386345"/>
              <a:ext cx="4346168" cy="670586"/>
            </a:xfrm>
            <a:prstGeom prst="rect">
              <a:avLst/>
            </a:prstGeom>
            <a:solidFill>
              <a:srgbClr val="FFFF00"/>
            </a:solidFill>
            <a:ln w="38100">
              <a:solidFill>
                <a:srgbClr val="FF0000"/>
              </a:solidFill>
            </a:ln>
          </p:spPr>
          <p:txBody>
            <a:bodyPr wrap="square" rtlCol="0">
              <a:spAutoFit/>
            </a:bodyPr>
            <a:lstStyle/>
            <a:p>
              <a:pPr algn="ctr"/>
              <a:r>
                <a:rPr lang="en-US" altLang="zh-TW" dirty="0">
                  <a:solidFill>
                    <a:srgbClr val="FF0000"/>
                  </a:solidFill>
                </a:rPr>
                <a:t>Probability of edge breakdown on the periphery of mesa will increase !!! </a:t>
              </a:r>
              <a:endParaRPr lang="zh-TW" altLang="en-US" dirty="0">
                <a:solidFill>
                  <a:srgbClr val="FF0000"/>
                </a:solidFill>
              </a:endParaRPr>
            </a:p>
          </p:txBody>
        </p:sp>
        <p:cxnSp>
          <p:nvCxnSpPr>
            <p:cNvPr id="60" name="直線單箭頭接點 59"/>
            <p:cNvCxnSpPr/>
            <p:nvPr/>
          </p:nvCxnSpPr>
          <p:spPr bwMode="auto">
            <a:xfrm flipV="1">
              <a:off x="4567728" y="3072540"/>
              <a:ext cx="2071206" cy="98966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1" name="文字方塊 60"/>
          <p:cNvSpPr txBox="1"/>
          <p:nvPr/>
        </p:nvSpPr>
        <p:spPr>
          <a:xfrm>
            <a:off x="6073998" y="2893376"/>
            <a:ext cx="4197138" cy="369332"/>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A</a:t>
            </a:r>
            <a:r>
              <a:rPr lang="zh-TW" altLang="en-US" dirty="0">
                <a:solidFill>
                  <a:srgbClr val="FF0000"/>
                </a:solidFill>
              </a:rPr>
              <a:t> </a:t>
            </a:r>
            <a:r>
              <a:rPr lang="en-US" altLang="zh-TW" dirty="0">
                <a:solidFill>
                  <a:srgbClr val="FF0000"/>
                </a:solidFill>
              </a:rPr>
              <a:t>lot of electrons have been </a:t>
            </a:r>
            <a:r>
              <a:rPr lang="en-US" altLang="zh-TW" dirty="0" err="1">
                <a:solidFill>
                  <a:srgbClr val="FF0000"/>
                </a:solidFill>
              </a:rPr>
              <a:t>prouduced</a:t>
            </a:r>
            <a:endParaRPr lang="zh-TW" altLang="en-US" dirty="0">
              <a:solidFill>
                <a:srgbClr val="FF0000"/>
              </a:solidFill>
            </a:endParaRPr>
          </a:p>
        </p:txBody>
      </p:sp>
      <p:sp>
        <p:nvSpPr>
          <p:cNvPr id="25" name="文字方塊 24"/>
          <p:cNvSpPr txBox="1"/>
          <p:nvPr/>
        </p:nvSpPr>
        <p:spPr>
          <a:xfrm>
            <a:off x="4016079" y="3154709"/>
            <a:ext cx="4808015" cy="1384995"/>
          </a:xfrm>
          <a:prstGeom prst="rect">
            <a:avLst/>
          </a:prstGeom>
          <a:solidFill>
            <a:srgbClr val="FFFF00"/>
          </a:solidFill>
          <a:ln w="38100">
            <a:solidFill>
              <a:srgbClr val="FF0000"/>
            </a:solidFill>
          </a:ln>
        </p:spPr>
        <p:txBody>
          <a:bodyPr wrap="square" rtlCol="0">
            <a:spAutoFit/>
          </a:bodyPr>
          <a:lstStyle/>
          <a:p>
            <a:pPr algn="ctr">
              <a:spcBef>
                <a:spcPct val="0"/>
              </a:spcBef>
            </a:pPr>
            <a:r>
              <a:rPr lang="en-US" altLang="zh-TW" sz="2800" dirty="0">
                <a:solidFill>
                  <a:srgbClr val="FF0000"/>
                </a:solidFill>
              </a:rPr>
              <a:t>That’s the reason why putting the M-layer near the n+ InP </a:t>
            </a:r>
            <a:r>
              <a:rPr lang="en-US" altLang="zh-TW" sz="2800" dirty="0" err="1">
                <a:solidFill>
                  <a:srgbClr val="FF0000"/>
                </a:solidFill>
              </a:rPr>
              <a:t>subtrate</a:t>
            </a:r>
            <a:r>
              <a:rPr lang="en-US" altLang="zh-TW" sz="2800" dirty="0">
                <a:solidFill>
                  <a:srgbClr val="FF0000"/>
                </a:solidFill>
              </a:rPr>
              <a:t> !!</a:t>
            </a:r>
            <a:endParaRPr lang="zh-TW" altLang="en-US" sz="2800" dirty="0">
              <a:solidFill>
                <a:srgbClr val="FF0000"/>
              </a:solidFill>
            </a:endParaRPr>
          </a:p>
        </p:txBody>
      </p:sp>
      <p:sp>
        <p:nvSpPr>
          <p:cNvPr id="22" name="文字方塊 21"/>
          <p:cNvSpPr txBox="1"/>
          <p:nvPr/>
        </p:nvSpPr>
        <p:spPr>
          <a:xfrm>
            <a:off x="11378217" y="6034097"/>
            <a:ext cx="441146" cy="369332"/>
          </a:xfrm>
          <a:prstGeom prst="rect">
            <a:avLst/>
          </a:prstGeom>
          <a:noFill/>
        </p:spPr>
        <p:txBody>
          <a:bodyPr wrap="none" rtlCol="0">
            <a:spAutoFit/>
          </a:bodyPr>
          <a:lstStyle/>
          <a:p>
            <a:r>
              <a:rPr lang="en-US" altLang="zh-CN" dirty="0" smtClean="0"/>
              <a:t>24</a:t>
            </a:r>
            <a:endParaRPr lang="zh-CN" altLang="en-US" dirty="0"/>
          </a:p>
        </p:txBody>
      </p:sp>
      <p:pic>
        <p:nvPicPr>
          <p:cNvPr id="23" name="圖片 22"/>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14774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8"/>
                                        </p:tgtEl>
                                        <p:attrNameLst>
                                          <p:attrName>ppt_x</p:attrName>
                                        </p:attrNameLst>
                                      </p:cBhvr>
                                      <p:tavLst>
                                        <p:tav tm="0">
                                          <p:val>
                                            <p:strVal val="ppt_x"/>
                                          </p:val>
                                        </p:tav>
                                        <p:tav tm="100000">
                                          <p:val>
                                            <p:strVal val="1+ppt_w/2"/>
                                          </p:val>
                                        </p:tav>
                                      </p:tavLst>
                                    </p:anim>
                                    <p:anim calcmode="lin" valueType="num">
                                      <p:cBhvr additive="base">
                                        <p:cTn id="13" dur="500"/>
                                        <p:tgtEl>
                                          <p:spTgt spid="48"/>
                                        </p:tgtEl>
                                        <p:attrNameLst>
                                          <p:attrName>ppt_y</p:attrName>
                                        </p:attrNameLst>
                                      </p:cBhvr>
                                      <p:tavLst>
                                        <p:tav tm="0">
                                          <p:val>
                                            <p:strVal val="ppt_y"/>
                                          </p:val>
                                        </p:tav>
                                        <p:tav tm="100000">
                                          <p:val>
                                            <p:strVal val="ppt_y"/>
                                          </p:val>
                                        </p:tav>
                                      </p:tavLst>
                                    </p:anim>
                                    <p:set>
                                      <p:cBhvr>
                                        <p:cTn id="14" dur="1" fill="hold">
                                          <p:stCondLst>
                                            <p:cond delay="499"/>
                                          </p:stCondLst>
                                        </p:cTn>
                                        <p:tgtEl>
                                          <p:spTgt spid="48"/>
                                        </p:tgtEl>
                                        <p:attrNameLst>
                                          <p:attrName>style.visibility</p:attrName>
                                        </p:attrNameLst>
                                      </p:cBhvr>
                                      <p:to>
                                        <p:strVal val="hidden"/>
                                      </p:to>
                                    </p:set>
                                  </p:childTnLst>
                                </p:cTn>
                              </p:par>
                              <p:par>
                                <p:cTn id="15" presetID="21" presetClass="entr" presetSubtype="1"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heel(1)">
                                      <p:cBhvr>
                                        <p:cTn id="17" dur="1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4.44444E-6 -2.22222E-6 L 0.14114 -2.22222E-6 " pathEditMode="relative" rAng="0" ptsTypes="AA">
                                      <p:cBhvr>
                                        <p:cTn id="21" dur="2000" fill="hold"/>
                                        <p:tgtEl>
                                          <p:spTgt spid="47"/>
                                        </p:tgtEl>
                                        <p:attrNameLst>
                                          <p:attrName>ppt_x</p:attrName>
                                          <p:attrName>ppt_y</p:attrName>
                                        </p:attrNameLst>
                                      </p:cBhvr>
                                      <p:rCtr x="7049" y="0"/>
                                    </p:animMotion>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left)">
                                      <p:cBhvr>
                                        <p:cTn id="25" dur="500"/>
                                        <p:tgtEl>
                                          <p:spTgt spid="52"/>
                                        </p:tgtEl>
                                      </p:cBhvr>
                                    </p:animEffect>
                                  </p:childTnLst>
                                </p:cTn>
                              </p:par>
                              <p:par>
                                <p:cTn id="26" presetID="22" presetClass="entr" presetSubtype="8"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additive="base">
                                        <p:cTn id="33" dur="500" fill="hold"/>
                                        <p:tgtEl>
                                          <p:spTgt spid="57"/>
                                        </p:tgtEl>
                                        <p:attrNameLst>
                                          <p:attrName>ppt_x</p:attrName>
                                        </p:attrNameLst>
                                      </p:cBhvr>
                                      <p:tavLst>
                                        <p:tav tm="0">
                                          <p:val>
                                            <p:strVal val="0-#ppt_w/2"/>
                                          </p:val>
                                        </p:tav>
                                        <p:tav tm="100000">
                                          <p:val>
                                            <p:strVal val="#ppt_x"/>
                                          </p:val>
                                        </p:tav>
                                      </p:tavLst>
                                    </p:anim>
                                    <p:anim calcmode="lin" valueType="num">
                                      <p:cBhvr additive="base">
                                        <p:cTn id="34" dur="500" fill="hold"/>
                                        <p:tgtEl>
                                          <p:spTgt spid="5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0-#ppt_w/2"/>
                                          </p:val>
                                        </p:tav>
                                        <p:tav tm="100000">
                                          <p:val>
                                            <p:strVal val="#ppt_x"/>
                                          </p:val>
                                        </p:tav>
                                      </p:tavLst>
                                    </p:anim>
                                    <p:anim calcmode="lin" valueType="num">
                                      <p:cBhvr additive="base">
                                        <p:cTn id="3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94444E-6 1.48148E-6 L -1.94444E-6 0.075 " pathEditMode="relative" rAng="0" ptsTypes="AA">
                                      <p:cBhvr>
                                        <p:cTn id="42" dur="2000" fill="hold"/>
                                        <p:tgtEl>
                                          <p:spTgt spid="52"/>
                                        </p:tgtEl>
                                        <p:attrNameLst>
                                          <p:attrName>ppt_x</p:attrName>
                                          <p:attrName>ppt_y</p:attrName>
                                        </p:attrNameLst>
                                      </p:cBhvr>
                                      <p:rCtr x="0" y="3750"/>
                                    </p:animMotion>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3.33333E-6 4.81481E-6 L -3.33333E-6 -0.31737 " pathEditMode="relative" rAng="0" ptsTypes="AA">
                                      <p:cBhvr>
                                        <p:cTn id="46" dur="2000" fill="hold"/>
                                        <p:tgtEl>
                                          <p:spTgt spid="56"/>
                                        </p:tgtEl>
                                        <p:attrNameLst>
                                          <p:attrName>ppt_x</p:attrName>
                                          <p:attrName>ppt_y</p:attrName>
                                        </p:attrNameLst>
                                      </p:cBhvr>
                                      <p:rCtr x="0" y="-15880"/>
                                    </p:animMotion>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2"/>
                                        </p:tgtEl>
                                      </p:cBhvr>
                                    </p:animEffect>
                                    <p:set>
                                      <p:cBhvr>
                                        <p:cTn id="61" dur="1" fill="hold">
                                          <p:stCondLst>
                                            <p:cond delay="499"/>
                                          </p:stCondLst>
                                        </p:cTn>
                                        <p:tgtEl>
                                          <p:spTgt spid="5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6"/>
                                        </p:tgtEl>
                                      </p:cBhvr>
                                    </p:animEffect>
                                    <p:set>
                                      <p:cBhvr>
                                        <p:cTn id="64" dur="1" fill="hold">
                                          <p:stCondLst>
                                            <p:cond delay="499"/>
                                          </p:stCondLst>
                                        </p:cTn>
                                        <p:tgtEl>
                                          <p:spTgt spid="5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1"/>
                                        </p:tgtEl>
                                      </p:cBhvr>
                                    </p:animEffect>
                                    <p:set>
                                      <p:cBhvr>
                                        <p:cTn id="70" dur="1" fill="hold">
                                          <p:stCondLst>
                                            <p:cond delay="499"/>
                                          </p:stCondLst>
                                        </p:cTn>
                                        <p:tgtEl>
                                          <p:spTgt spid="6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 calcmode="lin" valueType="num">
                                      <p:cBhvr additive="base">
                                        <p:cTn id="78" dur="500" fill="hold"/>
                                        <p:tgtEl>
                                          <p:spTgt spid="58"/>
                                        </p:tgtEl>
                                        <p:attrNameLst>
                                          <p:attrName>ppt_x</p:attrName>
                                        </p:attrNameLst>
                                      </p:cBhvr>
                                      <p:tavLst>
                                        <p:tav tm="0">
                                          <p:val>
                                            <p:strVal val="0-#ppt_w/2"/>
                                          </p:val>
                                        </p:tav>
                                        <p:tav tm="100000">
                                          <p:val>
                                            <p:strVal val="#ppt_x"/>
                                          </p:val>
                                        </p:tav>
                                      </p:tavLst>
                                    </p:anim>
                                    <p:anim calcmode="lin" valueType="num">
                                      <p:cBhvr additive="base">
                                        <p:cTn id="79"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25" grpId="0" animBg="1"/>
      <p:bldP spid="2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041696" y="793948"/>
            <a:ext cx="10125067"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Challenge in </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Development </a:t>
            </a: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of </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APD</a:t>
            </a:r>
            <a:endPar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827314" y="1258713"/>
            <a:ext cx="13019314" cy="4524315"/>
          </a:xfrm>
          <a:prstGeom prst="rect">
            <a:avLst/>
          </a:prstGeom>
        </p:spPr>
        <p:txBody>
          <a:bodyPr wrap="square">
            <a:spAutoFit/>
          </a:bodyPr>
          <a:lstStyle/>
          <a:p>
            <a:pPr lvl="2">
              <a:defRPr/>
            </a:pPr>
            <a:endParaRPr kumimoji="1" lang="en-US"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US" altLang="zh-TW" sz="3600" b="1" dirty="0">
                <a:solidFill>
                  <a:srgbClr val="003366"/>
                </a:solidFill>
                <a:latin typeface="Times New Roman" pitchFamily="18" charset="0"/>
                <a:cs typeface="Times New Roman" pitchFamily="18" charset="0"/>
              </a:rPr>
              <a:t>Choose of the M</a:t>
            </a:r>
            <a:r>
              <a:rPr kumimoji="1" lang="en-IN" altLang="zh-TW" sz="3600" b="1" dirty="0" smtClean="0">
                <a:solidFill>
                  <a:srgbClr val="003366"/>
                </a:solidFill>
                <a:latin typeface="Times New Roman" pitchFamily="18" charset="0"/>
                <a:cs typeface="Times New Roman" pitchFamily="18" charset="0"/>
              </a:rPr>
              <a:t>-Layer</a:t>
            </a:r>
          </a:p>
          <a:p>
            <a:pPr marL="1657350" lvl="2" indent="-742950">
              <a:buFontTx/>
              <a:buAutoNum type="alphaLcParenBoth"/>
              <a:defRPr/>
            </a:pPr>
            <a:endParaRPr kumimoji="1" lang="en-IN"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FF0000"/>
                </a:solidFill>
                <a:latin typeface="Times New Roman" pitchFamily="18" charset="0"/>
                <a:cs typeface="Times New Roman" pitchFamily="18" charset="0"/>
              </a:rPr>
              <a:t>Electric Field Confinement in </a:t>
            </a:r>
            <a:r>
              <a:rPr kumimoji="1" lang="en-IN" altLang="zh-TW" sz="3600" b="1" dirty="0" smtClean="0">
                <a:solidFill>
                  <a:srgbClr val="FF0000"/>
                </a:solidFill>
                <a:latin typeface="Times New Roman" pitchFamily="18" charset="0"/>
                <a:cs typeface="Times New Roman" pitchFamily="18" charset="0"/>
              </a:rPr>
              <a:t>APDs</a:t>
            </a: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003366"/>
                </a:solidFill>
                <a:latin typeface="Times New Roman" pitchFamily="18" charset="0"/>
                <a:cs typeface="Times New Roman" pitchFamily="18" charset="0"/>
              </a:rPr>
              <a:t>Optimization of M-layer thickness for High Speed APDs</a:t>
            </a:r>
            <a:endParaRPr kumimoji="1" lang="en-IN" altLang="zh-TW" sz="3600" b="1" dirty="0">
              <a:solidFill>
                <a:srgbClr val="FF0000"/>
              </a:solidFill>
              <a:latin typeface="Times New Roman" pitchFamily="18" charset="0"/>
              <a:cs typeface="Times New Roman" pitchFamily="18" charset="0"/>
            </a:endParaRP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lvl="2">
              <a:defRPr/>
            </a:pPr>
            <a:endParaRPr kumimoji="1" lang="en-IN" altLang="zh-TW" sz="3600" b="1" dirty="0">
              <a:solidFill>
                <a:srgbClr val="003366"/>
              </a:solidFill>
              <a:latin typeface="Times New Roman" pitchFamily="18" charset="0"/>
              <a:cs typeface="Times New Roman" pitchFamily="18" charset="0"/>
            </a:endParaRPr>
          </a:p>
        </p:txBody>
      </p:sp>
      <p:sp>
        <p:nvSpPr>
          <p:cNvPr id="6" name="文字方塊 5"/>
          <p:cNvSpPr txBox="1"/>
          <p:nvPr/>
        </p:nvSpPr>
        <p:spPr>
          <a:xfrm>
            <a:off x="11361826" y="5920025"/>
            <a:ext cx="441146" cy="369332"/>
          </a:xfrm>
          <a:prstGeom prst="rect">
            <a:avLst/>
          </a:prstGeom>
          <a:noFill/>
        </p:spPr>
        <p:txBody>
          <a:bodyPr wrap="none" rtlCol="0">
            <a:spAutoFit/>
          </a:bodyPr>
          <a:lstStyle/>
          <a:p>
            <a:r>
              <a:rPr lang="en-US" altLang="zh-CN" dirty="0" smtClean="0"/>
              <a:t>25</a:t>
            </a:r>
            <a:endParaRPr lang="zh-CN" altLang="en-US" dirty="0"/>
          </a:p>
        </p:txBody>
      </p:sp>
      <p:pic>
        <p:nvPicPr>
          <p:cNvPr id="8" name="圖片 7"/>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28161118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2063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E-field </a:t>
            </a:r>
            <a:r>
              <a:rPr lang="en-US" altLang="zh-TW" sz="3600"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confinement in APDs</a:t>
            </a:r>
            <a:endPar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rotWithShape="1">
          <a:blip r:embed="rId3"/>
          <a:srcRect l="51016" t="36994" r="11393" b="28398"/>
          <a:stretch/>
        </p:blipFill>
        <p:spPr>
          <a:xfrm>
            <a:off x="1703512" y="1956714"/>
            <a:ext cx="6120680" cy="3821761"/>
          </a:xfrm>
          <a:prstGeom prst="rect">
            <a:avLst/>
          </a:prstGeom>
        </p:spPr>
      </p:pic>
      <p:sp>
        <p:nvSpPr>
          <p:cNvPr id="7" name="文字方塊 6"/>
          <p:cNvSpPr txBox="1"/>
          <p:nvPr/>
        </p:nvSpPr>
        <p:spPr>
          <a:xfrm>
            <a:off x="1631504" y="5928268"/>
            <a:ext cx="8579296" cy="584775"/>
          </a:xfrm>
          <a:prstGeom prst="rect">
            <a:avLst/>
          </a:prstGeom>
          <a:noFill/>
        </p:spPr>
        <p:txBody>
          <a:bodyPr wrap="square" rtlCol="0">
            <a:spAutoFit/>
          </a:bodyPr>
          <a:lstStyle/>
          <a:p>
            <a:r>
              <a:rPr lang="en-US" altLang="zh-TW" sz="1600" dirty="0"/>
              <a:t>E. </a:t>
            </a:r>
            <a:r>
              <a:rPr lang="en-US" altLang="zh-TW" sz="1600" dirty="0" err="1"/>
              <a:t>Ishimura</a:t>
            </a:r>
            <a:r>
              <a:rPr lang="en-US" altLang="zh-TW" sz="1600" dirty="0"/>
              <a:t>, et al., Degradation Mode Analysis on Highly Reliable Guarding-Free Planar InAlAs Avalanche Photodiodes, Dec., 2007.</a:t>
            </a:r>
            <a:endParaRPr lang="zh-TW" altLang="en-US" sz="1600" dirty="0"/>
          </a:p>
        </p:txBody>
      </p:sp>
      <p:sp>
        <p:nvSpPr>
          <p:cNvPr id="8" name="橢圓 7"/>
          <p:cNvSpPr/>
          <p:nvPr/>
        </p:nvSpPr>
        <p:spPr bwMode="auto">
          <a:xfrm>
            <a:off x="3071664" y="2931661"/>
            <a:ext cx="1584176"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9" name="直線單箭頭接點 8"/>
          <p:cNvCxnSpPr>
            <a:stCxn id="8" idx="6"/>
          </p:cNvCxnSpPr>
          <p:nvPr/>
        </p:nvCxnSpPr>
        <p:spPr bwMode="auto">
          <a:xfrm flipV="1">
            <a:off x="4655840" y="2492896"/>
            <a:ext cx="3024336" cy="720080"/>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文字方塊 9"/>
          <p:cNvSpPr txBox="1"/>
          <p:nvPr/>
        </p:nvSpPr>
        <p:spPr>
          <a:xfrm>
            <a:off x="7656598" y="1956712"/>
            <a:ext cx="2759883" cy="1323439"/>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Use Zn diffusion to get strong electric field confinement in center of the device</a:t>
            </a:r>
            <a:endParaRPr lang="zh-TW" altLang="en-US" sz="2000" dirty="0">
              <a:solidFill>
                <a:srgbClr val="FF0000"/>
              </a:solidFill>
            </a:endParaRPr>
          </a:p>
        </p:txBody>
      </p:sp>
      <p:cxnSp>
        <p:nvCxnSpPr>
          <p:cNvPr id="12" name="直線單箭頭接點 11"/>
          <p:cNvCxnSpPr/>
          <p:nvPr/>
        </p:nvCxnSpPr>
        <p:spPr bwMode="auto">
          <a:xfrm>
            <a:off x="3863752"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單箭頭接點 12"/>
          <p:cNvCxnSpPr/>
          <p:nvPr/>
        </p:nvCxnSpPr>
        <p:spPr bwMode="auto">
          <a:xfrm>
            <a:off x="4007768"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單箭頭接點 13"/>
          <p:cNvCxnSpPr/>
          <p:nvPr/>
        </p:nvCxnSpPr>
        <p:spPr bwMode="auto">
          <a:xfrm>
            <a:off x="3719736"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單箭頭接點 14"/>
          <p:cNvCxnSpPr/>
          <p:nvPr/>
        </p:nvCxnSpPr>
        <p:spPr bwMode="auto">
          <a:xfrm>
            <a:off x="4151784"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單箭頭接點 15"/>
          <p:cNvCxnSpPr/>
          <p:nvPr/>
        </p:nvCxnSpPr>
        <p:spPr bwMode="auto">
          <a:xfrm>
            <a:off x="3575720"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文字方塊 16"/>
          <p:cNvSpPr txBox="1"/>
          <p:nvPr/>
        </p:nvSpPr>
        <p:spPr>
          <a:xfrm>
            <a:off x="11227747" y="6035989"/>
            <a:ext cx="441146" cy="369332"/>
          </a:xfrm>
          <a:prstGeom prst="rect">
            <a:avLst/>
          </a:prstGeom>
          <a:noFill/>
        </p:spPr>
        <p:txBody>
          <a:bodyPr wrap="none" rtlCol="0">
            <a:spAutoFit/>
          </a:bodyPr>
          <a:lstStyle/>
          <a:p>
            <a:r>
              <a:rPr lang="en-US" altLang="zh-CN" dirty="0" smtClean="0"/>
              <a:t>26</a:t>
            </a:r>
            <a:endParaRPr lang="zh-CN" altLang="en-US" dirty="0"/>
          </a:p>
        </p:txBody>
      </p:sp>
      <p:pic>
        <p:nvPicPr>
          <p:cNvPr id="18" name="圖片 17"/>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29311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repeatCount="indefinite" fill="hold" nodeType="clickEffect">
                                  <p:stCondLst>
                                    <p:cond delay="0"/>
                                  </p:stCondLst>
                                  <p:endCondLst>
                                    <p:cond evt="onNext" delay="0">
                                      <p:tgtEl>
                                        <p:sldTgt/>
                                      </p:tgtEl>
                                    </p:cond>
                                  </p:end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1000"/>
                                        <p:tgtEl>
                                          <p:spTgt spid="15"/>
                                        </p:tgtEl>
                                      </p:cBhvr>
                                    </p:animEffect>
                                  </p:childTnLst>
                                </p:cTn>
                              </p:par>
                              <p:par>
                                <p:cTn id="22" presetID="22" presetClass="entr" presetSubtype="1" repeatCount="indefinite" fill="hold" nodeType="withEffect">
                                  <p:stCondLst>
                                    <p:cond delay="0"/>
                                  </p:stCondLst>
                                  <p:endCondLst>
                                    <p:cond evt="onNext" delay="0">
                                      <p:tgtEl>
                                        <p:sldTgt/>
                                      </p:tgtEl>
                                    </p:cond>
                                  </p:end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par>
                                <p:cTn id="25" presetID="22" presetClass="entr" presetSubtype="1" repeatCount="indefinite" fill="hold" nodeType="withEffect">
                                  <p:stCondLst>
                                    <p:cond delay="0"/>
                                  </p:stCondLst>
                                  <p:endCondLst>
                                    <p:cond evt="onNext" delay="0">
                                      <p:tgtEl>
                                        <p:sldTgt/>
                                      </p:tgtEl>
                                    </p:cond>
                                  </p:end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1000"/>
                                        <p:tgtEl>
                                          <p:spTgt spid="12"/>
                                        </p:tgtEl>
                                      </p:cBhvr>
                                    </p:animEffect>
                                  </p:childTnLst>
                                </p:cTn>
                              </p:par>
                              <p:par>
                                <p:cTn id="28" presetID="22" presetClass="entr" presetSubtype="1" repeatCount="indefinite" fill="hold" nodeType="withEffect">
                                  <p:stCondLst>
                                    <p:cond delay="0"/>
                                  </p:stCondLst>
                                  <p:endCondLst>
                                    <p:cond evt="onNext" delay="0">
                                      <p:tgtEl>
                                        <p:sldTgt/>
                                      </p:tgtEl>
                                    </p:cond>
                                  </p:end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1000"/>
                                        <p:tgtEl>
                                          <p:spTgt spid="14"/>
                                        </p:tgtEl>
                                      </p:cBhvr>
                                    </p:animEffect>
                                  </p:childTnLst>
                                </p:cTn>
                              </p:par>
                              <p:par>
                                <p:cTn id="31" presetID="22" presetClass="entr" presetSubtype="1" repeatCount="indefinite" fill="hold" nodeType="withEffect">
                                  <p:stCondLst>
                                    <p:cond delay="0"/>
                                  </p:stCondLst>
                                  <p:endCondLst>
                                    <p:cond evt="onNext" delay="0">
                                      <p:tgtEl>
                                        <p:sldTgt/>
                                      </p:tgtEl>
                                    </p:cond>
                                  </p:end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754140" y="1277086"/>
            <a:ext cx="8155877" cy="4686586"/>
          </a:xfrm>
          <a:prstGeom prst="rect">
            <a:avLst/>
          </a:prstGeom>
        </p:spPr>
      </p:pic>
      <p:sp>
        <p:nvSpPr>
          <p:cNvPr id="6" name="文字方塊 5"/>
          <p:cNvSpPr txBox="1"/>
          <p:nvPr/>
        </p:nvSpPr>
        <p:spPr>
          <a:xfrm>
            <a:off x="1517430" y="5964692"/>
            <a:ext cx="9577064" cy="338554"/>
          </a:xfrm>
          <a:prstGeom prst="rect">
            <a:avLst/>
          </a:prstGeom>
          <a:noFill/>
        </p:spPr>
        <p:txBody>
          <a:bodyPr wrap="square" rtlCol="0">
            <a:spAutoFit/>
          </a:bodyPr>
          <a:lstStyle/>
          <a:p>
            <a:r>
              <a:rPr lang="en-US" altLang="zh-TW" sz="1600" dirty="0"/>
              <a:t>B. F. Levine, et al., A New Planar </a:t>
            </a:r>
            <a:r>
              <a:rPr lang="en-US" altLang="zh-TW" sz="1600" dirty="0" err="1"/>
              <a:t>InGaAs-InAlAs</a:t>
            </a:r>
            <a:r>
              <a:rPr lang="en-US" altLang="zh-TW" sz="1600" dirty="0"/>
              <a:t> Avalanche Photodiode</a:t>
            </a:r>
            <a:r>
              <a:rPr lang="en-US" altLang="zh-TW" sz="1600" dirty="0" smtClean="0"/>
              <a:t>,</a:t>
            </a:r>
            <a:r>
              <a:rPr lang="zh-TW" altLang="en-US" sz="1600" dirty="0" smtClean="0"/>
              <a:t> </a:t>
            </a:r>
            <a:r>
              <a:rPr lang="en-US" altLang="zh-TW" sz="1600" dirty="0" smtClean="0"/>
              <a:t>IEEE</a:t>
            </a:r>
            <a:r>
              <a:rPr lang="zh-TW" altLang="en-US" sz="1600" dirty="0" smtClean="0"/>
              <a:t> </a:t>
            </a:r>
            <a:r>
              <a:rPr lang="en-US" altLang="zh-TW" sz="1600" dirty="0" smtClean="0"/>
              <a:t>PTL, </a:t>
            </a:r>
            <a:r>
              <a:rPr lang="en-US" altLang="zh-TW" sz="1600" dirty="0"/>
              <a:t>Sep., 2006.</a:t>
            </a:r>
            <a:endParaRPr lang="zh-TW" altLang="en-US" sz="1600" dirty="0"/>
          </a:p>
        </p:txBody>
      </p:sp>
      <p:grpSp>
        <p:nvGrpSpPr>
          <p:cNvPr id="8" name="群組 7"/>
          <p:cNvGrpSpPr/>
          <p:nvPr/>
        </p:nvGrpSpPr>
        <p:grpSpPr>
          <a:xfrm>
            <a:off x="3587385" y="1118871"/>
            <a:ext cx="6689010" cy="1323439"/>
            <a:chOff x="1278574" y="1723441"/>
            <a:chExt cx="6689009" cy="1323439"/>
          </a:xfrm>
        </p:grpSpPr>
        <p:sp>
          <p:nvSpPr>
            <p:cNvPr id="9" name="橢圓 8"/>
            <p:cNvSpPr/>
            <p:nvPr/>
          </p:nvSpPr>
          <p:spPr bwMode="auto">
            <a:xfrm>
              <a:off x="1278574" y="2043451"/>
              <a:ext cx="1584176"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0" name="直線單箭頭接點 9"/>
            <p:cNvCxnSpPr>
              <a:stCxn id="9" idx="6"/>
              <a:endCxn id="11" idx="1"/>
            </p:cNvCxnSpPr>
            <p:nvPr/>
          </p:nvCxnSpPr>
          <p:spPr bwMode="auto">
            <a:xfrm>
              <a:off x="2862750" y="2324766"/>
              <a:ext cx="2268802" cy="60395"/>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文字方塊 10"/>
            <p:cNvSpPr txBox="1"/>
            <p:nvPr/>
          </p:nvSpPr>
          <p:spPr>
            <a:xfrm>
              <a:off x="5131552" y="1723441"/>
              <a:ext cx="2836031" cy="1323439"/>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Use small p-type mesa to get strong electric field confinement in the center of the device</a:t>
              </a:r>
              <a:endParaRPr lang="zh-TW" altLang="en-US" sz="2000" dirty="0">
                <a:solidFill>
                  <a:srgbClr val="FF0000"/>
                </a:solidFill>
              </a:endParaRPr>
            </a:p>
          </p:txBody>
        </p:sp>
      </p:grpSp>
      <p:grpSp>
        <p:nvGrpSpPr>
          <p:cNvPr id="12" name="群組 11"/>
          <p:cNvGrpSpPr/>
          <p:nvPr/>
        </p:nvGrpSpPr>
        <p:grpSpPr>
          <a:xfrm>
            <a:off x="2585643" y="2060851"/>
            <a:ext cx="3209520" cy="2762483"/>
            <a:chOff x="1061643" y="2060848"/>
            <a:chExt cx="3209520" cy="2762483"/>
          </a:xfrm>
        </p:grpSpPr>
        <p:cxnSp>
          <p:nvCxnSpPr>
            <p:cNvPr id="13" name="直線單箭頭接點 12"/>
            <p:cNvCxnSpPr/>
            <p:nvPr/>
          </p:nvCxnSpPr>
          <p:spPr bwMode="auto">
            <a:xfrm>
              <a:off x="2267744"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單箭頭接點 13"/>
            <p:cNvCxnSpPr/>
            <p:nvPr/>
          </p:nvCxnSpPr>
          <p:spPr bwMode="auto">
            <a:xfrm>
              <a:off x="2411760"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單箭頭接點 14"/>
            <p:cNvCxnSpPr/>
            <p:nvPr/>
          </p:nvCxnSpPr>
          <p:spPr bwMode="auto">
            <a:xfrm>
              <a:off x="2555776"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單箭頭接點 15"/>
            <p:cNvCxnSpPr/>
            <p:nvPr/>
          </p:nvCxnSpPr>
          <p:spPr bwMode="auto">
            <a:xfrm>
              <a:off x="2699792"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單箭頭接點 16"/>
            <p:cNvCxnSpPr/>
            <p:nvPr/>
          </p:nvCxnSpPr>
          <p:spPr bwMode="auto">
            <a:xfrm>
              <a:off x="2843808"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單箭頭接點 17"/>
            <p:cNvCxnSpPr/>
            <p:nvPr/>
          </p:nvCxnSpPr>
          <p:spPr bwMode="auto">
            <a:xfrm>
              <a:off x="2987824"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單箭頭接點 18"/>
            <p:cNvCxnSpPr/>
            <p:nvPr/>
          </p:nvCxnSpPr>
          <p:spPr bwMode="auto">
            <a:xfrm>
              <a:off x="3131840"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單箭頭接點 19"/>
            <p:cNvCxnSpPr/>
            <p:nvPr/>
          </p:nvCxnSpPr>
          <p:spPr bwMode="auto">
            <a:xfrm>
              <a:off x="3275856"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單箭頭接點 20"/>
            <p:cNvCxnSpPr/>
            <p:nvPr/>
          </p:nvCxnSpPr>
          <p:spPr bwMode="auto">
            <a:xfrm>
              <a:off x="3419872" y="2060848"/>
              <a:ext cx="0" cy="1368152"/>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弧形 21"/>
            <p:cNvSpPr/>
            <p:nvPr/>
          </p:nvSpPr>
          <p:spPr bwMode="auto">
            <a:xfrm>
              <a:off x="3495387" y="2082288"/>
              <a:ext cx="288032" cy="2736304"/>
            </a:xfrm>
            <a:prstGeom prst="arc">
              <a:avLst/>
            </a:prstGeom>
            <a:noFill/>
            <a:ln w="5715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3" name="弧形 22"/>
            <p:cNvSpPr/>
            <p:nvPr/>
          </p:nvSpPr>
          <p:spPr bwMode="auto">
            <a:xfrm>
              <a:off x="3747415" y="2082288"/>
              <a:ext cx="288032" cy="2736304"/>
            </a:xfrm>
            <a:prstGeom prst="arc">
              <a:avLst/>
            </a:prstGeom>
            <a:noFill/>
            <a:ln w="5715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4" name="弧形 23"/>
            <p:cNvSpPr/>
            <p:nvPr/>
          </p:nvSpPr>
          <p:spPr bwMode="auto">
            <a:xfrm>
              <a:off x="3983131" y="2065587"/>
              <a:ext cx="288032" cy="2736304"/>
            </a:xfrm>
            <a:prstGeom prst="arc">
              <a:avLst/>
            </a:prstGeom>
            <a:noFill/>
            <a:ln w="5715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5" name="弧形 24"/>
            <p:cNvSpPr/>
            <p:nvPr/>
          </p:nvSpPr>
          <p:spPr bwMode="auto">
            <a:xfrm>
              <a:off x="1061643" y="2082288"/>
              <a:ext cx="288032" cy="2736304"/>
            </a:xfrm>
            <a:prstGeom prst="arc">
              <a:avLst/>
            </a:prstGeom>
            <a:noFill/>
            <a:ln w="57150" cap="flat" cmpd="sng" algn="ctr">
              <a:solidFill>
                <a:srgbClr val="FF0000"/>
              </a:solidFill>
              <a:prstDash val="solid"/>
              <a:round/>
              <a:headEnd type="none" w="med" len="med"/>
              <a:tailEnd type="arrow" w="med" len="med"/>
            </a:ln>
            <a:effectLst/>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6" name="弧形 25"/>
            <p:cNvSpPr/>
            <p:nvPr/>
          </p:nvSpPr>
          <p:spPr bwMode="auto">
            <a:xfrm>
              <a:off x="1347606" y="2087027"/>
              <a:ext cx="288032" cy="2736304"/>
            </a:xfrm>
            <a:prstGeom prst="arc">
              <a:avLst/>
            </a:prstGeom>
            <a:noFill/>
            <a:ln w="57150" cap="flat" cmpd="sng" algn="ctr">
              <a:solidFill>
                <a:srgbClr val="FF0000"/>
              </a:solidFill>
              <a:prstDash val="solid"/>
              <a:round/>
              <a:headEnd type="none" w="med" len="med"/>
              <a:tailEnd type="arrow" w="med" len="med"/>
            </a:ln>
            <a:effectLst/>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7" name="弧形 26"/>
            <p:cNvSpPr/>
            <p:nvPr/>
          </p:nvSpPr>
          <p:spPr bwMode="auto">
            <a:xfrm>
              <a:off x="1633569" y="2065587"/>
              <a:ext cx="288032" cy="2736304"/>
            </a:xfrm>
            <a:prstGeom prst="arc">
              <a:avLst/>
            </a:prstGeom>
            <a:noFill/>
            <a:ln w="57150" cap="flat" cmpd="sng" algn="ctr">
              <a:solidFill>
                <a:srgbClr val="FF0000"/>
              </a:solidFill>
              <a:prstDash val="solid"/>
              <a:round/>
              <a:headEnd type="none" w="med" len="med"/>
              <a:tailEnd type="arrow" w="med" len="med"/>
            </a:ln>
            <a:effectLst/>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pic>
        <p:nvPicPr>
          <p:cNvPr id="28" name="圖片 27"/>
          <p:cNvPicPr>
            <a:picLocks noChangeAspect="1"/>
          </p:cNvPicPr>
          <p:nvPr/>
        </p:nvPicPr>
        <p:blipFill rotWithShape="1">
          <a:blip r:embed="rId4"/>
          <a:srcRect l="16016" t="29489" r="51381" b="31649"/>
          <a:stretch/>
        </p:blipFill>
        <p:spPr>
          <a:xfrm>
            <a:off x="5184650" y="2274674"/>
            <a:ext cx="5259617" cy="3526459"/>
          </a:xfrm>
          <a:prstGeom prst="rect">
            <a:avLst/>
          </a:prstGeom>
        </p:spPr>
      </p:pic>
      <p:cxnSp>
        <p:nvCxnSpPr>
          <p:cNvPr id="29" name="直線單箭頭接點 28"/>
          <p:cNvCxnSpPr/>
          <p:nvPr/>
        </p:nvCxnSpPr>
        <p:spPr bwMode="auto">
          <a:xfrm>
            <a:off x="7870417" y="3643056"/>
            <a:ext cx="1512168" cy="144016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單箭頭接點 29"/>
          <p:cNvCxnSpPr/>
          <p:nvPr/>
        </p:nvCxnSpPr>
        <p:spPr bwMode="auto">
          <a:xfrm flipV="1">
            <a:off x="7864606" y="3448644"/>
            <a:ext cx="1301956" cy="499119"/>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群組 30"/>
          <p:cNvGrpSpPr/>
          <p:nvPr/>
        </p:nvGrpSpPr>
        <p:grpSpPr>
          <a:xfrm>
            <a:off x="2021684" y="2751642"/>
            <a:ext cx="7458693" cy="1852481"/>
            <a:chOff x="497683" y="2751641"/>
            <a:chExt cx="7458693" cy="1852481"/>
          </a:xfrm>
        </p:grpSpPr>
        <p:sp>
          <p:nvSpPr>
            <p:cNvPr id="32" name="橢圓 31"/>
            <p:cNvSpPr/>
            <p:nvPr/>
          </p:nvSpPr>
          <p:spPr bwMode="auto">
            <a:xfrm>
              <a:off x="6732240" y="2751641"/>
              <a:ext cx="1224136" cy="562630"/>
            </a:xfrm>
            <a:prstGeom prst="ellipse">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1" hangingPunct="1">
                <a:spcBef>
                  <a:spcPct val="0"/>
                </a:spcBef>
                <a:buFontTx/>
                <a:buNone/>
              </a:pPr>
              <a:endParaRPr lang="zh-TW" altLang="en-US" sz="2000" dirty="0">
                <a:solidFill>
                  <a:srgbClr val="3232FF"/>
                </a:solidFill>
              </a:endParaRPr>
            </a:p>
          </p:txBody>
        </p:sp>
        <p:cxnSp>
          <p:nvCxnSpPr>
            <p:cNvPr id="33" name="直線單箭頭接點 32"/>
            <p:cNvCxnSpPr>
              <a:stCxn id="32" idx="2"/>
            </p:cNvCxnSpPr>
            <p:nvPr/>
          </p:nvCxnSpPr>
          <p:spPr bwMode="auto">
            <a:xfrm flipH="1">
              <a:off x="3858934" y="3032957"/>
              <a:ext cx="2873306" cy="1264995"/>
            </a:xfrm>
            <a:prstGeom prst="straightConnector1">
              <a:avLst/>
            </a:prstGeom>
            <a:noFill/>
            <a:ln w="57150" cap="flat" cmpd="sng" algn="ctr">
              <a:solidFill>
                <a:srgbClr val="00B05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文字方塊 33"/>
            <p:cNvSpPr txBox="1"/>
            <p:nvPr/>
          </p:nvSpPr>
          <p:spPr>
            <a:xfrm>
              <a:off x="497683" y="3896236"/>
              <a:ext cx="3358346" cy="707886"/>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Intensity difference of electric field is about 250kv!!</a:t>
              </a:r>
              <a:endParaRPr lang="zh-TW" altLang="en-US" sz="2000" dirty="0">
                <a:solidFill>
                  <a:srgbClr val="FF0000"/>
                </a:solidFill>
              </a:endParaRPr>
            </a:p>
          </p:txBody>
        </p:sp>
      </p:grpSp>
      <p:sp>
        <p:nvSpPr>
          <p:cNvPr id="35" name="文字方塊 34"/>
          <p:cNvSpPr txBox="1"/>
          <p:nvPr/>
        </p:nvSpPr>
        <p:spPr>
          <a:xfrm>
            <a:off x="8442511" y="2332775"/>
            <a:ext cx="940075" cy="400110"/>
          </a:xfrm>
          <a:prstGeom prst="rect">
            <a:avLst/>
          </a:prstGeom>
          <a:noFill/>
        </p:spPr>
        <p:txBody>
          <a:bodyPr wrap="square" rtlCol="0">
            <a:spAutoFit/>
          </a:bodyPr>
          <a:lstStyle/>
          <a:p>
            <a:r>
              <a:rPr lang="en-US" altLang="zh-TW" sz="2000" dirty="0">
                <a:solidFill>
                  <a:srgbClr val="00B050"/>
                </a:solidFill>
              </a:rPr>
              <a:t>8XX</a:t>
            </a:r>
            <a:endParaRPr lang="zh-TW" altLang="en-US" sz="2000" dirty="0">
              <a:solidFill>
                <a:srgbClr val="00B050"/>
              </a:solidFill>
            </a:endParaRPr>
          </a:p>
        </p:txBody>
      </p:sp>
      <p:sp>
        <p:nvSpPr>
          <p:cNvPr id="36" name="文字方塊 35"/>
          <p:cNvSpPr txBox="1"/>
          <p:nvPr/>
        </p:nvSpPr>
        <p:spPr>
          <a:xfrm>
            <a:off x="9399394" y="3070131"/>
            <a:ext cx="940075" cy="400110"/>
          </a:xfrm>
          <a:prstGeom prst="rect">
            <a:avLst/>
          </a:prstGeom>
          <a:noFill/>
        </p:spPr>
        <p:txBody>
          <a:bodyPr wrap="square" rtlCol="0">
            <a:spAutoFit/>
          </a:bodyPr>
          <a:lstStyle/>
          <a:p>
            <a:r>
              <a:rPr lang="en-US" altLang="zh-TW" sz="2000" dirty="0">
                <a:solidFill>
                  <a:srgbClr val="00B050"/>
                </a:solidFill>
              </a:rPr>
              <a:t>5XX</a:t>
            </a:r>
            <a:endParaRPr lang="zh-TW" altLang="en-US" sz="2000" dirty="0">
              <a:solidFill>
                <a:srgbClr val="00B050"/>
              </a:solidFill>
            </a:endParaRPr>
          </a:p>
        </p:txBody>
      </p:sp>
      <p:sp>
        <p:nvSpPr>
          <p:cNvPr id="37" name="標題 1"/>
          <p:cNvSpPr txBox="1">
            <a:spLocks/>
          </p:cNvSpPr>
          <p:nvPr/>
        </p:nvSpPr>
        <p:spPr bwMode="auto">
          <a:xfrm>
            <a:off x="2063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E-field confinement in APDs</a:t>
            </a:r>
          </a:p>
        </p:txBody>
      </p:sp>
      <p:sp>
        <p:nvSpPr>
          <p:cNvPr id="38" name="文字方塊 37"/>
          <p:cNvSpPr txBox="1"/>
          <p:nvPr/>
        </p:nvSpPr>
        <p:spPr>
          <a:xfrm>
            <a:off x="11343494" y="6156012"/>
            <a:ext cx="441146" cy="369332"/>
          </a:xfrm>
          <a:prstGeom prst="rect">
            <a:avLst/>
          </a:prstGeom>
          <a:noFill/>
        </p:spPr>
        <p:txBody>
          <a:bodyPr wrap="none" rtlCol="0">
            <a:spAutoFit/>
          </a:bodyPr>
          <a:lstStyle/>
          <a:p>
            <a:r>
              <a:rPr lang="en-US" altLang="zh-CN" dirty="0" smtClean="0"/>
              <a:t>27</a:t>
            </a:r>
            <a:endParaRPr lang="zh-CN" altLang="en-US" dirty="0"/>
          </a:p>
        </p:txBody>
      </p:sp>
      <p:pic>
        <p:nvPicPr>
          <p:cNvPr id="39" name="圖片 38"/>
          <p:cNvPicPr>
            <a:picLocks noChangeAspect="1"/>
          </p:cNvPicPr>
          <p:nvPr/>
        </p:nvPicPr>
        <p:blipFill>
          <a:blip r:embed="rId5"/>
          <a:stretch>
            <a:fillRect/>
          </a:stretch>
        </p:blipFill>
        <p:spPr>
          <a:xfrm>
            <a:off x="9932761" y="0"/>
            <a:ext cx="2259239" cy="972000"/>
          </a:xfrm>
          <a:prstGeom prst="rect">
            <a:avLst/>
          </a:prstGeom>
        </p:spPr>
      </p:pic>
    </p:spTree>
    <p:extLst>
      <p:ext uri="{BB962C8B-B14F-4D97-AF65-F5344CB8AC3E}">
        <p14:creationId xmlns:p14="http://schemas.microsoft.com/office/powerpoint/2010/main" val="393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repeatCount="indefinite" fill="hold" nodeType="clickEffect">
                                  <p:stCondLst>
                                    <p:cond delay="0"/>
                                  </p:stCondLst>
                                  <p:endCondLst>
                                    <p:cond evt="onNext" delay="0">
                                      <p:tgtEl>
                                        <p:sldTgt/>
                                      </p:tgtEl>
                                    </p:cond>
                                  </p:end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8"/>
                                        </p:tgtEl>
                                        <p:attrNameLst>
                                          <p:attrName>ppt_x</p:attrName>
                                        </p:attrNameLst>
                                      </p:cBhvr>
                                      <p:tavLst>
                                        <p:tav tm="0">
                                          <p:val>
                                            <p:strVal val="ppt_x"/>
                                          </p:val>
                                        </p:tav>
                                        <p:tav tm="100000">
                                          <p:val>
                                            <p:strVal val="ppt_x"/>
                                          </p:val>
                                        </p:tav>
                                      </p:tavLst>
                                    </p:anim>
                                    <p:anim calcmode="lin" valueType="num">
                                      <p:cBhvr additive="base">
                                        <p:cTn id="18" dur="500"/>
                                        <p:tgtEl>
                                          <p:spTgt spid="8"/>
                                        </p:tgtEl>
                                        <p:attrNameLst>
                                          <p:attrName>ppt_y</p:attrName>
                                        </p:attrNameLst>
                                      </p:cBhvr>
                                      <p:tavLst>
                                        <p:tav tm="0">
                                          <p:val>
                                            <p:strVal val="ppt_y"/>
                                          </p:val>
                                        </p:tav>
                                        <p:tav tm="100000">
                                          <p:val>
                                            <p:strVal val="1+ppt_h/2"/>
                                          </p:val>
                                        </p:tav>
                                      </p:tavLst>
                                    </p:anim>
                                    <p:set>
                                      <p:cBhvr>
                                        <p:cTn id="19" dur="1" fill="hold">
                                          <p:stCondLst>
                                            <p:cond delay="499"/>
                                          </p:stCondLst>
                                        </p:cTn>
                                        <p:tgtEl>
                                          <p:spTgt spid="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p:cNvPicPr>
            <a:picLocks noChangeAspect="1"/>
          </p:cNvPicPr>
          <p:nvPr/>
        </p:nvPicPr>
        <p:blipFill>
          <a:blip r:embed="rId3">
            <a:extLst>
              <a:ext uri="{BEBA8EAE-BF5A-486C-A8C5-ECC9F3942E4B}">
                <a14:imgProps xmlns:a14="http://schemas.microsoft.com/office/drawing/2010/main">
                  <a14:imgLayer r:embed="rId4">
                    <a14:imgEffect>
                      <a14:backgroundRemoval t="2569" b="100000" l="0" r="100000">
                        <a14:foregroundMark x1="19054" y1="38538" x2="72923" y2="38933"/>
                        <a14:foregroundMark x1="19198" y1="60079" x2="71777" y2="60079"/>
                        <a14:foregroundMark x1="72493" y1="56126" x2="71203" y2="47628"/>
                        <a14:foregroundMark x1="71633" y1="48221" x2="19628" y2="49012"/>
                        <a14:foregroundMark x1="36819" y1="54150" x2="43410" y2="54941"/>
                        <a14:foregroundMark x1="48138" y1="63439" x2="48138" y2="63439"/>
                        <a14:foregroundMark x1="45559" y1="59289" x2="45559" y2="59289"/>
                        <a14:foregroundMark x1="29370" y1="33597" x2="59885" y2="16601"/>
                        <a14:foregroundMark x1="29799" y1="16798" x2="60458" y2="33794"/>
                        <a14:foregroundMark x1="25931" y1="55336" x2="37393" y2="55336"/>
                        <a14:foregroundMark x1="37822" y1="58696" x2="37822" y2="58696"/>
                        <a14:foregroundMark x1="40544" y1="7708" x2="41977" y2="20158"/>
                        <a14:foregroundMark x1="40974" y1="7312" x2="51719" y2="7708"/>
                        <a14:foregroundMark x1="53009" y1="54150" x2="71920" y2="54941"/>
                        <a14:foregroundMark x1="2149" y1="77075" x2="15330" y2="77075"/>
                        <a14:foregroundMark x1="77364" y1="77273" x2="89828" y2="77273"/>
                        <a14:foregroundMark x1="76504" y1="77866" x2="74785" y2="78261"/>
                        <a14:foregroundMark x1="76218" y1="78854" x2="66476" y2="78854"/>
                        <a14:foregroundMark x1="18338" y1="34190" x2="18481" y2="78261"/>
                        <a14:foregroundMark x1="73209" y1="34387" x2="73352" y2="78063"/>
                        <a14:foregroundMark x1="21203" y1="34783" x2="71347" y2="35771"/>
                        <a14:foregroundMark x1="29943" y1="16798" x2="29370" y2="35771"/>
                        <a14:foregroundMark x1="60029" y1="16996" x2="60602" y2="36166"/>
                        <a14:foregroundMark x1="40115" y1="8893" x2="51719" y2="15613"/>
                        <a14:foregroundMark x1="39828" y1="7312" x2="39971" y2="17194"/>
                        <a14:foregroundMark x1="97851" y1="49012" x2="98424" y2="49802"/>
                        <a14:foregroundMark x1="60745" y1="33794" x2="72923" y2="33992"/>
                        <a14:foregroundMark x1="18338" y1="33794" x2="73209" y2="33597"/>
                        <a14:foregroundMark x1="29943" y1="16601" x2="60029" y2="16008"/>
                        <a14:foregroundMark x1="91691" y1="78656" x2="92120" y2="99407"/>
                      </a14:backgroundRemoval>
                    </a14:imgEffect>
                  </a14:imgLayer>
                </a14:imgProps>
              </a:ext>
            </a:extLst>
          </a:blip>
          <a:stretch>
            <a:fillRect/>
          </a:stretch>
        </p:blipFill>
        <p:spPr>
          <a:xfrm>
            <a:off x="2095836" y="1367757"/>
            <a:ext cx="4619884" cy="3495659"/>
          </a:xfrm>
          <a:prstGeom prst="rect">
            <a:avLst/>
          </a:prstGeom>
        </p:spPr>
      </p:pic>
      <p:sp>
        <p:nvSpPr>
          <p:cNvPr id="33" name="文字方塊 32"/>
          <p:cNvSpPr txBox="1"/>
          <p:nvPr/>
        </p:nvSpPr>
        <p:spPr>
          <a:xfrm>
            <a:off x="265226" y="5761378"/>
            <a:ext cx="11926529" cy="984885"/>
          </a:xfrm>
          <a:prstGeom prst="rect">
            <a:avLst/>
          </a:prstGeom>
          <a:noFill/>
        </p:spPr>
        <p:txBody>
          <a:bodyPr wrap="square" rtlCol="0">
            <a:spAutoFit/>
          </a:bodyPr>
          <a:lstStyle/>
          <a:p>
            <a:r>
              <a:rPr lang="en-US" altLang="zh-TW" sz="1400" dirty="0"/>
              <a:t>M. Nada, et al., Triple-mesa Avalanche Photodiode With Inverted P-Down Structure for Reliability and Stability, April, 2014. </a:t>
            </a:r>
          </a:p>
          <a:p>
            <a:r>
              <a:rPr lang="en-US" altLang="zh-TW" sz="1400" dirty="0"/>
              <a:t>E. </a:t>
            </a:r>
            <a:r>
              <a:rPr lang="en-US" altLang="zh-TW" sz="1400" dirty="0" err="1"/>
              <a:t>Ishimura</a:t>
            </a:r>
            <a:r>
              <a:rPr lang="en-US" altLang="zh-TW" sz="1400" dirty="0"/>
              <a:t>, et </a:t>
            </a:r>
            <a:r>
              <a:rPr lang="en-US" altLang="zh-TW" sz="1400" dirty="0" err="1"/>
              <a:t>al.,“Degradation</a:t>
            </a:r>
            <a:r>
              <a:rPr lang="en-US" altLang="zh-TW" sz="1400" dirty="0"/>
              <a:t> Mode Analysis on Highly Reliable Guarding-Free Planar InAlAs Avalanche Photodiodes,”  </a:t>
            </a:r>
            <a:r>
              <a:rPr lang="en-US" altLang="zh-TW" sz="1400" i="1" dirty="0"/>
              <a:t>IEEE/OSA Journal of Lightwave Technology</a:t>
            </a:r>
            <a:r>
              <a:rPr lang="en-US" altLang="zh-TW" sz="1400" dirty="0"/>
              <a:t>, vol. 25</a:t>
            </a:r>
            <a:r>
              <a:rPr lang="en-US" altLang="zh-TW" sz="1400" b="1" dirty="0"/>
              <a:t>, </a:t>
            </a:r>
            <a:r>
              <a:rPr lang="en-US" altLang="zh-TW" sz="1400" dirty="0"/>
              <a:t>pp. 3686-3693,</a:t>
            </a:r>
            <a:r>
              <a:rPr lang="en-US" altLang="zh-TW" sz="1400" b="1" dirty="0"/>
              <a:t> </a:t>
            </a:r>
            <a:r>
              <a:rPr lang="en-US" altLang="zh-TW" sz="1400" dirty="0"/>
              <a:t>Dec., 2007.</a:t>
            </a:r>
            <a:endParaRPr lang="zh-TW" altLang="en-US" sz="1400" dirty="0"/>
          </a:p>
          <a:p>
            <a:endParaRPr lang="zh-TW" altLang="en-US" sz="1600" dirty="0"/>
          </a:p>
        </p:txBody>
      </p:sp>
      <p:grpSp>
        <p:nvGrpSpPr>
          <p:cNvPr id="14" name="群組 13"/>
          <p:cNvGrpSpPr/>
          <p:nvPr/>
        </p:nvGrpSpPr>
        <p:grpSpPr>
          <a:xfrm>
            <a:off x="328512" y="1247561"/>
            <a:ext cx="4568093" cy="2288594"/>
            <a:chOff x="-1222734" y="1478844"/>
            <a:chExt cx="4568093" cy="2288589"/>
          </a:xfrm>
        </p:grpSpPr>
        <p:sp>
          <p:nvSpPr>
            <p:cNvPr id="15" name="橢圓 14"/>
            <p:cNvSpPr/>
            <p:nvPr/>
          </p:nvSpPr>
          <p:spPr bwMode="auto">
            <a:xfrm>
              <a:off x="1954041" y="1478844"/>
              <a:ext cx="1391318"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6" name="直線單箭頭接點 15"/>
            <p:cNvCxnSpPr/>
            <p:nvPr/>
          </p:nvCxnSpPr>
          <p:spPr bwMode="auto">
            <a:xfrm flipH="1">
              <a:off x="1514406" y="2041474"/>
              <a:ext cx="590154" cy="1328706"/>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文字方塊 16"/>
            <p:cNvSpPr txBox="1"/>
            <p:nvPr/>
          </p:nvSpPr>
          <p:spPr>
            <a:xfrm>
              <a:off x="-1222734" y="3367324"/>
              <a:ext cx="3830612" cy="400109"/>
            </a:xfrm>
            <a:prstGeom prst="rect">
              <a:avLst/>
            </a:prstGeom>
            <a:solidFill>
              <a:srgbClr val="FFFF00"/>
            </a:solidFill>
            <a:ln w="38100">
              <a:solidFill>
                <a:srgbClr val="FF0000"/>
              </a:solidFill>
            </a:ln>
          </p:spPr>
          <p:txBody>
            <a:bodyPr wrap="square" rtlCol="0">
              <a:spAutoFit/>
            </a:bodyPr>
            <a:lstStyle/>
            <a:p>
              <a:r>
                <a:rPr lang="en-US" altLang="zh-TW" sz="2000" dirty="0" smtClean="0">
                  <a:solidFill>
                    <a:srgbClr val="FF0000"/>
                  </a:solidFill>
                </a:rPr>
                <a:t>Better </a:t>
              </a:r>
              <a:r>
                <a:rPr lang="en-US" altLang="zh-TW" sz="2000" dirty="0">
                  <a:solidFill>
                    <a:srgbClr val="FF0000"/>
                  </a:solidFill>
                </a:rPr>
                <a:t>electric field </a:t>
              </a:r>
              <a:r>
                <a:rPr lang="en-US" altLang="zh-TW" sz="2000" dirty="0" smtClean="0">
                  <a:solidFill>
                    <a:srgbClr val="FF0000"/>
                  </a:solidFill>
                </a:rPr>
                <a:t>confinement</a:t>
              </a:r>
              <a:endParaRPr lang="zh-TW" altLang="en-US" sz="2000" dirty="0">
                <a:solidFill>
                  <a:srgbClr val="FF0000"/>
                </a:solidFill>
              </a:endParaRPr>
            </a:p>
          </p:txBody>
        </p:sp>
      </p:grpSp>
      <p:sp>
        <p:nvSpPr>
          <p:cNvPr id="19" name="文字方塊 18"/>
          <p:cNvSpPr txBox="1"/>
          <p:nvPr/>
        </p:nvSpPr>
        <p:spPr>
          <a:xfrm>
            <a:off x="2694739" y="4995655"/>
            <a:ext cx="3131087" cy="707886"/>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The P-side down In</a:t>
            </a:r>
            <a:r>
              <a:rPr lang="en-US" altLang="zh-TW" sz="2000" baseline="-25000" dirty="0">
                <a:solidFill>
                  <a:srgbClr val="FF0000"/>
                </a:solidFill>
              </a:rPr>
              <a:t>0.52</a:t>
            </a:r>
            <a:r>
              <a:rPr lang="en-US" altLang="zh-TW" sz="2000" dirty="0">
                <a:solidFill>
                  <a:srgbClr val="FF0000"/>
                </a:solidFill>
              </a:rPr>
              <a:t>Al</a:t>
            </a:r>
            <a:r>
              <a:rPr lang="en-US" altLang="zh-TW" sz="2000" baseline="-25000" dirty="0">
                <a:solidFill>
                  <a:srgbClr val="FF0000"/>
                </a:solidFill>
              </a:rPr>
              <a:t>0.48</a:t>
            </a:r>
            <a:r>
              <a:rPr lang="en-US" altLang="zh-TW" sz="2000" dirty="0">
                <a:solidFill>
                  <a:srgbClr val="FF0000"/>
                </a:solidFill>
              </a:rPr>
              <a:t>As based APD</a:t>
            </a:r>
            <a:endParaRPr lang="zh-TW" altLang="en-US" sz="2000" dirty="0">
              <a:solidFill>
                <a:srgbClr val="FF0000"/>
              </a:solidFill>
            </a:endParaRPr>
          </a:p>
        </p:txBody>
      </p:sp>
      <p:grpSp>
        <p:nvGrpSpPr>
          <p:cNvPr id="20" name="群組 19"/>
          <p:cNvGrpSpPr/>
          <p:nvPr/>
        </p:nvGrpSpPr>
        <p:grpSpPr>
          <a:xfrm>
            <a:off x="3609554" y="2202491"/>
            <a:ext cx="1128237" cy="423565"/>
            <a:chOff x="1424568" y="2212711"/>
            <a:chExt cx="1128237" cy="732858"/>
          </a:xfrm>
        </p:grpSpPr>
        <p:cxnSp>
          <p:nvCxnSpPr>
            <p:cNvPr id="21" name="直線單箭頭接點 20"/>
            <p:cNvCxnSpPr/>
            <p:nvPr/>
          </p:nvCxnSpPr>
          <p:spPr bwMode="auto">
            <a:xfrm>
              <a:off x="1691680" y="2212713"/>
              <a:ext cx="0" cy="72376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單箭頭接點 21"/>
            <p:cNvCxnSpPr/>
            <p:nvPr/>
          </p:nvCxnSpPr>
          <p:spPr bwMode="auto">
            <a:xfrm>
              <a:off x="1835696" y="2212712"/>
              <a:ext cx="0" cy="72376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單箭頭接點 22"/>
            <p:cNvCxnSpPr/>
            <p:nvPr/>
          </p:nvCxnSpPr>
          <p:spPr bwMode="auto">
            <a:xfrm>
              <a:off x="1958794" y="2217772"/>
              <a:ext cx="0" cy="72376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單箭頭接點 23"/>
            <p:cNvCxnSpPr/>
            <p:nvPr/>
          </p:nvCxnSpPr>
          <p:spPr bwMode="auto">
            <a:xfrm>
              <a:off x="2091950" y="2221802"/>
              <a:ext cx="0" cy="72376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單箭頭接點 24"/>
            <p:cNvCxnSpPr/>
            <p:nvPr/>
          </p:nvCxnSpPr>
          <p:spPr bwMode="auto">
            <a:xfrm>
              <a:off x="2267744" y="2212711"/>
              <a:ext cx="0" cy="72376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手繪多邊形 25"/>
            <p:cNvSpPr/>
            <p:nvPr/>
          </p:nvSpPr>
          <p:spPr bwMode="auto">
            <a:xfrm>
              <a:off x="1424568" y="2241715"/>
              <a:ext cx="172572" cy="694763"/>
            </a:xfrm>
            <a:custGeom>
              <a:avLst/>
              <a:gdLst>
                <a:gd name="connsiteX0" fmla="*/ 175589 w 175589"/>
                <a:gd name="connsiteY0" fmla="*/ 0 h 584791"/>
                <a:gd name="connsiteX1" fmla="*/ 16101 w 175589"/>
                <a:gd name="connsiteY1" fmla="*/ 223284 h 584791"/>
                <a:gd name="connsiteX2" fmla="*/ 5468 w 175589"/>
                <a:gd name="connsiteY2" fmla="*/ 584791 h 584791"/>
              </a:gdLst>
              <a:ahLst/>
              <a:cxnLst>
                <a:cxn ang="0">
                  <a:pos x="connsiteX0" y="connsiteY0"/>
                </a:cxn>
                <a:cxn ang="0">
                  <a:pos x="connsiteX1" y="connsiteY1"/>
                </a:cxn>
                <a:cxn ang="0">
                  <a:pos x="connsiteX2" y="connsiteY2"/>
                </a:cxn>
              </a:cxnLst>
              <a:rect l="l" t="t" r="r" b="b"/>
              <a:pathLst>
                <a:path w="175589" h="584791">
                  <a:moveTo>
                    <a:pt x="175589" y="0"/>
                  </a:moveTo>
                  <a:cubicBezTo>
                    <a:pt x="110021" y="62909"/>
                    <a:pt x="44454" y="125819"/>
                    <a:pt x="16101" y="223284"/>
                  </a:cubicBezTo>
                  <a:cubicBezTo>
                    <a:pt x="-12252" y="320749"/>
                    <a:pt x="5468" y="524540"/>
                    <a:pt x="5468" y="584791"/>
                  </a:cubicBezTo>
                </a:path>
              </a:pathLst>
            </a:custGeom>
            <a:noFill/>
            <a:ln w="57150">
              <a:solidFill>
                <a:srgbClr val="FF0000"/>
              </a:solidFill>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rtlCol="0" anchor="ctr"/>
            <a:lstStyle/>
            <a:p>
              <a:pPr algn="ctr"/>
              <a:endParaRPr lang="zh-TW" altLang="en-US"/>
            </a:p>
          </p:txBody>
        </p:sp>
        <p:sp>
          <p:nvSpPr>
            <p:cNvPr id="27" name="手繪多邊形 26"/>
            <p:cNvSpPr/>
            <p:nvPr/>
          </p:nvSpPr>
          <p:spPr bwMode="auto">
            <a:xfrm>
              <a:off x="2400900" y="2235232"/>
              <a:ext cx="151905" cy="688323"/>
            </a:xfrm>
            <a:custGeom>
              <a:avLst/>
              <a:gdLst>
                <a:gd name="connsiteX0" fmla="*/ 0 w 106325"/>
                <a:gd name="connsiteY0" fmla="*/ 7489 h 592280"/>
                <a:gd name="connsiteX1" fmla="*/ 74428 w 106325"/>
                <a:gd name="connsiteY1" fmla="*/ 81917 h 592280"/>
                <a:gd name="connsiteX2" fmla="*/ 106325 w 106325"/>
                <a:gd name="connsiteY2" fmla="*/ 592280 h 592280"/>
              </a:gdLst>
              <a:ahLst/>
              <a:cxnLst>
                <a:cxn ang="0">
                  <a:pos x="connsiteX0" y="connsiteY0"/>
                </a:cxn>
                <a:cxn ang="0">
                  <a:pos x="connsiteX1" y="connsiteY1"/>
                </a:cxn>
                <a:cxn ang="0">
                  <a:pos x="connsiteX2" y="connsiteY2"/>
                </a:cxn>
              </a:cxnLst>
              <a:rect l="l" t="t" r="r" b="b"/>
              <a:pathLst>
                <a:path w="106325" h="592280">
                  <a:moveTo>
                    <a:pt x="0" y="7489"/>
                  </a:moveTo>
                  <a:cubicBezTo>
                    <a:pt x="28353" y="-4030"/>
                    <a:pt x="56707" y="-15548"/>
                    <a:pt x="74428" y="81917"/>
                  </a:cubicBezTo>
                  <a:cubicBezTo>
                    <a:pt x="92149" y="179382"/>
                    <a:pt x="101009" y="496587"/>
                    <a:pt x="106325" y="592280"/>
                  </a:cubicBezTo>
                </a:path>
              </a:pathLst>
            </a:custGeom>
            <a:noFill/>
            <a:ln w="57150">
              <a:solidFill>
                <a:srgbClr val="FF0000"/>
              </a:solidFill>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rtlCol="0" anchor="ctr"/>
            <a:lstStyle/>
            <a:p>
              <a:pPr algn="ctr"/>
              <a:endParaRPr lang="zh-TW" altLang="en-US"/>
            </a:p>
          </p:txBody>
        </p:sp>
      </p:grpSp>
      <p:sp>
        <p:nvSpPr>
          <p:cNvPr id="30" name="標題 1"/>
          <p:cNvSpPr txBox="1">
            <a:spLocks/>
          </p:cNvSpPr>
          <p:nvPr/>
        </p:nvSpPr>
        <p:spPr bwMode="auto">
          <a:xfrm>
            <a:off x="3284255" y="199306"/>
            <a:ext cx="58050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E-field confinement in APDs</a:t>
            </a:r>
          </a:p>
        </p:txBody>
      </p:sp>
      <p:cxnSp>
        <p:nvCxnSpPr>
          <p:cNvPr id="3" name="直線單箭頭接點 2"/>
          <p:cNvCxnSpPr/>
          <p:nvPr/>
        </p:nvCxnSpPr>
        <p:spPr bwMode="auto">
          <a:xfrm flipH="1" flipV="1">
            <a:off x="2795036" y="1379275"/>
            <a:ext cx="386427" cy="114816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32" name="文字方塊 31"/>
          <p:cNvSpPr txBox="1"/>
          <p:nvPr/>
        </p:nvSpPr>
        <p:spPr>
          <a:xfrm>
            <a:off x="120992" y="2151833"/>
            <a:ext cx="2983834" cy="400110"/>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Surface breakdown ????</a:t>
            </a:r>
            <a:endParaRPr lang="zh-TW" altLang="en-US" sz="2000" dirty="0">
              <a:solidFill>
                <a:srgbClr val="FF0000"/>
              </a:solidFill>
            </a:endParaRPr>
          </a:p>
        </p:txBody>
      </p:sp>
      <p:pic>
        <p:nvPicPr>
          <p:cNvPr id="44" name="圖片 4"/>
          <p:cNvPicPr>
            <a:picLocks noChangeAspect="1"/>
          </p:cNvPicPr>
          <p:nvPr/>
        </p:nvPicPr>
        <p:blipFill rotWithShape="1">
          <a:blip r:embed="rId5"/>
          <a:srcRect l="51016" t="36994" r="11393" b="28398"/>
          <a:stretch/>
        </p:blipFill>
        <p:spPr>
          <a:xfrm>
            <a:off x="6604424" y="1851837"/>
            <a:ext cx="5007952" cy="3126972"/>
          </a:xfrm>
          <a:prstGeom prst="rect">
            <a:avLst/>
          </a:prstGeom>
        </p:spPr>
      </p:pic>
      <p:sp>
        <p:nvSpPr>
          <p:cNvPr id="45" name="橢圓 7"/>
          <p:cNvSpPr/>
          <p:nvPr/>
        </p:nvSpPr>
        <p:spPr bwMode="auto">
          <a:xfrm>
            <a:off x="7670750" y="2576271"/>
            <a:ext cx="1387205"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46" name="直線單箭頭接點 8"/>
          <p:cNvCxnSpPr/>
          <p:nvPr/>
        </p:nvCxnSpPr>
        <p:spPr bwMode="auto">
          <a:xfrm flipV="1">
            <a:off x="8972898" y="2201873"/>
            <a:ext cx="766672" cy="534590"/>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文字方塊 9"/>
          <p:cNvSpPr txBox="1"/>
          <p:nvPr/>
        </p:nvSpPr>
        <p:spPr>
          <a:xfrm>
            <a:off x="8321989" y="1721782"/>
            <a:ext cx="3684200" cy="400110"/>
          </a:xfrm>
          <a:prstGeom prst="rect">
            <a:avLst/>
          </a:prstGeom>
          <a:solidFill>
            <a:srgbClr val="FFFF00"/>
          </a:solidFill>
          <a:ln w="38100">
            <a:solidFill>
              <a:srgbClr val="FF0000"/>
            </a:solidFill>
          </a:ln>
        </p:spPr>
        <p:txBody>
          <a:bodyPr wrap="square" rtlCol="0">
            <a:spAutoFit/>
          </a:bodyPr>
          <a:lstStyle/>
          <a:p>
            <a:r>
              <a:rPr lang="en-US" altLang="zh-TW" sz="2000" dirty="0" smtClean="0">
                <a:solidFill>
                  <a:srgbClr val="FF0000"/>
                </a:solidFill>
              </a:rPr>
              <a:t>weak </a:t>
            </a:r>
            <a:r>
              <a:rPr lang="en-US" altLang="zh-TW" sz="2000" dirty="0">
                <a:solidFill>
                  <a:srgbClr val="FF0000"/>
                </a:solidFill>
              </a:rPr>
              <a:t>electric field </a:t>
            </a:r>
            <a:r>
              <a:rPr lang="en-US" altLang="zh-TW" sz="2000" dirty="0" smtClean="0">
                <a:solidFill>
                  <a:srgbClr val="FF0000"/>
                </a:solidFill>
              </a:rPr>
              <a:t>confinement </a:t>
            </a:r>
            <a:endParaRPr lang="zh-TW" altLang="en-US" sz="2000" dirty="0">
              <a:solidFill>
                <a:srgbClr val="FF0000"/>
              </a:solidFill>
            </a:endParaRPr>
          </a:p>
        </p:txBody>
      </p:sp>
      <p:sp>
        <p:nvSpPr>
          <p:cNvPr id="29" name="文字方塊 28"/>
          <p:cNvSpPr txBox="1"/>
          <p:nvPr/>
        </p:nvSpPr>
        <p:spPr>
          <a:xfrm>
            <a:off x="6988039" y="5039087"/>
            <a:ext cx="3131087" cy="707886"/>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The N-side down In</a:t>
            </a:r>
            <a:r>
              <a:rPr lang="en-US" altLang="zh-TW" sz="2000" baseline="-25000" dirty="0">
                <a:solidFill>
                  <a:srgbClr val="FF0000"/>
                </a:solidFill>
              </a:rPr>
              <a:t>0.52</a:t>
            </a:r>
            <a:r>
              <a:rPr lang="en-US" altLang="zh-TW" sz="2000" dirty="0">
                <a:solidFill>
                  <a:srgbClr val="FF0000"/>
                </a:solidFill>
              </a:rPr>
              <a:t>Al</a:t>
            </a:r>
            <a:r>
              <a:rPr lang="en-US" altLang="zh-TW" sz="2000" baseline="-25000" dirty="0">
                <a:solidFill>
                  <a:srgbClr val="FF0000"/>
                </a:solidFill>
              </a:rPr>
              <a:t>0.48</a:t>
            </a:r>
            <a:r>
              <a:rPr lang="en-US" altLang="zh-TW" sz="2000" dirty="0">
                <a:solidFill>
                  <a:srgbClr val="FF0000"/>
                </a:solidFill>
              </a:rPr>
              <a:t>As based APD</a:t>
            </a:r>
            <a:endParaRPr lang="zh-TW" altLang="en-US" sz="2000" dirty="0">
              <a:solidFill>
                <a:srgbClr val="FF0000"/>
              </a:solidFill>
            </a:endParaRPr>
          </a:p>
        </p:txBody>
      </p:sp>
      <p:grpSp>
        <p:nvGrpSpPr>
          <p:cNvPr id="53" name="Group 52"/>
          <p:cNvGrpSpPr/>
          <p:nvPr/>
        </p:nvGrpSpPr>
        <p:grpSpPr>
          <a:xfrm>
            <a:off x="8077200" y="3234986"/>
            <a:ext cx="576064" cy="360040"/>
            <a:chOff x="2051720" y="3717032"/>
            <a:chExt cx="576064" cy="360040"/>
          </a:xfrm>
        </p:grpSpPr>
        <p:cxnSp>
          <p:nvCxnSpPr>
            <p:cNvPr id="54" name="直線單箭頭接點 11"/>
            <p:cNvCxnSpPr/>
            <p:nvPr/>
          </p:nvCxnSpPr>
          <p:spPr bwMode="auto">
            <a:xfrm>
              <a:off x="2339752"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單箭頭接點 12"/>
            <p:cNvCxnSpPr/>
            <p:nvPr/>
          </p:nvCxnSpPr>
          <p:spPr bwMode="auto">
            <a:xfrm>
              <a:off x="2483768"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單箭頭接點 13"/>
            <p:cNvCxnSpPr/>
            <p:nvPr/>
          </p:nvCxnSpPr>
          <p:spPr bwMode="auto">
            <a:xfrm>
              <a:off x="2195736"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單箭頭接點 14"/>
            <p:cNvCxnSpPr/>
            <p:nvPr/>
          </p:nvCxnSpPr>
          <p:spPr bwMode="auto">
            <a:xfrm>
              <a:off x="2627784"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單箭頭接點 15"/>
            <p:cNvCxnSpPr/>
            <p:nvPr/>
          </p:nvCxnSpPr>
          <p:spPr bwMode="auto">
            <a:xfrm>
              <a:off x="2051720" y="3717032"/>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 name="Group 39"/>
          <p:cNvGrpSpPr/>
          <p:nvPr/>
        </p:nvGrpSpPr>
        <p:grpSpPr>
          <a:xfrm rot="619298">
            <a:off x="3497708" y="2680211"/>
            <a:ext cx="1445502" cy="1441838"/>
            <a:chOff x="801087" y="1803773"/>
            <a:chExt cx="1445502" cy="1053812"/>
          </a:xfrm>
        </p:grpSpPr>
        <p:cxnSp>
          <p:nvCxnSpPr>
            <p:cNvPr id="4" name="Curved Connector 3"/>
            <p:cNvCxnSpPr/>
            <p:nvPr/>
          </p:nvCxnSpPr>
          <p:spPr bwMode="auto">
            <a:xfrm rot="16200000" flipH="1">
              <a:off x="533032" y="2249809"/>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urved Connector 51"/>
            <p:cNvCxnSpPr/>
            <p:nvPr/>
          </p:nvCxnSpPr>
          <p:spPr bwMode="auto">
            <a:xfrm rot="16200000" flipH="1">
              <a:off x="627572" y="2238888"/>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urved Connector 58"/>
            <p:cNvCxnSpPr/>
            <p:nvPr/>
          </p:nvCxnSpPr>
          <p:spPr bwMode="auto">
            <a:xfrm rot="16200000" flipH="1">
              <a:off x="722112" y="2227967"/>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urved Connector 59"/>
            <p:cNvCxnSpPr/>
            <p:nvPr/>
          </p:nvCxnSpPr>
          <p:spPr bwMode="auto">
            <a:xfrm rot="16200000" flipH="1">
              <a:off x="816652" y="2217046"/>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urved Connector 60"/>
            <p:cNvCxnSpPr/>
            <p:nvPr/>
          </p:nvCxnSpPr>
          <p:spPr bwMode="auto">
            <a:xfrm rot="16200000" flipH="1">
              <a:off x="911192" y="2206125"/>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urved Connector 61"/>
            <p:cNvCxnSpPr/>
            <p:nvPr/>
          </p:nvCxnSpPr>
          <p:spPr bwMode="auto">
            <a:xfrm rot="16200000" flipH="1">
              <a:off x="1005732" y="2195204"/>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Curved Connector 68"/>
            <p:cNvCxnSpPr/>
            <p:nvPr/>
          </p:nvCxnSpPr>
          <p:spPr bwMode="auto">
            <a:xfrm rot="16200000" flipH="1">
              <a:off x="1084867" y="2179782"/>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Curved Connector 69"/>
            <p:cNvCxnSpPr/>
            <p:nvPr/>
          </p:nvCxnSpPr>
          <p:spPr bwMode="auto">
            <a:xfrm rot="16200000" flipH="1">
              <a:off x="1164002" y="2164360"/>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urved Connector 70"/>
            <p:cNvCxnSpPr/>
            <p:nvPr/>
          </p:nvCxnSpPr>
          <p:spPr bwMode="auto">
            <a:xfrm rot="16200000" flipH="1">
              <a:off x="1243137" y="2148938"/>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Curved Connector 71"/>
            <p:cNvCxnSpPr/>
            <p:nvPr/>
          </p:nvCxnSpPr>
          <p:spPr bwMode="auto">
            <a:xfrm rot="16200000" flipH="1">
              <a:off x="1322272" y="2133516"/>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urved Connector 72"/>
            <p:cNvCxnSpPr/>
            <p:nvPr/>
          </p:nvCxnSpPr>
          <p:spPr bwMode="auto">
            <a:xfrm rot="16200000" flipH="1">
              <a:off x="1401407" y="2118094"/>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urved Connector 73"/>
            <p:cNvCxnSpPr/>
            <p:nvPr/>
          </p:nvCxnSpPr>
          <p:spPr bwMode="auto">
            <a:xfrm rot="16200000" flipH="1">
              <a:off x="1480542" y="2102672"/>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Curved Connector 74"/>
            <p:cNvCxnSpPr/>
            <p:nvPr/>
          </p:nvCxnSpPr>
          <p:spPr bwMode="auto">
            <a:xfrm rot="16200000" flipH="1">
              <a:off x="1559677" y="2087250"/>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Curved Connector 75"/>
            <p:cNvCxnSpPr/>
            <p:nvPr/>
          </p:nvCxnSpPr>
          <p:spPr bwMode="auto">
            <a:xfrm rot="16200000" flipH="1">
              <a:off x="1638812" y="2071828"/>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7" name="文字方塊 16"/>
          <p:cNvSpPr txBox="1"/>
          <p:nvPr/>
        </p:nvSpPr>
        <p:spPr>
          <a:xfrm>
            <a:off x="162442" y="4087670"/>
            <a:ext cx="3830612" cy="707886"/>
          </a:xfrm>
          <a:prstGeom prst="rect">
            <a:avLst/>
          </a:prstGeom>
          <a:solidFill>
            <a:srgbClr val="FFFF00"/>
          </a:solidFill>
          <a:ln w="38100">
            <a:solidFill>
              <a:srgbClr val="FF0000"/>
            </a:solidFill>
          </a:ln>
        </p:spPr>
        <p:txBody>
          <a:bodyPr wrap="square" rtlCol="0">
            <a:spAutoFit/>
          </a:bodyPr>
          <a:lstStyle/>
          <a:p>
            <a:r>
              <a:rPr lang="en-IN" altLang="zh-TW" sz="2000" dirty="0">
                <a:solidFill>
                  <a:srgbClr val="FF0000"/>
                </a:solidFill>
              </a:rPr>
              <a:t>H</a:t>
            </a:r>
            <a:r>
              <a:rPr lang="en-IN" altLang="zh-TW" sz="2000" dirty="0" smtClean="0">
                <a:solidFill>
                  <a:srgbClr val="FF0000"/>
                </a:solidFill>
              </a:rPr>
              <a:t>igh </a:t>
            </a:r>
            <a:r>
              <a:rPr lang="en-IN" altLang="zh-TW" sz="2000" dirty="0">
                <a:solidFill>
                  <a:srgbClr val="FF0000"/>
                </a:solidFill>
              </a:rPr>
              <a:t>field far from </a:t>
            </a:r>
            <a:r>
              <a:rPr lang="en-IN" altLang="zh-TW" sz="2000" dirty="0" smtClean="0">
                <a:solidFill>
                  <a:srgbClr val="FF0000"/>
                </a:solidFill>
              </a:rPr>
              <a:t>substrate,  heat sink is an issue !!</a:t>
            </a:r>
            <a:endParaRPr lang="zh-TW" altLang="en-US" sz="2000" dirty="0">
              <a:solidFill>
                <a:srgbClr val="FF0000"/>
              </a:solidFill>
            </a:endParaRPr>
          </a:p>
        </p:txBody>
      </p:sp>
      <p:grpSp>
        <p:nvGrpSpPr>
          <p:cNvPr id="78" name="Group 77"/>
          <p:cNvGrpSpPr/>
          <p:nvPr/>
        </p:nvGrpSpPr>
        <p:grpSpPr>
          <a:xfrm rot="379163">
            <a:off x="8009199" y="3730270"/>
            <a:ext cx="886959" cy="610603"/>
            <a:chOff x="801087" y="1803773"/>
            <a:chExt cx="1445502" cy="1053812"/>
          </a:xfrm>
        </p:grpSpPr>
        <p:cxnSp>
          <p:nvCxnSpPr>
            <p:cNvPr id="79" name="Curved Connector 78"/>
            <p:cNvCxnSpPr/>
            <p:nvPr/>
          </p:nvCxnSpPr>
          <p:spPr bwMode="auto">
            <a:xfrm rot="16200000" flipH="1">
              <a:off x="533032" y="2249809"/>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urved Connector 79"/>
            <p:cNvCxnSpPr/>
            <p:nvPr/>
          </p:nvCxnSpPr>
          <p:spPr bwMode="auto">
            <a:xfrm rot="16200000" flipH="1">
              <a:off x="627572" y="2238888"/>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Curved Connector 80"/>
            <p:cNvCxnSpPr/>
            <p:nvPr/>
          </p:nvCxnSpPr>
          <p:spPr bwMode="auto">
            <a:xfrm rot="16200000" flipH="1">
              <a:off x="722112" y="2227967"/>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Curved Connector 81"/>
            <p:cNvCxnSpPr/>
            <p:nvPr/>
          </p:nvCxnSpPr>
          <p:spPr bwMode="auto">
            <a:xfrm rot="16200000" flipH="1">
              <a:off x="816652" y="2217046"/>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Curved Connector 82"/>
            <p:cNvCxnSpPr/>
            <p:nvPr/>
          </p:nvCxnSpPr>
          <p:spPr bwMode="auto">
            <a:xfrm rot="16200000" flipH="1">
              <a:off x="911192" y="2206125"/>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Curved Connector 83"/>
            <p:cNvCxnSpPr/>
            <p:nvPr/>
          </p:nvCxnSpPr>
          <p:spPr bwMode="auto">
            <a:xfrm rot="16200000" flipH="1">
              <a:off x="1005732" y="2195204"/>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Curved Connector 84"/>
            <p:cNvCxnSpPr/>
            <p:nvPr/>
          </p:nvCxnSpPr>
          <p:spPr bwMode="auto">
            <a:xfrm rot="16200000" flipH="1">
              <a:off x="1084867" y="2179782"/>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Curved Connector 85"/>
            <p:cNvCxnSpPr/>
            <p:nvPr/>
          </p:nvCxnSpPr>
          <p:spPr bwMode="auto">
            <a:xfrm rot="16200000" flipH="1">
              <a:off x="1164002" y="2164360"/>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Curved Connector 86"/>
            <p:cNvCxnSpPr/>
            <p:nvPr/>
          </p:nvCxnSpPr>
          <p:spPr bwMode="auto">
            <a:xfrm rot="16200000" flipH="1">
              <a:off x="1243137" y="2148938"/>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Curved Connector 87"/>
            <p:cNvCxnSpPr/>
            <p:nvPr/>
          </p:nvCxnSpPr>
          <p:spPr bwMode="auto">
            <a:xfrm rot="16200000" flipH="1">
              <a:off x="1322272" y="2133516"/>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Curved Connector 88"/>
            <p:cNvCxnSpPr/>
            <p:nvPr/>
          </p:nvCxnSpPr>
          <p:spPr bwMode="auto">
            <a:xfrm rot="16200000" flipH="1">
              <a:off x="1401407" y="2118094"/>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Curved Connector 89"/>
            <p:cNvCxnSpPr/>
            <p:nvPr/>
          </p:nvCxnSpPr>
          <p:spPr bwMode="auto">
            <a:xfrm rot="16200000" flipH="1">
              <a:off x="1480542" y="2102672"/>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Curved Connector 90"/>
            <p:cNvCxnSpPr/>
            <p:nvPr/>
          </p:nvCxnSpPr>
          <p:spPr bwMode="auto">
            <a:xfrm rot="16200000" flipH="1">
              <a:off x="1559677" y="2087250"/>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Curved Connector 91"/>
            <p:cNvCxnSpPr/>
            <p:nvPr/>
          </p:nvCxnSpPr>
          <p:spPr bwMode="auto">
            <a:xfrm rot="16200000" flipH="1">
              <a:off x="1638812" y="2071828"/>
              <a:ext cx="875831" cy="339722"/>
            </a:xfrm>
            <a:prstGeom prst="curvedConnector3">
              <a:avLst>
                <a:gd name="adj1" fmla="val 50000"/>
              </a:avLst>
            </a:prstGeom>
            <a:noFill/>
            <a:ln w="25400" cap="flat" cmpd="sng" algn="ctr">
              <a:solidFill>
                <a:srgbClr val="006600"/>
              </a:solidFill>
              <a:prstDash val="sysDash"/>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3" name="文字方塊 16"/>
          <p:cNvSpPr txBox="1"/>
          <p:nvPr/>
        </p:nvSpPr>
        <p:spPr>
          <a:xfrm>
            <a:off x="7221193" y="4745215"/>
            <a:ext cx="3830612" cy="707886"/>
          </a:xfrm>
          <a:prstGeom prst="rect">
            <a:avLst/>
          </a:prstGeom>
          <a:solidFill>
            <a:srgbClr val="FFFF00"/>
          </a:solidFill>
          <a:ln w="38100">
            <a:solidFill>
              <a:srgbClr val="FF0000"/>
            </a:solidFill>
          </a:ln>
        </p:spPr>
        <p:txBody>
          <a:bodyPr wrap="square" rtlCol="0">
            <a:spAutoFit/>
          </a:bodyPr>
          <a:lstStyle/>
          <a:p>
            <a:r>
              <a:rPr lang="en-IN" altLang="zh-TW" sz="2000" dirty="0">
                <a:solidFill>
                  <a:srgbClr val="FF0000"/>
                </a:solidFill>
              </a:rPr>
              <a:t>H</a:t>
            </a:r>
            <a:r>
              <a:rPr lang="en-IN" altLang="zh-TW" sz="2000" dirty="0" smtClean="0">
                <a:solidFill>
                  <a:srgbClr val="FF0000"/>
                </a:solidFill>
              </a:rPr>
              <a:t>igh </a:t>
            </a:r>
            <a:r>
              <a:rPr lang="en-IN" altLang="zh-TW" sz="2000" dirty="0">
                <a:solidFill>
                  <a:srgbClr val="FF0000"/>
                </a:solidFill>
              </a:rPr>
              <a:t>field </a:t>
            </a:r>
            <a:r>
              <a:rPr lang="en-IN" altLang="zh-TW" sz="2000" dirty="0" smtClean="0">
                <a:solidFill>
                  <a:srgbClr val="FF0000"/>
                </a:solidFill>
              </a:rPr>
              <a:t>near the substrate, better heat sink !!</a:t>
            </a:r>
            <a:endParaRPr lang="zh-TW" altLang="en-US" sz="2000" dirty="0">
              <a:solidFill>
                <a:srgbClr val="FF0000"/>
              </a:solidFill>
            </a:endParaRPr>
          </a:p>
        </p:txBody>
      </p:sp>
      <p:sp>
        <p:nvSpPr>
          <p:cNvPr id="2" name="Oval 1"/>
          <p:cNvSpPr/>
          <p:nvPr/>
        </p:nvSpPr>
        <p:spPr bwMode="auto">
          <a:xfrm>
            <a:off x="2767901" y="2516127"/>
            <a:ext cx="2826275" cy="258613"/>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65" name="文字方塊 31"/>
          <p:cNvSpPr txBox="1"/>
          <p:nvPr/>
        </p:nvSpPr>
        <p:spPr>
          <a:xfrm>
            <a:off x="243321" y="968909"/>
            <a:ext cx="2756493" cy="400110"/>
          </a:xfrm>
          <a:prstGeom prst="rect">
            <a:avLst/>
          </a:prstGeom>
          <a:solidFill>
            <a:srgbClr val="FFFF00"/>
          </a:solidFill>
          <a:ln w="38100">
            <a:solidFill>
              <a:srgbClr val="FF0000"/>
            </a:solidFill>
          </a:ln>
        </p:spPr>
        <p:txBody>
          <a:bodyPr wrap="square" rtlCol="0">
            <a:spAutoFit/>
          </a:bodyPr>
          <a:lstStyle/>
          <a:p>
            <a:r>
              <a:rPr lang="en-IN" altLang="zh-TW" sz="2000" dirty="0" smtClean="0">
                <a:solidFill>
                  <a:srgbClr val="FF0000"/>
                </a:solidFill>
              </a:rPr>
              <a:t>M- layer expose to air</a:t>
            </a:r>
            <a:endParaRPr lang="zh-TW" altLang="en-US" sz="2000" dirty="0">
              <a:solidFill>
                <a:srgbClr val="FF0000"/>
              </a:solidFill>
            </a:endParaRPr>
          </a:p>
        </p:txBody>
      </p:sp>
      <p:sp>
        <p:nvSpPr>
          <p:cNvPr id="5" name="Down Arrow 4"/>
          <p:cNvSpPr/>
          <p:nvPr/>
        </p:nvSpPr>
        <p:spPr bwMode="auto">
          <a:xfrm>
            <a:off x="1388258" y="1483345"/>
            <a:ext cx="368849" cy="554161"/>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6" name="6-Point Star 5"/>
          <p:cNvSpPr/>
          <p:nvPr/>
        </p:nvSpPr>
        <p:spPr bwMode="auto">
          <a:xfrm>
            <a:off x="4049615" y="1520667"/>
            <a:ext cx="4709404" cy="3851731"/>
          </a:xfrm>
          <a:prstGeom prst="star6">
            <a:avLst/>
          </a:prstGeom>
          <a:solidFill>
            <a:srgbClr val="FFFF00"/>
          </a:solidFill>
          <a:ln w="38100">
            <a:solidFill>
              <a:srgbClr val="FF0000"/>
            </a:solidFill>
            <a:miter lim="800000"/>
            <a:headEnd/>
            <a:tailEnd/>
          </a:ln>
          <a:extLst/>
        </p:spPr>
        <p:txBody>
          <a:bodyPr rtlCol="0" anchor="ctr">
            <a:spAutoFit/>
          </a:bodyPr>
          <a:lstStyle/>
          <a:p>
            <a:pPr algn="ctr" eaLnBrk="1" hangingPunct="1">
              <a:spcBef>
                <a:spcPct val="0"/>
              </a:spcBef>
              <a:buFontTx/>
              <a:buNone/>
            </a:pPr>
            <a:r>
              <a:rPr lang="en-IN" altLang="zh-TW" sz="2000" b="1" u="sng" dirty="0" smtClean="0">
                <a:solidFill>
                  <a:srgbClr val="00B050"/>
                </a:solidFill>
              </a:rPr>
              <a:t>We demonstrate n-side down APD with composite layer and special mesa structure for E-filed confinement as good as p-side down </a:t>
            </a:r>
            <a:endParaRPr lang="zh-TW" altLang="en-US" sz="2000" b="1" u="sng" dirty="0">
              <a:solidFill>
                <a:srgbClr val="00B050"/>
              </a:solidFill>
            </a:endParaRPr>
          </a:p>
        </p:txBody>
      </p:sp>
      <p:sp>
        <p:nvSpPr>
          <p:cNvPr id="68" name="文字方塊 67"/>
          <p:cNvSpPr txBox="1"/>
          <p:nvPr/>
        </p:nvSpPr>
        <p:spPr>
          <a:xfrm>
            <a:off x="11391803" y="6176288"/>
            <a:ext cx="441146" cy="369332"/>
          </a:xfrm>
          <a:prstGeom prst="rect">
            <a:avLst/>
          </a:prstGeom>
          <a:noFill/>
        </p:spPr>
        <p:txBody>
          <a:bodyPr wrap="none" rtlCol="0">
            <a:spAutoFit/>
          </a:bodyPr>
          <a:lstStyle/>
          <a:p>
            <a:r>
              <a:rPr lang="en-US" altLang="zh-CN" dirty="0" smtClean="0"/>
              <a:t>28</a:t>
            </a:r>
            <a:endParaRPr lang="zh-CN" altLang="en-US" dirty="0"/>
          </a:p>
        </p:txBody>
      </p:sp>
      <p:pic>
        <p:nvPicPr>
          <p:cNvPr id="94" name="圖片 93"/>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15844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1" repeatCount="indefinite" fill="hold" nodeType="withEffect">
                                  <p:stCondLst>
                                    <p:cond delay="0"/>
                                  </p:stCondLst>
                                  <p:endCondLst>
                                    <p:cond evt="onNext" delay="0">
                                      <p:tgtEl>
                                        <p:sldTgt/>
                                      </p:tgtEl>
                                    </p:cond>
                                  </p:end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up)">
                                      <p:cBhvr>
                                        <p:cTn id="16" dur="500"/>
                                        <p:tgtEl>
                                          <p:spTgt spid="53"/>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0-#ppt_w/2"/>
                                          </p:val>
                                        </p:tav>
                                        <p:tav tm="100000">
                                          <p:val>
                                            <p:strVal val="#ppt_x"/>
                                          </p:val>
                                        </p:tav>
                                      </p:tavLst>
                                    </p:anim>
                                    <p:anim calcmode="lin" valueType="num">
                                      <p:cBhvr additive="base">
                                        <p:cTn id="24" dur="5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repeatCount="indefinite" fill="hold" nodeType="clickEffect">
                                  <p:stCondLst>
                                    <p:cond delay="0"/>
                                  </p:stCondLst>
                                  <p:endCondLst>
                                    <p:cond evt="onNext" delay="0">
                                      <p:tgtEl>
                                        <p:sldTgt/>
                                      </p:tgtEl>
                                    </p:cond>
                                  </p:end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500"/>
                                        <p:tgtEl>
                                          <p:spTgt spid="4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500"/>
                                        <p:tgtEl>
                                          <p:spTgt spid="77"/>
                                        </p:tgtEl>
                                      </p:cBhvr>
                                    </p:animEffect>
                                  </p:childTnLst>
                                </p:cTn>
                              </p:par>
                              <p:par>
                                <p:cTn id="40" presetID="26" presetClass="emph" presetSubtype="0" repeatCount="indefinite" fill="hold" nodeType="withEffect">
                                  <p:stCondLst>
                                    <p:cond delay="0"/>
                                  </p:stCondLst>
                                  <p:endCondLst>
                                    <p:cond evt="onNext" delay="0">
                                      <p:tgtEl>
                                        <p:sldTgt/>
                                      </p:tgtEl>
                                    </p:cond>
                                  </p:endCondLst>
                                  <p:childTnLst>
                                    <p:animEffect transition="out" filter="fade">
                                      <p:cBhvr>
                                        <p:cTn id="41" dur="500" tmFilter="0, 0; .2, .5; .8, .5; 1, 0"/>
                                        <p:tgtEl>
                                          <p:spTgt spid="40"/>
                                        </p:tgtEl>
                                      </p:cBhvr>
                                    </p:animEffect>
                                    <p:animScale>
                                      <p:cBhvr>
                                        <p:cTn id="42" dur="250" autoRev="1" fill="hold"/>
                                        <p:tgtEl>
                                          <p:spTgt spid="40"/>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par>
                                <p:cTn id="54" presetID="22" presetClass="entr" presetSubtype="1" fill="hold" grpId="0" nodeType="withEffect">
                                  <p:stCondLst>
                                    <p:cond delay="60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6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repeatCount="indefinite" fill="hold" nodeType="clickEffect">
                                  <p:stCondLst>
                                    <p:cond delay="0"/>
                                  </p:stCondLst>
                                  <p:endCondLst>
                                    <p:cond evt="onNext" delay="0">
                                      <p:tgtEl>
                                        <p:sldTgt/>
                                      </p:tgtEl>
                                    </p:cond>
                                  </p:endCondLst>
                                  <p:childTnLst>
                                    <p:set>
                                      <p:cBhvr>
                                        <p:cTn id="60" dur="1" fill="hold">
                                          <p:stCondLst>
                                            <p:cond delay="0"/>
                                          </p:stCondLst>
                                        </p:cTn>
                                        <p:tgtEl>
                                          <p:spTgt spid="78"/>
                                        </p:tgtEl>
                                        <p:attrNameLst>
                                          <p:attrName>style.visibility</p:attrName>
                                        </p:attrNameLst>
                                      </p:cBhvr>
                                      <p:to>
                                        <p:strVal val="visible"/>
                                      </p:to>
                                    </p:set>
                                    <p:animEffect transition="in" filter="wipe(up)">
                                      <p:cBhvr>
                                        <p:cTn id="61" dur="500"/>
                                        <p:tgtEl>
                                          <p:spTgt spid="78"/>
                                        </p:tgtEl>
                                      </p:cBhvr>
                                    </p:animEffect>
                                  </p:childTnLst>
                                </p:cTn>
                              </p:par>
                              <p:par>
                                <p:cTn id="62" presetID="26" presetClass="emph" presetSubtype="0" repeatCount="indefinite" fill="hold" nodeType="withEffect">
                                  <p:stCondLst>
                                    <p:cond delay="0"/>
                                  </p:stCondLst>
                                  <p:endCondLst>
                                    <p:cond evt="onNext" delay="0">
                                      <p:tgtEl>
                                        <p:sldTgt/>
                                      </p:tgtEl>
                                    </p:cond>
                                  </p:endCondLst>
                                  <p:childTnLst>
                                    <p:animEffect transition="out" filter="fade">
                                      <p:cBhvr>
                                        <p:cTn id="63" dur="500" tmFilter="0, 0; .2, .5; .8, .5; 1, 0"/>
                                        <p:tgtEl>
                                          <p:spTgt spid="78"/>
                                        </p:tgtEl>
                                      </p:cBhvr>
                                    </p:animEffect>
                                    <p:animScale>
                                      <p:cBhvr>
                                        <p:cTn id="64" dur="250" autoRev="1" fill="hold"/>
                                        <p:tgtEl>
                                          <p:spTgt spid="78"/>
                                        </p:tgtEl>
                                      </p:cBhvr>
                                      <p:by x="105000" y="105000"/>
                                    </p:animScale>
                                  </p:childTnLst>
                                </p:cTn>
                              </p:par>
                              <p:par>
                                <p:cTn id="65" presetID="22" presetClass="entr" presetSubtype="1" fill="hold" grpId="0"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up)">
                                      <p:cBhvr>
                                        <p:cTn id="67" dur="500"/>
                                        <p:tgtEl>
                                          <p:spTgt spid="93"/>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1000" fill="hold"/>
                                        <p:tgtEl>
                                          <p:spTgt spid="6"/>
                                        </p:tgtEl>
                                        <p:attrNameLst>
                                          <p:attrName>ppt_w</p:attrName>
                                        </p:attrNameLst>
                                      </p:cBhvr>
                                      <p:tavLst>
                                        <p:tav tm="0">
                                          <p:val>
                                            <p:fltVal val="0"/>
                                          </p:val>
                                        </p:tav>
                                        <p:tav tm="100000">
                                          <p:val>
                                            <p:strVal val="#ppt_w"/>
                                          </p:val>
                                        </p:tav>
                                      </p:tavLst>
                                    </p:anim>
                                    <p:anim calcmode="lin" valueType="num">
                                      <p:cBhvr>
                                        <p:cTn id="73" dur="1000" fill="hold"/>
                                        <p:tgtEl>
                                          <p:spTgt spid="6"/>
                                        </p:tgtEl>
                                        <p:attrNameLst>
                                          <p:attrName>ppt_h</p:attrName>
                                        </p:attrNameLst>
                                      </p:cBhvr>
                                      <p:tavLst>
                                        <p:tav tm="0">
                                          <p:val>
                                            <p:fltVal val="0"/>
                                          </p:val>
                                        </p:tav>
                                        <p:tav tm="100000">
                                          <p:val>
                                            <p:strVal val="#ppt_h"/>
                                          </p:val>
                                        </p:tav>
                                      </p:tavLst>
                                    </p:anim>
                                    <p:anim calcmode="lin" valueType="num">
                                      <p:cBhvr>
                                        <p:cTn id="74" dur="1000" fill="hold"/>
                                        <p:tgtEl>
                                          <p:spTgt spid="6"/>
                                        </p:tgtEl>
                                        <p:attrNameLst>
                                          <p:attrName>style.rotation</p:attrName>
                                        </p:attrNameLst>
                                      </p:cBhvr>
                                      <p:tavLst>
                                        <p:tav tm="0">
                                          <p:val>
                                            <p:fltVal val="90"/>
                                          </p:val>
                                        </p:tav>
                                        <p:tav tm="100000">
                                          <p:val>
                                            <p:fltVal val="0"/>
                                          </p:val>
                                        </p:tav>
                                      </p:tavLst>
                                    </p:anim>
                                    <p:animEffect transition="in" filter="fade">
                                      <p:cBhvr>
                                        <p:cTn id="7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5" grpId="0" animBg="1"/>
      <p:bldP spid="47" grpId="0" animBg="1"/>
      <p:bldP spid="77" grpId="0" animBg="1"/>
      <p:bldP spid="93" grpId="0" animBg="1"/>
      <p:bldP spid="2" grpId="0" animBg="1"/>
      <p:bldP spid="65"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384990" y="682649"/>
            <a:ext cx="10125067"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Challenge in d</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evelopment </a:t>
            </a: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of </a:t>
            </a: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APD</a:t>
            </a:r>
            <a:endPar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763116" y="1258713"/>
            <a:ext cx="13019314" cy="4524315"/>
          </a:xfrm>
          <a:prstGeom prst="rect">
            <a:avLst/>
          </a:prstGeom>
        </p:spPr>
        <p:txBody>
          <a:bodyPr wrap="square">
            <a:spAutoFit/>
          </a:bodyPr>
          <a:lstStyle/>
          <a:p>
            <a:pPr lvl="2">
              <a:defRPr/>
            </a:pPr>
            <a:endParaRPr kumimoji="1" lang="en-US"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US" altLang="zh-TW" sz="3600" b="1" dirty="0">
                <a:solidFill>
                  <a:srgbClr val="003366"/>
                </a:solidFill>
                <a:latin typeface="Times New Roman" pitchFamily="18" charset="0"/>
                <a:cs typeface="Times New Roman" pitchFamily="18" charset="0"/>
              </a:rPr>
              <a:t>Choose of the M</a:t>
            </a:r>
            <a:r>
              <a:rPr kumimoji="1" lang="en-IN" altLang="zh-TW" sz="3600" b="1" dirty="0" smtClean="0">
                <a:solidFill>
                  <a:srgbClr val="003366"/>
                </a:solidFill>
                <a:latin typeface="Times New Roman" pitchFamily="18" charset="0"/>
                <a:cs typeface="Times New Roman" pitchFamily="18" charset="0"/>
              </a:rPr>
              <a:t>-Layer</a:t>
            </a:r>
          </a:p>
          <a:p>
            <a:pPr marL="1657350" lvl="2" indent="-742950">
              <a:buFontTx/>
              <a:buAutoNum type="alphaLcParenBoth"/>
              <a:defRPr/>
            </a:pPr>
            <a:endParaRPr kumimoji="1" lang="en-IN" altLang="zh-TW" sz="3600" b="1" dirty="0" smtClean="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003366"/>
                </a:solidFill>
                <a:latin typeface="Times New Roman" pitchFamily="18" charset="0"/>
                <a:cs typeface="Times New Roman" pitchFamily="18" charset="0"/>
              </a:rPr>
              <a:t>Electric Field Confinement in </a:t>
            </a:r>
            <a:r>
              <a:rPr kumimoji="1" lang="en-IN" altLang="zh-TW" sz="3600" b="1" dirty="0" smtClean="0">
                <a:solidFill>
                  <a:srgbClr val="003366"/>
                </a:solidFill>
                <a:latin typeface="Times New Roman" pitchFamily="18" charset="0"/>
                <a:cs typeface="Times New Roman" pitchFamily="18" charset="0"/>
              </a:rPr>
              <a:t>APDs</a:t>
            </a: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marL="1657350" lvl="2" indent="-742950">
              <a:buFontTx/>
              <a:buAutoNum type="alphaLcParenBoth"/>
              <a:defRPr/>
            </a:pPr>
            <a:r>
              <a:rPr kumimoji="1" lang="en-IN" altLang="zh-TW" sz="3600" b="1" dirty="0">
                <a:solidFill>
                  <a:srgbClr val="FF0000"/>
                </a:solidFill>
                <a:latin typeface="Times New Roman" pitchFamily="18" charset="0"/>
                <a:cs typeface="Times New Roman" pitchFamily="18" charset="0"/>
              </a:rPr>
              <a:t>Optimization of M-layer thickness for High Speed APDs</a:t>
            </a:r>
          </a:p>
          <a:p>
            <a:pPr marL="1657350" lvl="2" indent="-742950">
              <a:buFontTx/>
              <a:buAutoNum type="alphaLcParenBoth"/>
              <a:defRPr/>
            </a:pPr>
            <a:endParaRPr kumimoji="1" lang="en-IN" altLang="zh-TW" sz="3600" b="1" dirty="0">
              <a:solidFill>
                <a:srgbClr val="003366"/>
              </a:solidFill>
              <a:latin typeface="Times New Roman" pitchFamily="18" charset="0"/>
              <a:cs typeface="Times New Roman" pitchFamily="18" charset="0"/>
            </a:endParaRPr>
          </a:p>
          <a:p>
            <a:pPr lvl="2">
              <a:defRPr/>
            </a:pPr>
            <a:endParaRPr kumimoji="1" lang="en-IN" altLang="zh-TW" sz="3600" b="1" dirty="0">
              <a:solidFill>
                <a:srgbClr val="003366"/>
              </a:solidFill>
              <a:latin typeface="Times New Roman" pitchFamily="18" charset="0"/>
              <a:cs typeface="Times New Roman" pitchFamily="18" charset="0"/>
            </a:endParaRPr>
          </a:p>
        </p:txBody>
      </p:sp>
      <p:sp>
        <p:nvSpPr>
          <p:cNvPr id="6" name="文字方塊 5"/>
          <p:cNvSpPr txBox="1"/>
          <p:nvPr/>
        </p:nvSpPr>
        <p:spPr>
          <a:xfrm>
            <a:off x="11227747" y="6035989"/>
            <a:ext cx="441146" cy="369332"/>
          </a:xfrm>
          <a:prstGeom prst="rect">
            <a:avLst/>
          </a:prstGeom>
          <a:noFill/>
        </p:spPr>
        <p:txBody>
          <a:bodyPr wrap="none" rtlCol="0">
            <a:spAutoFit/>
          </a:bodyPr>
          <a:lstStyle/>
          <a:p>
            <a:r>
              <a:rPr lang="en-US" altLang="zh-CN" dirty="0" smtClean="0"/>
              <a:t>29</a:t>
            </a:r>
            <a:endParaRPr lang="zh-CN" altLang="en-US" dirty="0"/>
          </a:p>
        </p:txBody>
      </p:sp>
      <p:pic>
        <p:nvPicPr>
          <p:cNvPr id="8" name="圖片 7"/>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3869189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l="8584" t="26911" r="50057" b="25920"/>
          <a:stretch/>
        </p:blipFill>
        <p:spPr>
          <a:xfrm>
            <a:off x="1887174" y="1493811"/>
            <a:ext cx="5608584" cy="4464496"/>
          </a:xfrm>
          <a:prstGeom prst="rect">
            <a:avLst/>
          </a:prstGeom>
        </p:spPr>
      </p:pic>
      <p:sp>
        <p:nvSpPr>
          <p:cNvPr id="6" name="橢圓 5"/>
          <p:cNvSpPr/>
          <p:nvPr/>
        </p:nvSpPr>
        <p:spPr bwMode="auto">
          <a:xfrm>
            <a:off x="2927648" y="1743529"/>
            <a:ext cx="1512168"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7" name="橢圓 6"/>
          <p:cNvSpPr/>
          <p:nvPr/>
        </p:nvSpPr>
        <p:spPr bwMode="auto">
          <a:xfrm>
            <a:off x="5235802" y="2665455"/>
            <a:ext cx="1148230"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8" name="直線接點 7"/>
          <p:cNvCxnSpPr/>
          <p:nvPr/>
        </p:nvCxnSpPr>
        <p:spPr bwMode="auto">
          <a:xfrm>
            <a:off x="2567608" y="3429000"/>
            <a:ext cx="4536504" cy="0"/>
          </a:xfrm>
          <a:prstGeom prst="line">
            <a:avLst/>
          </a:prstGeom>
          <a:noFill/>
          <a:ln w="57150"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文字方塊 9"/>
          <p:cNvSpPr txBox="1"/>
          <p:nvPr/>
        </p:nvSpPr>
        <p:spPr>
          <a:xfrm>
            <a:off x="7574468" y="1267956"/>
            <a:ext cx="2517468" cy="523220"/>
          </a:xfrm>
          <a:prstGeom prst="rect">
            <a:avLst/>
          </a:prstGeom>
          <a:solidFill>
            <a:srgbClr val="FFFF00"/>
          </a:solidFill>
          <a:ln w="38100">
            <a:solidFill>
              <a:srgbClr val="FF0000"/>
            </a:solidFill>
          </a:ln>
        </p:spPr>
        <p:txBody>
          <a:bodyPr wrap="square" rtlCol="0">
            <a:spAutoFit/>
          </a:bodyPr>
          <a:lstStyle/>
          <a:p>
            <a:pPr algn="ctr"/>
            <a:r>
              <a:rPr lang="en-US" altLang="zh-TW" sz="2800" dirty="0">
                <a:solidFill>
                  <a:srgbClr val="FF0000"/>
                </a:solidFill>
              </a:rPr>
              <a:t>Thin M-layer</a:t>
            </a:r>
            <a:endParaRPr lang="zh-TW" altLang="en-US" sz="2800" dirty="0">
              <a:solidFill>
                <a:srgbClr val="FF0000"/>
              </a:solidFill>
            </a:endParaRPr>
          </a:p>
        </p:txBody>
      </p:sp>
      <p:grpSp>
        <p:nvGrpSpPr>
          <p:cNvPr id="11" name="群組 10"/>
          <p:cNvGrpSpPr/>
          <p:nvPr/>
        </p:nvGrpSpPr>
        <p:grpSpPr>
          <a:xfrm>
            <a:off x="7887403" y="2132855"/>
            <a:ext cx="2085420" cy="1371165"/>
            <a:chOff x="6363403" y="2132854"/>
            <a:chExt cx="2085420" cy="1371165"/>
          </a:xfrm>
        </p:grpSpPr>
        <p:sp>
          <p:nvSpPr>
            <p:cNvPr id="12" name="向下箭號 11"/>
            <p:cNvSpPr/>
            <p:nvPr/>
          </p:nvSpPr>
          <p:spPr bwMode="auto">
            <a:xfrm>
              <a:off x="7154085" y="2132854"/>
              <a:ext cx="504056" cy="523935"/>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3" name="文字方塊 12"/>
            <p:cNvSpPr txBox="1"/>
            <p:nvPr/>
          </p:nvSpPr>
          <p:spPr>
            <a:xfrm>
              <a:off x="6363403" y="2980799"/>
              <a:ext cx="2085420" cy="523220"/>
            </a:xfrm>
            <a:prstGeom prst="rect">
              <a:avLst/>
            </a:prstGeom>
            <a:solidFill>
              <a:srgbClr val="FFFF00"/>
            </a:solidFill>
            <a:ln w="38100">
              <a:solidFill>
                <a:srgbClr val="FF0000"/>
              </a:solidFill>
            </a:ln>
          </p:spPr>
          <p:txBody>
            <a:bodyPr wrap="square" rtlCol="0">
              <a:spAutoFit/>
            </a:bodyPr>
            <a:lstStyle/>
            <a:p>
              <a:pPr algn="ctr"/>
              <a:r>
                <a:rPr lang="en-US" altLang="zh-TW" sz="2800" dirty="0">
                  <a:solidFill>
                    <a:srgbClr val="FF0000"/>
                  </a:solidFill>
                </a:rPr>
                <a:t>High Speed</a:t>
              </a:r>
              <a:endParaRPr lang="zh-TW" altLang="en-US" sz="2800" dirty="0">
                <a:solidFill>
                  <a:srgbClr val="FF0000"/>
                </a:solidFill>
              </a:endParaRPr>
            </a:p>
          </p:txBody>
        </p:sp>
      </p:grpSp>
      <p:grpSp>
        <p:nvGrpSpPr>
          <p:cNvPr id="14" name="群組 13"/>
          <p:cNvGrpSpPr/>
          <p:nvPr/>
        </p:nvGrpSpPr>
        <p:grpSpPr>
          <a:xfrm>
            <a:off x="6998404" y="3815104"/>
            <a:ext cx="3669596" cy="1792140"/>
            <a:chOff x="5474404" y="3815104"/>
            <a:chExt cx="3669596" cy="1792140"/>
          </a:xfrm>
        </p:grpSpPr>
        <p:sp>
          <p:nvSpPr>
            <p:cNvPr id="15" name="向下箭號 14"/>
            <p:cNvSpPr/>
            <p:nvPr/>
          </p:nvSpPr>
          <p:spPr bwMode="auto">
            <a:xfrm>
              <a:off x="7154085" y="3815104"/>
              <a:ext cx="504056" cy="523935"/>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6" name="文字方塊 15"/>
            <p:cNvSpPr txBox="1"/>
            <p:nvPr/>
          </p:nvSpPr>
          <p:spPr>
            <a:xfrm>
              <a:off x="5474404" y="4653137"/>
              <a:ext cx="3669596" cy="954107"/>
            </a:xfrm>
            <a:prstGeom prst="rect">
              <a:avLst/>
            </a:prstGeom>
            <a:solidFill>
              <a:srgbClr val="FFFF00"/>
            </a:solidFill>
            <a:ln w="38100">
              <a:solidFill>
                <a:srgbClr val="FF0000"/>
              </a:solidFill>
            </a:ln>
          </p:spPr>
          <p:txBody>
            <a:bodyPr wrap="square" rtlCol="0">
              <a:spAutoFit/>
            </a:bodyPr>
            <a:lstStyle/>
            <a:p>
              <a:pPr algn="ctr"/>
              <a:r>
                <a:rPr lang="en-US" altLang="zh-TW" sz="2800" dirty="0">
                  <a:solidFill>
                    <a:srgbClr val="FF0000"/>
                  </a:solidFill>
                </a:rPr>
                <a:t>High Gain-bandwidth product </a:t>
              </a:r>
              <a:endParaRPr lang="zh-TW" altLang="en-US" sz="2800" dirty="0">
                <a:solidFill>
                  <a:srgbClr val="FF0000"/>
                </a:solidFill>
              </a:endParaRPr>
            </a:p>
          </p:txBody>
        </p:sp>
      </p:grpSp>
      <p:sp>
        <p:nvSpPr>
          <p:cNvPr id="17" name="標題 1"/>
          <p:cNvSpPr txBox="1">
            <a:spLocks/>
          </p:cNvSpPr>
          <p:nvPr/>
        </p:nvSpPr>
        <p:spPr bwMode="auto">
          <a:xfrm>
            <a:off x="2063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IN" altLang="zh-TW" sz="3600"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 Speed APDs</a:t>
            </a:r>
            <a:endPar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七角星形 18"/>
          <p:cNvSpPr/>
          <p:nvPr/>
        </p:nvSpPr>
        <p:spPr bwMode="auto">
          <a:xfrm>
            <a:off x="1743187" y="2213603"/>
            <a:ext cx="9098322" cy="2483346"/>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CN" sz="2800" dirty="0" smtClean="0">
                <a:solidFill>
                  <a:srgbClr val="FF0066"/>
                </a:solidFill>
              </a:rPr>
              <a:t>Can we improve both GBP and bandwidth by reducing the M-layer?</a:t>
            </a:r>
            <a:endParaRPr lang="zh-TW" altLang="en-US" sz="2800" dirty="0">
              <a:solidFill>
                <a:srgbClr val="FF0066"/>
              </a:solidFill>
            </a:endParaRPr>
          </a:p>
        </p:txBody>
      </p:sp>
      <p:sp>
        <p:nvSpPr>
          <p:cNvPr id="19" name="文字方塊 18"/>
          <p:cNvSpPr txBox="1"/>
          <p:nvPr/>
        </p:nvSpPr>
        <p:spPr>
          <a:xfrm>
            <a:off x="11285620" y="6105438"/>
            <a:ext cx="441146" cy="369332"/>
          </a:xfrm>
          <a:prstGeom prst="rect">
            <a:avLst/>
          </a:prstGeom>
          <a:noFill/>
        </p:spPr>
        <p:txBody>
          <a:bodyPr wrap="none" rtlCol="0">
            <a:spAutoFit/>
          </a:bodyPr>
          <a:lstStyle/>
          <a:p>
            <a:r>
              <a:rPr lang="en-US" altLang="zh-CN" dirty="0" smtClean="0"/>
              <a:t>30</a:t>
            </a:r>
            <a:endParaRPr lang="zh-CN" altLang="en-US" dirty="0"/>
          </a:p>
        </p:txBody>
      </p:sp>
      <p:sp>
        <p:nvSpPr>
          <p:cNvPr id="2" name="文字方塊 1"/>
          <p:cNvSpPr txBox="1"/>
          <p:nvPr/>
        </p:nvSpPr>
        <p:spPr>
          <a:xfrm>
            <a:off x="31592" y="5925285"/>
            <a:ext cx="12160408" cy="800219"/>
          </a:xfrm>
          <a:prstGeom prst="rect">
            <a:avLst/>
          </a:prstGeom>
          <a:noFill/>
        </p:spPr>
        <p:txBody>
          <a:bodyPr wrap="square" rtlCol="0">
            <a:spAutoFit/>
          </a:bodyPr>
          <a:lstStyle/>
          <a:p>
            <a:r>
              <a:rPr lang="en-US" altLang="zh-CN" sz="1400" dirty="0"/>
              <a:t>M. </a:t>
            </a:r>
            <a:r>
              <a:rPr lang="en-US" altLang="zh-CN" sz="1400" dirty="0" err="1"/>
              <a:t>Lahrichi</a:t>
            </a:r>
            <a:r>
              <a:rPr lang="en-US" altLang="zh-CN" sz="1400" dirty="0"/>
              <a:t>, G. </a:t>
            </a:r>
            <a:r>
              <a:rPr lang="en-US" altLang="zh-CN" sz="1400" dirty="0" err="1"/>
              <a:t>Glastre</a:t>
            </a:r>
            <a:r>
              <a:rPr lang="en-US" altLang="zh-CN" sz="1400" dirty="0"/>
              <a:t>, E. </a:t>
            </a:r>
            <a:r>
              <a:rPr lang="en-US" altLang="zh-CN" sz="1400" dirty="0" err="1"/>
              <a:t>Derouin</a:t>
            </a:r>
            <a:r>
              <a:rPr lang="en-US" altLang="zh-CN" sz="1400" dirty="0"/>
              <a:t>, D. </a:t>
            </a:r>
            <a:r>
              <a:rPr lang="en-US" altLang="zh-CN" sz="1400" dirty="0" err="1"/>
              <a:t>Carpentier</a:t>
            </a:r>
            <a:r>
              <a:rPr lang="en-US" altLang="zh-CN" sz="1400" dirty="0"/>
              <a:t>, N. </a:t>
            </a:r>
            <a:r>
              <a:rPr lang="en-US" altLang="zh-CN" sz="1400" dirty="0" err="1"/>
              <a:t>Lagay</a:t>
            </a:r>
            <a:r>
              <a:rPr lang="en-US" altLang="zh-CN" sz="1400" dirty="0"/>
              <a:t>, J. </a:t>
            </a:r>
            <a:r>
              <a:rPr lang="en-US" altLang="zh-CN" sz="1400" dirty="0" err="1"/>
              <a:t>Decobert</a:t>
            </a:r>
            <a:r>
              <a:rPr lang="en-US" altLang="zh-CN" sz="1400" dirty="0"/>
              <a:t>, and M. </a:t>
            </a:r>
            <a:r>
              <a:rPr lang="en-US" altLang="zh-CN" sz="1400" dirty="0" err="1"/>
              <a:t>Achouche</a:t>
            </a:r>
            <a:r>
              <a:rPr lang="en-US" altLang="zh-CN" sz="1400" dirty="0"/>
              <a:t>, "240-GHz Gain-Bandwidth Product Back-Side Illuminated </a:t>
            </a:r>
            <a:r>
              <a:rPr lang="en-US" altLang="zh-CN" sz="1400" dirty="0" err="1"/>
              <a:t>AlInAs</a:t>
            </a:r>
            <a:r>
              <a:rPr lang="en-US" altLang="zh-CN" sz="1400" dirty="0"/>
              <a:t> Avalanche </a:t>
            </a:r>
            <a:r>
              <a:rPr lang="en-US" altLang="zh-CN" sz="1400" dirty="0" err="1"/>
              <a:t>Photodiodes</a:t>
            </a:r>
            <a:r>
              <a:rPr lang="en-US" altLang="zh-CN" sz="1400" dirty="0" err="1" smtClean="0"/>
              <a:t>,“</a:t>
            </a:r>
            <a:r>
              <a:rPr lang="en-US" altLang="zh-CN" sz="1400" i="1" dirty="0" err="1" smtClean="0"/>
              <a:t>IEEE</a:t>
            </a:r>
            <a:r>
              <a:rPr lang="en-US" altLang="zh-CN" sz="1400" i="1" dirty="0" smtClean="0"/>
              <a:t> </a:t>
            </a:r>
            <a:r>
              <a:rPr lang="en-US" altLang="zh-CN" sz="1400" i="1" dirty="0"/>
              <a:t>Photonics Technology Letters,</a:t>
            </a:r>
            <a:r>
              <a:rPr lang="en-US" altLang="zh-CN" sz="1400" dirty="0"/>
              <a:t>vol.22,pp.1373-1375, September 2010</a:t>
            </a:r>
            <a:endParaRPr lang="zh-CN" altLang="zh-CN" sz="1400" dirty="0"/>
          </a:p>
          <a:p>
            <a:endParaRPr lang="zh-CN" altLang="en-US" dirty="0"/>
          </a:p>
        </p:txBody>
      </p:sp>
      <p:pic>
        <p:nvPicPr>
          <p:cNvPr id="20" name="圖片 19"/>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10409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 presetClass="entr" presetSubtype="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1" y="1844830"/>
            <a:ext cx="12192000" cy="4541456"/>
          </a:xfrm>
          <a:ln>
            <a:miter lim="800000"/>
            <a:headEnd/>
            <a:tailEnd/>
          </a:ln>
        </p:spPr>
        <p:txBody>
          <a:bodyPr/>
          <a:lstStyle/>
          <a:p>
            <a:pPr>
              <a:buFont typeface="Arial" panose="020B0604020202020204" pitchFamily="34" charset="0"/>
              <a:buChar char="•"/>
              <a:defRPr/>
            </a:pPr>
            <a:r>
              <a:rPr lang="en-US" altLang="zh-TW" sz="3600" dirty="0" smtClean="0">
                <a:solidFill>
                  <a:srgbClr val="465F79"/>
                </a:solidFill>
                <a:latin typeface="Times New Roman" pitchFamily="18" charset="0"/>
                <a:cs typeface="Times New Roman" pitchFamily="18" charset="0"/>
              </a:rPr>
              <a:t>Motivation</a:t>
            </a:r>
            <a:endParaRPr lang="en-US" altLang="zh-TW" sz="3600" dirty="0">
              <a:solidFill>
                <a:srgbClr val="465F79"/>
              </a:solidFill>
              <a:latin typeface="Times New Roman" pitchFamily="18" charset="0"/>
              <a:cs typeface="Times New Roman" pitchFamily="18" charset="0"/>
            </a:endParaRP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Challenge in </a:t>
            </a:r>
            <a:r>
              <a:rPr lang="en-US" altLang="zh-TW" sz="3600" dirty="0" smtClean="0">
                <a:solidFill>
                  <a:schemeClr val="accent2">
                    <a:lumMod val="20000"/>
                    <a:lumOff val="80000"/>
                  </a:schemeClr>
                </a:solidFill>
                <a:latin typeface="Times New Roman" pitchFamily="18" charset="0"/>
                <a:cs typeface="Times New Roman" pitchFamily="18" charset="0"/>
              </a:rPr>
              <a:t>Development </a:t>
            </a:r>
            <a:r>
              <a:rPr lang="en-US" altLang="zh-TW" sz="3600" dirty="0">
                <a:solidFill>
                  <a:schemeClr val="accent2">
                    <a:lumMod val="20000"/>
                    <a:lumOff val="80000"/>
                  </a:schemeClr>
                </a:solidFill>
                <a:latin typeface="Times New Roman" pitchFamily="18" charset="0"/>
                <a:cs typeface="Times New Roman" pitchFamily="18" charset="0"/>
              </a:rPr>
              <a:t>of </a:t>
            </a:r>
            <a:r>
              <a:rPr lang="en-US" altLang="zh-TW" sz="3600" dirty="0" smtClean="0">
                <a:solidFill>
                  <a:schemeClr val="accent2">
                    <a:lumMod val="20000"/>
                    <a:lumOff val="80000"/>
                  </a:schemeClr>
                </a:solidFill>
                <a:latin typeface="Times New Roman" pitchFamily="18" charset="0"/>
                <a:cs typeface="Times New Roman" pitchFamily="18" charset="0"/>
              </a:rPr>
              <a:t>APD/PDs</a:t>
            </a:r>
            <a:endParaRPr lang="en-US" altLang="zh-TW" sz="3600" dirty="0">
              <a:solidFill>
                <a:schemeClr val="accent2">
                  <a:lumMod val="20000"/>
                  <a:lumOff val="80000"/>
                </a:schemeClr>
              </a:solidFill>
              <a:latin typeface="Times New Roman" pitchFamily="18" charset="0"/>
              <a:cs typeface="Times New Roman" pitchFamily="18" charset="0"/>
            </a:endParaRPr>
          </a:p>
          <a:p>
            <a:pPr>
              <a:buFont typeface="Arial" panose="020B0604020202020204" pitchFamily="34" charset="0"/>
              <a:buChar char="•"/>
              <a:defRPr/>
            </a:pPr>
            <a:r>
              <a:rPr lang="en-IN" altLang="zh-TW" sz="3600" dirty="0" smtClean="0">
                <a:solidFill>
                  <a:schemeClr val="accent2">
                    <a:lumMod val="20000"/>
                    <a:lumOff val="80000"/>
                  </a:schemeClr>
                </a:solidFill>
                <a:latin typeface="Times New Roman" pitchFamily="18" charset="0"/>
                <a:cs typeface="Times New Roman" pitchFamily="18" charset="0"/>
              </a:rPr>
              <a:t>Cascaded M layer APD</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anose="02020603050405020304" pitchFamily="18" charset="0"/>
              </a:rPr>
              <a:t>Measurement Result </a:t>
            </a:r>
            <a:endParaRPr lang="en-US" altLang="zh-TW" sz="3600" dirty="0" smtClean="0">
              <a:solidFill>
                <a:srgbClr val="D1D1F0"/>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Low capacitance optimization</a:t>
            </a: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Backside-illuminated optimization   </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itchFamily="18" charset="0"/>
              </a:rPr>
              <a:t>Conclusion</a:t>
            </a:r>
          </a:p>
          <a:p>
            <a:pPr>
              <a:buFont typeface="Arial" panose="020B0604020202020204" pitchFamily="34" charset="0"/>
              <a:buChar char="•"/>
              <a:defRPr/>
            </a:pPr>
            <a:endParaRPr lang="en-US" altLang="zh-TW" sz="3600" i="1" dirty="0">
              <a:solidFill>
                <a:srgbClr val="D1D1F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endParaRPr lang="en-US" altLang="zh-TW" sz="3600" dirty="0">
              <a:latin typeface="Times New Roman" pitchFamily="18" charset="0"/>
              <a:cs typeface="Times New Roman" pitchFamily="18" charset="0"/>
            </a:endParaRPr>
          </a:p>
        </p:txBody>
      </p:sp>
      <p:sp>
        <p:nvSpPr>
          <p:cNvPr id="8" name="Rectangle 4"/>
          <p:cNvSpPr txBox="1">
            <a:spLocks noChangeArrowheads="1"/>
          </p:cNvSpPr>
          <p:nvPr/>
        </p:nvSpPr>
        <p:spPr>
          <a:xfrm>
            <a:off x="1646018" y="81106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Outline</a:t>
            </a:r>
          </a:p>
        </p:txBody>
      </p:sp>
      <p:sp>
        <p:nvSpPr>
          <p:cNvPr id="4" name="文字方塊 3"/>
          <p:cNvSpPr txBox="1"/>
          <p:nvPr/>
        </p:nvSpPr>
        <p:spPr>
          <a:xfrm>
            <a:off x="11345779" y="6178262"/>
            <a:ext cx="312906" cy="369332"/>
          </a:xfrm>
          <a:prstGeom prst="rect">
            <a:avLst/>
          </a:prstGeom>
          <a:noFill/>
        </p:spPr>
        <p:txBody>
          <a:bodyPr wrap="none" rtlCol="0">
            <a:spAutoFit/>
          </a:bodyPr>
          <a:lstStyle/>
          <a:p>
            <a:r>
              <a:rPr lang="en-US" altLang="zh-TW" dirty="0"/>
              <a:t>3</a:t>
            </a:r>
            <a:endParaRPr lang="zh-CN" altLang="en-US" dirty="0"/>
          </a:p>
        </p:txBody>
      </p:sp>
      <p:pic>
        <p:nvPicPr>
          <p:cNvPr id="5" name="圖片 4"/>
          <p:cNvPicPr>
            <a:picLocks noChangeAspect="1"/>
          </p:cNvPicPr>
          <p:nvPr/>
        </p:nvPicPr>
        <p:blipFill>
          <a:blip r:embed="rId4"/>
          <a:stretch>
            <a:fillRect/>
          </a:stretch>
        </p:blipFill>
        <p:spPr>
          <a:xfrm>
            <a:off x="9932761" y="0"/>
            <a:ext cx="2259239" cy="972000"/>
          </a:xfrm>
          <a:prstGeom prst="rect">
            <a:avLst/>
          </a:prstGeom>
        </p:spPr>
      </p:pic>
    </p:spTree>
    <p:custDataLst>
      <p:tags r:id="rId1"/>
    </p:custDataLst>
    <p:extLst>
      <p:ext uri="{BB962C8B-B14F-4D97-AF65-F5344CB8AC3E}">
        <p14:creationId xmlns:p14="http://schemas.microsoft.com/office/powerpoint/2010/main" val="409356357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5"/>
          <p:cNvPicPr>
            <a:picLocks noChangeAspect="1"/>
          </p:cNvPicPr>
          <p:nvPr/>
        </p:nvPicPr>
        <p:blipFill rotWithShape="1">
          <a:blip r:embed="rId3">
            <a:extLst/>
          </a:blip>
          <a:srcRect l="2932" t="2111" r="3238" b="2726"/>
          <a:stretch/>
        </p:blipFill>
        <p:spPr>
          <a:xfrm>
            <a:off x="1637176" y="1903692"/>
            <a:ext cx="5334875" cy="3276364"/>
          </a:xfrm>
          <a:prstGeom prst="rect">
            <a:avLst/>
          </a:prstGeom>
        </p:spPr>
      </p:pic>
      <p:sp>
        <p:nvSpPr>
          <p:cNvPr id="22" name="文字方塊 21"/>
          <p:cNvSpPr txBox="1"/>
          <p:nvPr/>
        </p:nvSpPr>
        <p:spPr>
          <a:xfrm>
            <a:off x="503848" y="5785775"/>
            <a:ext cx="10653109" cy="523220"/>
          </a:xfrm>
          <a:prstGeom prst="rect">
            <a:avLst/>
          </a:prstGeom>
          <a:noFill/>
        </p:spPr>
        <p:txBody>
          <a:bodyPr wrap="none" rtlCol="0">
            <a:spAutoFit/>
          </a:bodyPr>
          <a:lstStyle/>
          <a:p>
            <a:r>
              <a:rPr lang="zh-CN" altLang="zh-CN" sz="1200" b="1" dirty="0"/>
              <a:t> </a:t>
            </a:r>
            <a:r>
              <a:rPr lang="en-US" altLang="zh-CN" sz="1400" dirty="0"/>
              <a:t>M. Nada, Y. Yamada and H. </a:t>
            </a:r>
            <a:r>
              <a:rPr lang="en-US" altLang="zh-CN" sz="1400" dirty="0" err="1"/>
              <a:t>Matsuzaki</a:t>
            </a:r>
            <a:r>
              <a:rPr lang="en-US" altLang="zh-CN" sz="1400" dirty="0"/>
              <a:t>, "Responsivity-Bandwidth Limit of Avalanche Photodiodes: Toward Future Ethernet Systems</a:t>
            </a:r>
            <a:r>
              <a:rPr lang="en-US" altLang="zh-CN" sz="1400" dirty="0" smtClean="0"/>
              <a:t>,</a:t>
            </a:r>
          </a:p>
          <a:p>
            <a:r>
              <a:rPr lang="en-US" altLang="zh-CN" sz="1400" dirty="0" smtClean="0"/>
              <a:t>"</a:t>
            </a:r>
            <a:r>
              <a:rPr lang="en-US" altLang="zh-CN" sz="1400" i="1" dirty="0" smtClean="0"/>
              <a:t> </a:t>
            </a:r>
            <a:r>
              <a:rPr lang="en-US" altLang="zh-CN" sz="1400" i="1" dirty="0"/>
              <a:t>IEEE J. of Sel. Topics in Quantum Electronics,</a:t>
            </a:r>
            <a:r>
              <a:rPr lang="en-US" altLang="zh-CN" sz="1400" dirty="0"/>
              <a:t> vol. 24, no. 2, pp. 1-11, March-April 2018.</a:t>
            </a:r>
            <a:endParaRPr lang="zh-CN" altLang="en-US" sz="1400" dirty="0"/>
          </a:p>
        </p:txBody>
      </p:sp>
      <p:sp>
        <p:nvSpPr>
          <p:cNvPr id="29" name="標題 1"/>
          <p:cNvSpPr txBox="1">
            <a:spLocks/>
          </p:cNvSpPr>
          <p:nvPr/>
        </p:nvSpPr>
        <p:spPr bwMode="auto">
          <a:xfrm>
            <a:off x="2063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IN" altLang="zh-TW" sz="3600"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 Speed APDs</a:t>
            </a:r>
            <a:endPar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7" name="群組 4"/>
          <p:cNvGrpSpPr/>
          <p:nvPr/>
        </p:nvGrpSpPr>
        <p:grpSpPr>
          <a:xfrm>
            <a:off x="5483000" y="1927337"/>
            <a:ext cx="5507054" cy="1485178"/>
            <a:chOff x="3745112" y="3284849"/>
            <a:chExt cx="5507054" cy="1485178"/>
          </a:xfrm>
        </p:grpSpPr>
        <p:sp>
          <p:nvSpPr>
            <p:cNvPr id="28" name="向下箭號 5"/>
            <p:cNvSpPr/>
            <p:nvPr/>
          </p:nvSpPr>
          <p:spPr bwMode="auto">
            <a:xfrm>
              <a:off x="5926864" y="3284849"/>
              <a:ext cx="571775" cy="531674"/>
            </a:xfrm>
            <a:prstGeom prst="downArrow">
              <a:avLst/>
            </a:prstGeom>
            <a:solidFill>
              <a:srgbClr val="FF0000"/>
            </a:solidFill>
            <a:ln w="38100">
              <a:solidFill>
                <a:srgbClr val="FF0000"/>
              </a:solidFill>
              <a:miter lim="800000"/>
              <a:headEnd/>
              <a:tailEnd/>
            </a:ln>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30" name="文字方塊 6"/>
            <p:cNvSpPr txBox="1"/>
            <p:nvPr/>
          </p:nvSpPr>
          <p:spPr>
            <a:xfrm>
              <a:off x="3745112" y="3939030"/>
              <a:ext cx="5507054" cy="830997"/>
            </a:xfrm>
            <a:prstGeom prst="rect">
              <a:avLst/>
            </a:prstGeom>
            <a:solidFill>
              <a:srgbClr val="FFFF00"/>
            </a:solidFill>
            <a:ln w="38100">
              <a:solidFill>
                <a:srgbClr val="FF0000"/>
              </a:solidFill>
            </a:ln>
          </p:spPr>
          <p:txBody>
            <a:bodyPr wrap="square" rtlCol="0">
              <a:spAutoFit/>
            </a:bodyPr>
            <a:lstStyle/>
            <a:p>
              <a:r>
                <a:rPr lang="en-US" altLang="zh-TW" sz="2400" dirty="0">
                  <a:solidFill>
                    <a:srgbClr val="FF0000"/>
                  </a:solidFill>
                </a:rPr>
                <a:t>Such thin M-layer</a:t>
              </a:r>
              <a:r>
                <a:rPr lang="zh-TW" altLang="en-US" sz="2400" dirty="0">
                  <a:solidFill>
                    <a:srgbClr val="FF0000"/>
                  </a:solidFill>
                </a:rPr>
                <a:t> </a:t>
              </a:r>
              <a:r>
                <a:rPr lang="en-US" altLang="zh-TW" sz="2400" dirty="0">
                  <a:solidFill>
                    <a:srgbClr val="FF0000"/>
                  </a:solidFill>
                </a:rPr>
                <a:t>will make the electric field high</a:t>
              </a:r>
              <a:r>
                <a:rPr lang="en-US" altLang="zh-TW" sz="2400" dirty="0" smtClean="0">
                  <a:solidFill>
                    <a:srgbClr val="FF0000"/>
                  </a:solidFill>
                </a:rPr>
                <a:t>, become </a:t>
              </a:r>
              <a:r>
                <a:rPr lang="en-US" altLang="zh-TW" sz="2400" dirty="0">
                  <a:solidFill>
                    <a:srgbClr val="FF0000"/>
                  </a:solidFill>
                </a:rPr>
                <a:t>difficult to control</a:t>
              </a:r>
              <a:endParaRPr lang="zh-TW" altLang="en-US" sz="2400" dirty="0">
                <a:solidFill>
                  <a:srgbClr val="FF0000"/>
                </a:solidFill>
              </a:endParaRPr>
            </a:p>
          </p:txBody>
        </p:sp>
      </p:grpSp>
      <p:grpSp>
        <p:nvGrpSpPr>
          <p:cNvPr id="31" name="群組 8"/>
          <p:cNvGrpSpPr/>
          <p:nvPr/>
        </p:nvGrpSpPr>
        <p:grpSpPr>
          <a:xfrm>
            <a:off x="2513260" y="1398337"/>
            <a:ext cx="7330183" cy="3043716"/>
            <a:chOff x="-101070" y="512334"/>
            <a:chExt cx="7330183" cy="3043715"/>
          </a:xfrm>
        </p:grpSpPr>
        <p:sp>
          <p:nvSpPr>
            <p:cNvPr id="32" name="文字方塊 9"/>
            <p:cNvSpPr txBox="1"/>
            <p:nvPr/>
          </p:nvSpPr>
          <p:spPr>
            <a:xfrm>
              <a:off x="3448185" y="512334"/>
              <a:ext cx="3780928" cy="369332"/>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Decrease InAlAs M-layer thickness </a:t>
              </a:r>
              <a:endParaRPr lang="zh-TW" altLang="en-US" dirty="0">
                <a:solidFill>
                  <a:srgbClr val="FF0000"/>
                </a:solidFill>
              </a:endParaRPr>
            </a:p>
          </p:txBody>
        </p:sp>
        <p:cxnSp>
          <p:nvCxnSpPr>
            <p:cNvPr id="33" name="直線單箭頭接點 11"/>
            <p:cNvCxnSpPr/>
            <p:nvPr/>
          </p:nvCxnSpPr>
          <p:spPr bwMode="auto">
            <a:xfrm flipV="1">
              <a:off x="2034018" y="876388"/>
              <a:ext cx="1414167" cy="1922857"/>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橢圓 10"/>
            <p:cNvSpPr/>
            <p:nvPr/>
          </p:nvSpPr>
          <p:spPr bwMode="auto">
            <a:xfrm>
              <a:off x="-101070" y="2993419"/>
              <a:ext cx="3528392"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sp>
        <p:nvSpPr>
          <p:cNvPr id="12" name="向下箭號 5"/>
          <p:cNvSpPr/>
          <p:nvPr/>
        </p:nvSpPr>
        <p:spPr bwMode="auto">
          <a:xfrm>
            <a:off x="7791312" y="3629064"/>
            <a:ext cx="571775" cy="531674"/>
          </a:xfrm>
          <a:prstGeom prst="downArrow">
            <a:avLst/>
          </a:prstGeom>
          <a:solidFill>
            <a:srgbClr val="FF0000"/>
          </a:solidFill>
          <a:ln w="38100">
            <a:solidFill>
              <a:srgbClr val="FF0000"/>
            </a:solidFill>
            <a:miter lim="800000"/>
            <a:headEnd/>
            <a:tailEnd/>
          </a:ln>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13" name="文字方塊 6"/>
          <p:cNvSpPr txBox="1"/>
          <p:nvPr/>
        </p:nvSpPr>
        <p:spPr>
          <a:xfrm>
            <a:off x="5483000" y="4371496"/>
            <a:ext cx="5507054" cy="1200329"/>
          </a:xfrm>
          <a:prstGeom prst="rect">
            <a:avLst/>
          </a:prstGeom>
          <a:solidFill>
            <a:srgbClr val="FFFF00"/>
          </a:solidFill>
          <a:ln w="38100">
            <a:solidFill>
              <a:srgbClr val="FF0000"/>
            </a:solidFill>
          </a:ln>
        </p:spPr>
        <p:txBody>
          <a:bodyPr wrap="square" rtlCol="0">
            <a:spAutoFit/>
          </a:bodyPr>
          <a:lstStyle/>
          <a:p>
            <a:r>
              <a:rPr lang="en-US" altLang="zh-TW" sz="2400" dirty="0">
                <a:solidFill>
                  <a:srgbClr val="FF0000"/>
                </a:solidFill>
              </a:rPr>
              <a:t>An </a:t>
            </a:r>
            <a:r>
              <a:rPr lang="en-US" altLang="zh-TW" sz="2400" dirty="0" smtClean="0">
                <a:solidFill>
                  <a:srgbClr val="FF0000"/>
                </a:solidFill>
              </a:rPr>
              <a:t>extremely </a:t>
            </a:r>
            <a:r>
              <a:rPr lang="en-US" altLang="zh-TW" sz="2400" dirty="0">
                <a:solidFill>
                  <a:srgbClr val="FF0000"/>
                </a:solidFill>
              </a:rPr>
              <a:t>thin M layer can also result in </a:t>
            </a:r>
            <a:r>
              <a:rPr lang="en-US" altLang="zh-TW" sz="2400" dirty="0" smtClean="0">
                <a:solidFill>
                  <a:srgbClr val="FF0000"/>
                </a:solidFill>
              </a:rPr>
              <a:t>tremendously </a:t>
            </a:r>
            <a:r>
              <a:rPr lang="en-US" altLang="zh-TW" sz="2400" dirty="0">
                <a:solidFill>
                  <a:srgbClr val="FF0000"/>
                </a:solidFill>
              </a:rPr>
              <a:t>high dark current.</a:t>
            </a:r>
            <a:endParaRPr lang="zh-TW" altLang="en-US" sz="2400" dirty="0">
              <a:solidFill>
                <a:srgbClr val="FF0000"/>
              </a:solidFill>
            </a:endParaRPr>
          </a:p>
        </p:txBody>
      </p:sp>
      <p:pic>
        <p:nvPicPr>
          <p:cNvPr id="14" name="圖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220" y="1039070"/>
            <a:ext cx="4567685" cy="4756043"/>
          </a:xfrm>
          <a:prstGeom prst="rect">
            <a:avLst/>
          </a:prstGeom>
        </p:spPr>
      </p:pic>
      <p:sp>
        <p:nvSpPr>
          <p:cNvPr id="2" name="矩形 1"/>
          <p:cNvSpPr/>
          <p:nvPr/>
        </p:nvSpPr>
        <p:spPr bwMode="auto">
          <a:xfrm>
            <a:off x="2668210" y="2589939"/>
            <a:ext cx="4446398" cy="33025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5" name="文字方塊 9"/>
          <p:cNvSpPr txBox="1"/>
          <p:nvPr/>
        </p:nvSpPr>
        <p:spPr>
          <a:xfrm>
            <a:off x="2629220" y="3720411"/>
            <a:ext cx="6020203" cy="369332"/>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The thickness of the InAlAs avalanche </a:t>
            </a:r>
            <a:r>
              <a:rPr lang="en-US" altLang="zh-TW" dirty="0" smtClean="0">
                <a:solidFill>
                  <a:srgbClr val="FF0000"/>
                </a:solidFill>
              </a:rPr>
              <a:t>layer is 90nm</a:t>
            </a:r>
            <a:endParaRPr lang="zh-TW" altLang="en-US" dirty="0">
              <a:solidFill>
                <a:srgbClr val="FF0000"/>
              </a:solidFill>
            </a:endParaRPr>
          </a:p>
        </p:txBody>
      </p:sp>
      <p:grpSp>
        <p:nvGrpSpPr>
          <p:cNvPr id="16" name="群組 15"/>
          <p:cNvGrpSpPr/>
          <p:nvPr/>
        </p:nvGrpSpPr>
        <p:grpSpPr>
          <a:xfrm>
            <a:off x="2118059" y="237152"/>
            <a:ext cx="6688168" cy="5876487"/>
            <a:chOff x="3653477" y="1071048"/>
            <a:chExt cx="6089817" cy="5320405"/>
          </a:xfrm>
        </p:grpSpPr>
        <p:pic>
          <p:nvPicPr>
            <p:cNvPr id="17" name="圖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477" y="1071048"/>
              <a:ext cx="6089817" cy="5320405"/>
            </a:xfrm>
            <a:prstGeom prst="rect">
              <a:avLst/>
            </a:prstGeom>
          </p:spPr>
        </p:pic>
        <p:cxnSp>
          <p:nvCxnSpPr>
            <p:cNvPr id="18" name="直線接點 17"/>
            <p:cNvCxnSpPr/>
            <p:nvPr/>
          </p:nvCxnSpPr>
          <p:spPr bwMode="auto">
            <a:xfrm flipV="1">
              <a:off x="7838265" y="1374647"/>
              <a:ext cx="1852" cy="4170989"/>
            </a:xfrm>
            <a:prstGeom prst="lin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橢圓 2"/>
          <p:cNvSpPr/>
          <p:nvPr/>
        </p:nvSpPr>
        <p:spPr bwMode="auto">
          <a:xfrm>
            <a:off x="6427607" y="2177733"/>
            <a:ext cx="572827" cy="41549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9" name="文字方塊 9"/>
          <p:cNvSpPr txBox="1"/>
          <p:nvPr/>
        </p:nvSpPr>
        <p:spPr>
          <a:xfrm>
            <a:off x="5441285" y="3078345"/>
            <a:ext cx="2612303" cy="369332"/>
          </a:xfrm>
          <a:prstGeom prst="rect">
            <a:avLst/>
          </a:prstGeom>
          <a:solidFill>
            <a:srgbClr val="FFFF00"/>
          </a:solidFill>
          <a:ln w="38100">
            <a:solidFill>
              <a:srgbClr val="FF0000"/>
            </a:solidFill>
          </a:ln>
        </p:spPr>
        <p:txBody>
          <a:bodyPr wrap="square" rtlCol="0">
            <a:spAutoFit/>
          </a:bodyPr>
          <a:lstStyle/>
          <a:p>
            <a:r>
              <a:rPr lang="en-US" altLang="zh-TW" dirty="0" err="1" smtClean="0">
                <a:solidFill>
                  <a:srgbClr val="FF0000"/>
                </a:solidFill>
              </a:rPr>
              <a:t>Durk</a:t>
            </a:r>
            <a:r>
              <a:rPr lang="en-US" altLang="zh-TW" dirty="0" smtClean="0">
                <a:solidFill>
                  <a:srgbClr val="FF0000"/>
                </a:solidFill>
              </a:rPr>
              <a:t> current:2000nA</a:t>
            </a:r>
            <a:endParaRPr lang="zh-TW" altLang="en-US" dirty="0">
              <a:solidFill>
                <a:srgbClr val="FF0000"/>
              </a:solidFill>
            </a:endParaRPr>
          </a:p>
        </p:txBody>
      </p:sp>
      <p:sp>
        <p:nvSpPr>
          <p:cNvPr id="23" name="七角星形 18"/>
          <p:cNvSpPr/>
          <p:nvPr/>
        </p:nvSpPr>
        <p:spPr bwMode="auto">
          <a:xfrm>
            <a:off x="1891732" y="1936879"/>
            <a:ext cx="9098322" cy="2483346"/>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sz="2800" dirty="0" smtClean="0">
                <a:solidFill>
                  <a:srgbClr val="FF0066"/>
                </a:solidFill>
              </a:rPr>
              <a:t>How to overcome the problem of thin M-layer to pursue ultimate high-speed ?</a:t>
            </a:r>
            <a:endParaRPr lang="zh-TW" altLang="en-US" sz="2800" dirty="0">
              <a:solidFill>
                <a:srgbClr val="FF0066"/>
              </a:solidFill>
            </a:endParaRPr>
          </a:p>
        </p:txBody>
      </p:sp>
      <p:sp>
        <p:nvSpPr>
          <p:cNvPr id="24" name="文字方塊 23"/>
          <p:cNvSpPr txBox="1"/>
          <p:nvPr/>
        </p:nvSpPr>
        <p:spPr>
          <a:xfrm>
            <a:off x="11227747" y="6035989"/>
            <a:ext cx="441146" cy="369332"/>
          </a:xfrm>
          <a:prstGeom prst="rect">
            <a:avLst/>
          </a:prstGeom>
          <a:noFill/>
        </p:spPr>
        <p:txBody>
          <a:bodyPr wrap="none" rtlCol="0">
            <a:spAutoFit/>
          </a:bodyPr>
          <a:lstStyle/>
          <a:p>
            <a:r>
              <a:rPr lang="en-US" altLang="zh-CN" dirty="0" smtClean="0"/>
              <a:t>31</a:t>
            </a:r>
            <a:endParaRPr lang="zh-CN" altLang="en-US" dirty="0"/>
          </a:p>
        </p:txBody>
      </p:sp>
      <p:pic>
        <p:nvPicPr>
          <p:cNvPr id="26" name="圖片 25"/>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224345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5" grpId="0" animBg="1"/>
      <p:bldP spid="3" grpId="0" animBg="1"/>
      <p:bldP spid="19"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1" y="1844830"/>
            <a:ext cx="12192000" cy="4541456"/>
          </a:xfrm>
          <a:ln>
            <a:miter lim="800000"/>
            <a:headEnd/>
            <a:tailEnd/>
          </a:ln>
        </p:spPr>
        <p:txBody>
          <a:bodyPr/>
          <a:lstStyle/>
          <a:p>
            <a:pPr>
              <a:buFont typeface="Arial" panose="020B0604020202020204" pitchFamily="34" charset="0"/>
              <a:buChar char="•"/>
              <a:defRPr/>
            </a:pPr>
            <a:r>
              <a:rPr lang="en-US" altLang="zh-TW" sz="3600" dirty="0" smtClean="0">
                <a:solidFill>
                  <a:schemeClr val="accent5"/>
                </a:solidFill>
                <a:latin typeface="Times New Roman" pitchFamily="18" charset="0"/>
                <a:cs typeface="Times New Roman" pitchFamily="18" charset="0"/>
              </a:rPr>
              <a:t>Motivation</a:t>
            </a:r>
            <a:endParaRPr lang="en-US" altLang="zh-TW" sz="3600" dirty="0">
              <a:solidFill>
                <a:schemeClr val="accent5"/>
              </a:solidFill>
              <a:latin typeface="Times New Roman" pitchFamily="18" charset="0"/>
              <a:cs typeface="Times New Roman" pitchFamily="18" charset="0"/>
            </a:endParaRP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Challenge in </a:t>
            </a:r>
            <a:r>
              <a:rPr lang="en-US" altLang="zh-TW" sz="3600" dirty="0" smtClean="0">
                <a:solidFill>
                  <a:schemeClr val="accent2">
                    <a:lumMod val="20000"/>
                    <a:lumOff val="80000"/>
                  </a:schemeClr>
                </a:solidFill>
                <a:latin typeface="Times New Roman" pitchFamily="18" charset="0"/>
                <a:cs typeface="Times New Roman" pitchFamily="18" charset="0"/>
              </a:rPr>
              <a:t>Development </a:t>
            </a:r>
            <a:r>
              <a:rPr lang="en-US" altLang="zh-TW" sz="3600" dirty="0">
                <a:solidFill>
                  <a:schemeClr val="accent2">
                    <a:lumMod val="20000"/>
                    <a:lumOff val="80000"/>
                  </a:schemeClr>
                </a:solidFill>
                <a:latin typeface="Times New Roman" pitchFamily="18" charset="0"/>
                <a:cs typeface="Times New Roman" pitchFamily="18" charset="0"/>
              </a:rPr>
              <a:t>of </a:t>
            </a:r>
            <a:r>
              <a:rPr lang="en-US" altLang="zh-TW" sz="3600" dirty="0" smtClean="0">
                <a:solidFill>
                  <a:schemeClr val="accent2">
                    <a:lumMod val="20000"/>
                    <a:lumOff val="80000"/>
                  </a:schemeClr>
                </a:solidFill>
                <a:latin typeface="Times New Roman" pitchFamily="18" charset="0"/>
                <a:cs typeface="Times New Roman" pitchFamily="18" charset="0"/>
              </a:rPr>
              <a:t>APD/PDs</a:t>
            </a:r>
            <a:endParaRPr lang="en-US" altLang="zh-TW" sz="3600" dirty="0">
              <a:solidFill>
                <a:schemeClr val="accent2">
                  <a:lumMod val="20000"/>
                  <a:lumOff val="80000"/>
                </a:schemeClr>
              </a:solidFill>
              <a:latin typeface="Times New Roman" pitchFamily="18" charset="0"/>
              <a:cs typeface="Times New Roman" pitchFamily="18" charset="0"/>
            </a:endParaRPr>
          </a:p>
          <a:p>
            <a:pPr>
              <a:buFont typeface="Arial" panose="020B0604020202020204" pitchFamily="34" charset="0"/>
              <a:buChar char="•"/>
              <a:defRPr/>
            </a:pPr>
            <a:r>
              <a:rPr lang="en-IN" altLang="zh-TW" sz="3600" dirty="0" smtClean="0">
                <a:solidFill>
                  <a:schemeClr val="accent4"/>
                </a:solidFill>
                <a:latin typeface="Times New Roman" pitchFamily="18" charset="0"/>
                <a:cs typeface="Times New Roman" pitchFamily="18" charset="0"/>
              </a:rPr>
              <a:t>Cascaded M layer APD</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anose="02020603050405020304" pitchFamily="18" charset="0"/>
              </a:rPr>
              <a:t>Measurement Result </a:t>
            </a:r>
            <a:endParaRPr lang="en-US" altLang="zh-TW" sz="3600" dirty="0" smtClean="0">
              <a:solidFill>
                <a:srgbClr val="D1D1F0"/>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Low capacitance optimization</a:t>
            </a: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Backside-illuminated optimization   </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itchFamily="18" charset="0"/>
              </a:rPr>
              <a:t>Conclusion</a:t>
            </a:r>
          </a:p>
          <a:p>
            <a:pPr>
              <a:buFont typeface="Arial" panose="020B0604020202020204" pitchFamily="34" charset="0"/>
              <a:buChar char="•"/>
              <a:defRPr/>
            </a:pPr>
            <a:endParaRPr lang="en-US" altLang="zh-TW" sz="3600" i="1" dirty="0">
              <a:solidFill>
                <a:srgbClr val="D1D1F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endParaRPr lang="en-US" altLang="zh-TW" sz="3600" dirty="0">
              <a:latin typeface="Times New Roman" pitchFamily="18" charset="0"/>
              <a:cs typeface="Times New Roman" pitchFamily="18" charset="0"/>
            </a:endParaRPr>
          </a:p>
        </p:txBody>
      </p:sp>
      <p:sp>
        <p:nvSpPr>
          <p:cNvPr id="8" name="Rectangle 4"/>
          <p:cNvSpPr txBox="1">
            <a:spLocks noChangeArrowheads="1"/>
          </p:cNvSpPr>
          <p:nvPr/>
        </p:nvSpPr>
        <p:spPr>
          <a:xfrm>
            <a:off x="1646018" y="81106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Outline</a:t>
            </a:r>
          </a:p>
        </p:txBody>
      </p:sp>
      <p:sp>
        <p:nvSpPr>
          <p:cNvPr id="4" name="文字方塊 3"/>
          <p:cNvSpPr txBox="1"/>
          <p:nvPr/>
        </p:nvSpPr>
        <p:spPr>
          <a:xfrm>
            <a:off x="11345779" y="6178262"/>
            <a:ext cx="312906" cy="369332"/>
          </a:xfrm>
          <a:prstGeom prst="rect">
            <a:avLst/>
          </a:prstGeom>
          <a:noFill/>
        </p:spPr>
        <p:txBody>
          <a:bodyPr wrap="none" rtlCol="0">
            <a:spAutoFit/>
          </a:bodyPr>
          <a:lstStyle/>
          <a:p>
            <a:r>
              <a:rPr lang="en-US" altLang="zh-TW" dirty="0"/>
              <a:t>3</a:t>
            </a:r>
            <a:endParaRPr lang="zh-CN" altLang="en-US" dirty="0"/>
          </a:p>
        </p:txBody>
      </p:sp>
      <p:pic>
        <p:nvPicPr>
          <p:cNvPr id="5" name="圖片 4"/>
          <p:cNvPicPr>
            <a:picLocks noChangeAspect="1"/>
          </p:cNvPicPr>
          <p:nvPr/>
        </p:nvPicPr>
        <p:blipFill>
          <a:blip r:embed="rId4"/>
          <a:stretch>
            <a:fillRect/>
          </a:stretch>
        </p:blipFill>
        <p:spPr>
          <a:xfrm>
            <a:off x="9932761" y="0"/>
            <a:ext cx="2259239" cy="972000"/>
          </a:xfrm>
          <a:prstGeom prst="rect">
            <a:avLst/>
          </a:prstGeom>
        </p:spPr>
      </p:pic>
    </p:spTree>
    <p:custDataLst>
      <p:tags r:id="rId1"/>
    </p:custDataLst>
    <p:extLst>
      <p:ext uri="{BB962C8B-B14F-4D97-AF65-F5344CB8AC3E}">
        <p14:creationId xmlns:p14="http://schemas.microsoft.com/office/powerpoint/2010/main" val="384471749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群組 28"/>
          <p:cNvGrpSpPr/>
          <p:nvPr/>
        </p:nvGrpSpPr>
        <p:grpSpPr>
          <a:xfrm>
            <a:off x="1514505" y="3955588"/>
            <a:ext cx="4500011" cy="1822517"/>
            <a:chOff x="1515578" y="4641789"/>
            <a:chExt cx="4500011" cy="1822517"/>
          </a:xfrm>
        </p:grpSpPr>
        <p:grpSp>
          <p:nvGrpSpPr>
            <p:cNvPr id="30" name="群組 29"/>
            <p:cNvGrpSpPr/>
            <p:nvPr/>
          </p:nvGrpSpPr>
          <p:grpSpPr>
            <a:xfrm>
              <a:off x="1515578" y="4641789"/>
              <a:ext cx="4410425" cy="1822517"/>
              <a:chOff x="1515578" y="4641789"/>
              <a:chExt cx="4410425" cy="1822517"/>
            </a:xfrm>
          </p:grpSpPr>
          <p:sp>
            <p:nvSpPr>
              <p:cNvPr id="32" name="矩形 107"/>
              <p:cNvSpPr>
                <a:spLocks/>
              </p:cNvSpPr>
              <p:nvPr/>
            </p:nvSpPr>
            <p:spPr>
              <a:xfrm>
                <a:off x="1515578" y="5722910"/>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33" name="矩形 108"/>
              <p:cNvSpPr>
                <a:spLocks/>
              </p:cNvSpPr>
              <p:nvPr/>
            </p:nvSpPr>
            <p:spPr>
              <a:xfrm>
                <a:off x="1515578" y="5367311"/>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矩形 109"/>
                  <p:cNvSpPr>
                    <a:spLocks/>
                  </p:cNvSpPr>
                  <p:nvPr/>
                </p:nvSpPr>
                <p:spPr>
                  <a:xfrm>
                    <a:off x="1515578" y="5011711"/>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34" name="矩形 109"/>
                  <p:cNvSpPr>
                    <a:spLocks noRot="1" noChangeAspect="1" noMove="1" noResize="1" noEditPoints="1" noAdjustHandles="1" noChangeArrowheads="1" noChangeShapeType="1" noTextEdit="1"/>
                  </p:cNvSpPr>
                  <p:nvPr/>
                </p:nvSpPr>
                <p:spPr>
                  <a:xfrm>
                    <a:off x="1515578" y="5011711"/>
                    <a:ext cx="4410425" cy="326284"/>
                  </a:xfrm>
                  <a:prstGeom prst="rect">
                    <a:avLst/>
                  </a:prstGeom>
                  <a:blipFill rotWithShape="0">
                    <a:blip r:embed="rId22"/>
                    <a:stretch>
                      <a:fillRect t="-17241" b="-37931"/>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矩形 111"/>
                  <p:cNvSpPr>
                    <a:spLocks/>
                  </p:cNvSpPr>
                  <p:nvPr/>
                </p:nvSpPr>
                <p:spPr>
                  <a:xfrm>
                    <a:off x="1515578" y="4641789"/>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35" name="矩形 111"/>
                  <p:cNvSpPr>
                    <a:spLocks noRot="1" noChangeAspect="1" noMove="1" noResize="1" noEditPoints="1" noAdjustHandles="1" noChangeArrowheads="1" noChangeShapeType="1" noTextEdit="1"/>
                  </p:cNvSpPr>
                  <p:nvPr/>
                </p:nvSpPr>
                <p:spPr>
                  <a:xfrm>
                    <a:off x="1515578" y="4641789"/>
                    <a:ext cx="4410425" cy="339622"/>
                  </a:xfrm>
                  <a:prstGeom prst="rect">
                    <a:avLst/>
                  </a:prstGeom>
                  <a:blipFill rotWithShape="0">
                    <a:blip r:embed="rId23"/>
                    <a:stretch>
                      <a:fillRect t="-13115" b="-32787"/>
                    </a:stretch>
                  </a:blipFill>
                  <a:ln w="28575">
                    <a:solidFill>
                      <a:schemeClr val="tx1"/>
                    </a:solidFill>
                  </a:ln>
                </p:spPr>
                <p:txBody>
                  <a:bodyPr/>
                  <a:lstStyle/>
                  <a:p>
                    <a:r>
                      <a:rPr lang="zh-CN" altLang="en-US">
                        <a:noFill/>
                      </a:rPr>
                      <a:t> </a:t>
                    </a:r>
                  </a:p>
                </p:txBody>
              </p:sp>
            </mc:Fallback>
          </mc:AlternateContent>
          <p:sp>
            <p:nvSpPr>
              <p:cNvPr id="36" name="矩形 130"/>
              <p:cNvSpPr>
                <a:spLocks/>
              </p:cNvSpPr>
              <p:nvPr/>
            </p:nvSpPr>
            <p:spPr>
              <a:xfrm>
                <a:off x="1515578" y="6138022"/>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grpSp>
        <p:cxnSp>
          <p:nvCxnSpPr>
            <p:cNvPr id="31" name="直線單箭頭接點 30"/>
            <p:cNvCxnSpPr/>
            <p:nvPr/>
          </p:nvCxnSpPr>
          <p:spPr bwMode="auto">
            <a:xfrm flipH="1">
              <a:off x="6014720" y="4641789"/>
              <a:ext cx="869" cy="400162"/>
            </a:xfrm>
            <a:prstGeom prst="straightConnector1">
              <a:avLst/>
            </a:prstGeom>
            <a:noFill/>
            <a:ln w="25400"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群組 20"/>
          <p:cNvGrpSpPr/>
          <p:nvPr/>
        </p:nvGrpSpPr>
        <p:grpSpPr>
          <a:xfrm>
            <a:off x="1521078" y="3957825"/>
            <a:ext cx="4410425" cy="2163795"/>
            <a:chOff x="1515578" y="4300511"/>
            <a:chExt cx="4410425" cy="2163795"/>
          </a:xfrm>
        </p:grpSpPr>
        <p:sp>
          <p:nvSpPr>
            <p:cNvPr id="5" name="矩形 107"/>
            <p:cNvSpPr>
              <a:spLocks/>
            </p:cNvSpPr>
            <p:nvPr/>
          </p:nvSpPr>
          <p:spPr>
            <a:xfrm>
              <a:off x="1515578" y="5722910"/>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6" name="矩形 108"/>
            <p:cNvSpPr>
              <a:spLocks/>
            </p:cNvSpPr>
            <p:nvPr/>
          </p:nvSpPr>
          <p:spPr>
            <a:xfrm>
              <a:off x="1515578" y="5367311"/>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矩形 109"/>
                <p:cNvSpPr>
                  <a:spLocks/>
                </p:cNvSpPr>
                <p:nvPr/>
              </p:nvSpPr>
              <p:spPr>
                <a:xfrm>
                  <a:off x="1515578" y="5011711"/>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7" name="矩形 109"/>
                <p:cNvSpPr>
                  <a:spLocks noRot="1" noChangeAspect="1" noMove="1" noResize="1" noEditPoints="1" noAdjustHandles="1" noChangeArrowheads="1" noChangeShapeType="1" noTextEdit="1"/>
                </p:cNvSpPr>
                <p:nvPr/>
              </p:nvSpPr>
              <p:spPr>
                <a:xfrm>
                  <a:off x="1515578" y="5011711"/>
                  <a:ext cx="4410425" cy="326284"/>
                </a:xfrm>
                <a:prstGeom prst="rect">
                  <a:avLst/>
                </a:prstGeom>
                <a:blipFill rotWithShape="0">
                  <a:blip r:embed="rId29"/>
                  <a:stretch>
                    <a:fillRect t="-15517" b="-37931"/>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111"/>
                <p:cNvSpPr>
                  <a:spLocks/>
                </p:cNvSpPr>
                <p:nvPr/>
              </p:nvSpPr>
              <p:spPr>
                <a:xfrm>
                  <a:off x="1515578" y="4300511"/>
                  <a:ext cx="4410425" cy="68090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9" name="矩形 111"/>
                <p:cNvSpPr>
                  <a:spLocks noRot="1" noChangeAspect="1" noMove="1" noResize="1" noEditPoints="1" noAdjustHandles="1" noChangeArrowheads="1" noChangeShapeType="1" noTextEdit="1"/>
                </p:cNvSpPr>
                <p:nvPr/>
              </p:nvSpPr>
              <p:spPr>
                <a:xfrm>
                  <a:off x="1515578" y="4300511"/>
                  <a:ext cx="4410425" cy="680900"/>
                </a:xfrm>
                <a:prstGeom prst="rect">
                  <a:avLst/>
                </a:prstGeom>
                <a:blipFill rotWithShape="0">
                  <a:blip r:embed="rId30"/>
                  <a:stretch>
                    <a:fillRect/>
                  </a:stretch>
                </a:blipFill>
                <a:ln w="28575">
                  <a:solidFill>
                    <a:schemeClr val="tx1"/>
                  </a:solidFill>
                </a:ln>
              </p:spPr>
              <p:txBody>
                <a:bodyPr/>
                <a:lstStyle/>
                <a:p>
                  <a:r>
                    <a:rPr lang="zh-CN" altLang="en-US">
                      <a:noFill/>
                    </a:rPr>
                    <a:t> </a:t>
                  </a:r>
                </a:p>
              </p:txBody>
            </p:sp>
          </mc:Fallback>
        </mc:AlternateContent>
        <p:sp>
          <p:nvSpPr>
            <p:cNvPr id="17" name="矩形 130"/>
            <p:cNvSpPr>
              <a:spLocks/>
            </p:cNvSpPr>
            <p:nvPr/>
          </p:nvSpPr>
          <p:spPr>
            <a:xfrm>
              <a:off x="1515578" y="6138022"/>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grpSp>
      <p:grpSp>
        <p:nvGrpSpPr>
          <p:cNvPr id="45" name="群組 44"/>
          <p:cNvGrpSpPr/>
          <p:nvPr/>
        </p:nvGrpSpPr>
        <p:grpSpPr>
          <a:xfrm>
            <a:off x="6230803" y="1613953"/>
            <a:ext cx="5952759" cy="3722741"/>
            <a:chOff x="6015789" y="2016971"/>
            <a:chExt cx="5952759" cy="3722741"/>
          </a:xfrm>
        </p:grpSpPr>
        <p:pic>
          <p:nvPicPr>
            <p:cNvPr id="46" name="圖片 4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015789" y="2016971"/>
              <a:ext cx="5952759" cy="3722741"/>
            </a:xfrm>
            <a:prstGeom prst="rect">
              <a:avLst/>
            </a:prstGeom>
          </p:spPr>
        </p:pic>
        <p:grpSp>
          <p:nvGrpSpPr>
            <p:cNvPr id="47" name="群組 46"/>
            <p:cNvGrpSpPr/>
            <p:nvPr/>
          </p:nvGrpSpPr>
          <p:grpSpPr>
            <a:xfrm>
              <a:off x="6749717" y="3753274"/>
              <a:ext cx="4571761" cy="874964"/>
              <a:chOff x="6749717" y="3753274"/>
              <a:chExt cx="4571761" cy="874964"/>
            </a:xfrm>
          </p:grpSpPr>
          <p:cxnSp>
            <p:nvCxnSpPr>
              <p:cNvPr id="48" name="直線接點 47"/>
              <p:cNvCxnSpPr/>
              <p:nvPr/>
            </p:nvCxnSpPr>
            <p:spPr bwMode="auto">
              <a:xfrm flipH="1">
                <a:off x="6749717" y="4060640"/>
                <a:ext cx="4511842" cy="0"/>
              </a:xfrm>
              <a:prstGeom prst="line">
                <a:avLst/>
              </a:prstGeom>
              <a:solidFill>
                <a:schemeClr val="accent1"/>
              </a:solidFill>
              <a:ln w="28575" cap="flat" cmpd="sng" algn="ctr">
                <a:solidFill>
                  <a:srgbClr val="FF0000"/>
                </a:solidFill>
                <a:prstDash val="sysDash"/>
                <a:round/>
                <a:headEnd type="none" w="med" len="med"/>
                <a:tailEnd type="none" w="med" len="med"/>
              </a:ln>
              <a:effectLst/>
            </p:spPr>
          </p:cxnSp>
          <p:cxnSp>
            <p:nvCxnSpPr>
              <p:cNvPr id="49" name="直線接點 48"/>
              <p:cNvCxnSpPr/>
              <p:nvPr/>
            </p:nvCxnSpPr>
            <p:spPr bwMode="auto">
              <a:xfrm flipH="1">
                <a:off x="6749717" y="4345388"/>
                <a:ext cx="4511842" cy="0"/>
              </a:xfrm>
              <a:prstGeom prst="line">
                <a:avLst/>
              </a:prstGeom>
              <a:solidFill>
                <a:schemeClr val="accent1"/>
              </a:solidFill>
              <a:ln w="28575" cap="flat" cmpd="sng" algn="ctr">
                <a:solidFill>
                  <a:srgbClr val="FF0000"/>
                </a:solidFill>
                <a:prstDash val="sysDash"/>
                <a:round/>
                <a:headEnd type="none" w="med" len="med"/>
                <a:tailEnd type="none" w="med" len="med"/>
              </a:ln>
              <a:effectLst/>
            </p:spPr>
          </p:cxnSp>
          <p:sp>
            <p:nvSpPr>
              <p:cNvPr id="50" name="文字方塊 49"/>
              <p:cNvSpPr txBox="1"/>
              <p:nvPr/>
            </p:nvSpPr>
            <p:spPr>
              <a:xfrm>
                <a:off x="10373783" y="3753274"/>
                <a:ext cx="947695" cy="338554"/>
              </a:xfrm>
              <a:prstGeom prst="rect">
                <a:avLst/>
              </a:prstGeom>
              <a:noFill/>
            </p:spPr>
            <p:txBody>
              <a:bodyPr wrap="none" rtlCol="0">
                <a:spAutoFit/>
              </a:bodyPr>
              <a:lstStyle/>
              <a:p>
                <a:r>
                  <a:rPr lang="en-US" altLang="zh-TW" sz="1600" b="1" dirty="0">
                    <a:solidFill>
                      <a:srgbClr val="FF0000"/>
                    </a:solidFill>
                  </a:rPr>
                  <a:t>1310nm</a:t>
                </a:r>
                <a:endParaRPr lang="zh-TW" altLang="en-US" sz="1600" b="1" dirty="0">
                  <a:solidFill>
                    <a:srgbClr val="FF0000"/>
                  </a:solidFill>
                </a:endParaRPr>
              </a:p>
            </p:txBody>
          </p:sp>
          <p:sp>
            <p:nvSpPr>
              <p:cNvPr id="51" name="文字方塊 50"/>
              <p:cNvSpPr txBox="1"/>
              <p:nvPr/>
            </p:nvSpPr>
            <p:spPr>
              <a:xfrm>
                <a:off x="10373783" y="4289684"/>
                <a:ext cx="947695" cy="338554"/>
              </a:xfrm>
              <a:prstGeom prst="rect">
                <a:avLst/>
              </a:prstGeom>
              <a:noFill/>
            </p:spPr>
            <p:txBody>
              <a:bodyPr wrap="none" rtlCol="0">
                <a:spAutoFit/>
              </a:bodyPr>
              <a:lstStyle/>
              <a:p>
                <a:r>
                  <a:rPr lang="en-US" altLang="zh-TW" sz="1600" b="1" dirty="0">
                    <a:solidFill>
                      <a:srgbClr val="FF0000"/>
                    </a:solidFill>
                  </a:rPr>
                  <a:t>1550nm</a:t>
                </a:r>
                <a:endParaRPr lang="zh-TW" altLang="en-US" sz="1600" b="1" dirty="0">
                  <a:solidFill>
                    <a:srgbClr val="FF0000"/>
                  </a:solidFill>
                </a:endParaRPr>
              </a:p>
            </p:txBody>
          </p:sp>
        </p:grpSp>
      </p:grpSp>
      <p:grpSp>
        <p:nvGrpSpPr>
          <p:cNvPr id="20" name="群組 19"/>
          <p:cNvGrpSpPr/>
          <p:nvPr/>
        </p:nvGrpSpPr>
        <p:grpSpPr>
          <a:xfrm>
            <a:off x="1515578" y="782806"/>
            <a:ext cx="4413144" cy="3142025"/>
            <a:chOff x="1515578" y="1128246"/>
            <a:chExt cx="4413144" cy="3142025"/>
          </a:xfrm>
        </p:grpSpPr>
        <p:sp>
          <p:nvSpPr>
            <p:cNvPr id="10" name="矩形 112"/>
            <p:cNvSpPr>
              <a:spLocks/>
            </p:cNvSpPr>
            <p:nvPr/>
          </p:nvSpPr>
          <p:spPr>
            <a:xfrm>
              <a:off x="1515578" y="3820764"/>
              <a:ext cx="4410425" cy="449507"/>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cs typeface="Arial" panose="020B0604020202020204" pitchFamily="34" charset="0"/>
                </a:rPr>
                <a:t>P Charge </a:t>
              </a:r>
              <a:r>
                <a:rPr lang="en-US" altLang="zh-TW" sz="2000" b="1" dirty="0" smtClean="0">
                  <a:solidFill>
                    <a:schemeClr val="tx1"/>
                  </a:solidFill>
                  <a:cs typeface="Arial" panose="020B0604020202020204" pitchFamily="34" charset="0"/>
                </a:rPr>
                <a:t>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InP</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1" name="矩形 113"/>
            <p:cNvSpPr>
              <a:spLocks/>
            </p:cNvSpPr>
            <p:nvPr/>
          </p:nvSpPr>
          <p:spPr>
            <a:xfrm>
              <a:off x="1515578" y="3263206"/>
              <a:ext cx="4410425" cy="557558"/>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cs typeface="Arial" panose="020B0604020202020204" pitchFamily="34" charset="0"/>
                </a:rPr>
                <a:t>P Charge 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InAlGaAs</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2" name="矩形 114"/>
            <p:cNvSpPr>
              <a:spLocks/>
            </p:cNvSpPr>
            <p:nvPr/>
          </p:nvSpPr>
          <p:spPr>
            <a:xfrm>
              <a:off x="1515578" y="2977951"/>
              <a:ext cx="4410425" cy="354529"/>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I-Graded Band</a:t>
              </a:r>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矩形 115"/>
                <p:cNvSpPr>
                  <a:spLocks/>
                </p:cNvSpPr>
                <p:nvPr/>
              </p:nvSpPr>
              <p:spPr>
                <a:xfrm>
                  <a:off x="1515578" y="2337872"/>
                  <a:ext cx="4410425" cy="61643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 Absorber</a:t>
                  </a:r>
                </a:p>
                <a:p>
                  <a:pPr algn="ct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3" name="矩形 115"/>
                <p:cNvSpPr>
                  <a:spLocks noRot="1" noChangeAspect="1" noMove="1" noResize="1" noEditPoints="1" noAdjustHandles="1" noChangeArrowheads="1" noChangeShapeType="1" noTextEdit="1"/>
                </p:cNvSpPr>
                <p:nvPr/>
              </p:nvSpPr>
              <p:spPr>
                <a:xfrm>
                  <a:off x="1515578" y="2337872"/>
                  <a:ext cx="4410425" cy="616430"/>
                </a:xfrm>
                <a:prstGeom prst="rect">
                  <a:avLst/>
                </a:prstGeom>
                <a:blipFill rotWithShape="0">
                  <a:blip r:embed="rId17"/>
                  <a:stretch>
                    <a:fillRect t="-9434" b="-21698"/>
                  </a:stretch>
                </a:blipFill>
                <a:ln w="28575">
                  <a:solidFill>
                    <a:schemeClr val="tx1"/>
                  </a:solidFill>
                </a:ln>
              </p:spPr>
              <p:txBody>
                <a:bodyPr/>
                <a:lstStyle/>
                <a:p>
                  <a:r>
                    <a:rPr lang="zh-CN" altLang="en-US">
                      <a:noFill/>
                    </a:rPr>
                    <a:t> </a:t>
                  </a:r>
                </a:p>
              </p:txBody>
            </p:sp>
          </mc:Fallback>
        </mc:AlternateContent>
        <p:sp>
          <p:nvSpPr>
            <p:cNvPr id="14" name="矩形 116"/>
            <p:cNvSpPr>
              <a:spLocks/>
            </p:cNvSpPr>
            <p:nvPr/>
          </p:nvSpPr>
          <p:spPr>
            <a:xfrm>
              <a:off x="1515578" y="1982271"/>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P-Graded Band</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5" name="矩形 117"/>
            <p:cNvSpPr>
              <a:spLocks/>
            </p:cNvSpPr>
            <p:nvPr/>
          </p:nvSpPr>
          <p:spPr>
            <a:xfrm>
              <a:off x="1518297" y="1473686"/>
              <a:ext cx="4410425" cy="489426"/>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P+Window</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矩形 118"/>
                <p:cNvSpPr>
                  <a:spLocks/>
                </p:cNvSpPr>
                <p:nvPr/>
              </p:nvSpPr>
              <p:spPr>
                <a:xfrm>
                  <a:off x="1518297" y="1128246"/>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P+Contact</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6" name="矩形 118"/>
                <p:cNvSpPr>
                  <a:spLocks noRot="1" noChangeAspect="1" noMove="1" noResize="1" noEditPoints="1" noAdjustHandles="1" noChangeArrowheads="1" noChangeShapeType="1" noTextEdit="1"/>
                </p:cNvSpPr>
                <p:nvPr/>
              </p:nvSpPr>
              <p:spPr>
                <a:xfrm>
                  <a:off x="1518297" y="1128246"/>
                  <a:ext cx="4410425" cy="326284"/>
                </a:xfrm>
                <a:prstGeom prst="rect">
                  <a:avLst/>
                </a:prstGeom>
                <a:blipFill rotWithShape="0">
                  <a:blip r:embed="rId18"/>
                  <a:stretch>
                    <a:fillRect t="-15254" b="-37288"/>
                  </a:stretch>
                </a:blipFill>
                <a:ln w="28575"/>
              </p:spPr>
              <p:txBody>
                <a:bodyPr/>
                <a:lstStyle/>
                <a:p>
                  <a:r>
                    <a:rPr lang="zh-CN" altLang="en-US">
                      <a:noFill/>
                    </a:rPr>
                    <a:t> </a:t>
                  </a:r>
                </a:p>
              </p:txBody>
            </p:sp>
          </mc:Fallback>
        </mc:AlternateContent>
      </p:grpSp>
      <p:sp>
        <p:nvSpPr>
          <p:cNvPr id="23" name="橢圓 22"/>
          <p:cNvSpPr/>
          <p:nvPr/>
        </p:nvSpPr>
        <p:spPr bwMode="auto">
          <a:xfrm>
            <a:off x="1320800" y="2002592"/>
            <a:ext cx="4978400" cy="640079"/>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27" name="直線單箭頭接點 26"/>
          <p:cNvCxnSpPr/>
          <p:nvPr/>
        </p:nvCxnSpPr>
        <p:spPr bwMode="auto">
          <a:xfrm>
            <a:off x="6014720" y="3920860"/>
            <a:ext cx="0" cy="771680"/>
          </a:xfrm>
          <a:prstGeom prst="straightConnector1">
            <a:avLst/>
          </a:prstGeom>
          <a:noFill/>
          <a:ln w="25400"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橢圓 18"/>
          <p:cNvSpPr/>
          <p:nvPr/>
        </p:nvSpPr>
        <p:spPr bwMode="auto">
          <a:xfrm>
            <a:off x="1209040" y="3924591"/>
            <a:ext cx="5090160" cy="71120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52" name="橢圓 51"/>
          <p:cNvSpPr/>
          <p:nvPr/>
        </p:nvSpPr>
        <p:spPr bwMode="auto">
          <a:xfrm>
            <a:off x="1320800" y="1617672"/>
            <a:ext cx="4693051" cy="37476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53" name="橢圓 52"/>
          <p:cNvSpPr/>
          <p:nvPr/>
        </p:nvSpPr>
        <p:spPr bwMode="auto">
          <a:xfrm>
            <a:off x="1402773" y="2642671"/>
            <a:ext cx="4611078" cy="344369"/>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pic>
        <p:nvPicPr>
          <p:cNvPr id="61" name="圖片 60"/>
          <p:cNvPicPr>
            <a:picLocks noChangeAspect="1"/>
          </p:cNvPicPr>
          <p:nvPr/>
        </p:nvPicPr>
        <p:blipFill rotWithShape="1">
          <a:blip r:embed="rId32"/>
          <a:srcRect l="8584" t="26911" r="50057" b="25920"/>
          <a:stretch/>
        </p:blipFill>
        <p:spPr>
          <a:xfrm>
            <a:off x="6440624" y="1313609"/>
            <a:ext cx="5608584" cy="4464496"/>
          </a:xfrm>
          <a:prstGeom prst="rect">
            <a:avLst/>
          </a:prstGeom>
        </p:spPr>
      </p:pic>
      <p:sp>
        <p:nvSpPr>
          <p:cNvPr id="60" name="文字方塊 59"/>
          <p:cNvSpPr txBox="1"/>
          <p:nvPr/>
        </p:nvSpPr>
        <p:spPr>
          <a:xfrm>
            <a:off x="7431503" y="1870634"/>
            <a:ext cx="4073195" cy="1015663"/>
          </a:xfrm>
          <a:prstGeom prst="rect">
            <a:avLst/>
          </a:prstGeom>
          <a:solidFill>
            <a:srgbClr val="FFFF00"/>
          </a:solidFill>
          <a:ln w="38100">
            <a:solidFill>
              <a:srgbClr val="FF0000"/>
            </a:solidFill>
          </a:ln>
        </p:spPr>
        <p:txBody>
          <a:bodyPr wrap="square" rtlCol="0">
            <a:spAutoFit/>
          </a:bodyPr>
          <a:lstStyle/>
          <a:p>
            <a:r>
              <a:rPr lang="en-US" altLang="zh-TW" sz="2000" b="1" dirty="0">
                <a:solidFill>
                  <a:srgbClr val="FF0000"/>
                </a:solidFill>
                <a:latin typeface="Arial" charset="0"/>
              </a:rPr>
              <a:t>Two grading layers are used to reduce the carrier accumulation at the abrupt heterojunctions</a:t>
            </a:r>
            <a:endParaRPr lang="zh-TW" altLang="en-US" sz="2000" b="1" dirty="0">
              <a:solidFill>
                <a:srgbClr val="FF0000"/>
              </a:solidFill>
            </a:endParaRPr>
          </a:p>
        </p:txBody>
      </p:sp>
      <p:sp>
        <p:nvSpPr>
          <p:cNvPr id="24" name="文字方塊 9"/>
          <p:cNvSpPr txBox="1"/>
          <p:nvPr/>
        </p:nvSpPr>
        <p:spPr>
          <a:xfrm>
            <a:off x="6082781" y="2085355"/>
            <a:ext cx="1440982" cy="369332"/>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U</a:t>
            </a:r>
            <a:r>
              <a:rPr lang="en-US" altLang="zh-CN" dirty="0" smtClean="0">
                <a:solidFill>
                  <a:srgbClr val="FF0000"/>
                </a:solidFill>
              </a:rPr>
              <a:t>nchanged</a:t>
            </a:r>
            <a:endParaRPr lang="zh-TW" altLang="en-US" dirty="0">
              <a:solidFill>
                <a:srgbClr val="FF0000"/>
              </a:solidFill>
            </a:endParaRPr>
          </a:p>
        </p:txBody>
      </p:sp>
      <p:sp>
        <p:nvSpPr>
          <p:cNvPr id="38" name="文字方塊 9"/>
          <p:cNvSpPr txBox="1"/>
          <p:nvPr/>
        </p:nvSpPr>
        <p:spPr>
          <a:xfrm>
            <a:off x="6136754" y="4022306"/>
            <a:ext cx="2213142" cy="369332"/>
          </a:xfrm>
          <a:prstGeom prst="rect">
            <a:avLst/>
          </a:prstGeom>
          <a:solidFill>
            <a:srgbClr val="FFFF00"/>
          </a:solidFill>
          <a:ln w="38100">
            <a:solidFill>
              <a:srgbClr val="FF0000"/>
            </a:solidFill>
          </a:ln>
        </p:spPr>
        <p:txBody>
          <a:bodyPr wrap="square" rtlCol="0">
            <a:spAutoFit/>
          </a:bodyPr>
          <a:lstStyle/>
          <a:p>
            <a:r>
              <a:rPr lang="en-US" altLang="zh-CN" dirty="0" smtClean="0">
                <a:solidFill>
                  <a:srgbClr val="FF0000"/>
                </a:solidFill>
              </a:rPr>
              <a:t>Reduced </a:t>
            </a:r>
            <a:r>
              <a:rPr lang="en-US" altLang="zh-CN" dirty="0">
                <a:solidFill>
                  <a:srgbClr val="FF0000"/>
                </a:solidFill>
              </a:rPr>
              <a:t>thickness</a:t>
            </a:r>
            <a:endParaRPr lang="zh-TW" altLang="en-US" dirty="0">
              <a:solidFill>
                <a:srgbClr val="FF0000"/>
              </a:solidFill>
            </a:endParaRPr>
          </a:p>
        </p:txBody>
      </p:sp>
      <p:sp>
        <p:nvSpPr>
          <p:cNvPr id="62" name="橢圓 61"/>
          <p:cNvSpPr/>
          <p:nvPr/>
        </p:nvSpPr>
        <p:spPr bwMode="auto">
          <a:xfrm>
            <a:off x="7139422" y="1559443"/>
            <a:ext cx="1963014" cy="430089"/>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63" name="標題 1"/>
          <p:cNvSpPr txBox="1">
            <a:spLocks/>
          </p:cNvSpPr>
          <p:nvPr/>
        </p:nvSpPr>
        <p:spPr bwMode="auto">
          <a:xfrm>
            <a:off x="6068100" y="332033"/>
            <a:ext cx="63536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r>
              <a:rPr lang="en-US" altLang="zh-TW" sz="4400" i="1" kern="0" dirty="0">
                <a:solidFill>
                  <a:schemeClr val="accent1">
                    <a:lumMod val="25000"/>
                  </a:schemeClr>
                </a:solidFill>
                <a:latin typeface="Times New Roman" panose="02020603050405020304" pitchFamily="18" charset="0"/>
                <a:cs typeface="Times New Roman" panose="02020603050405020304" pitchFamily="18" charset="0"/>
              </a:rPr>
              <a:t>EPI structure</a:t>
            </a:r>
            <a:endParaRPr lang="zh-TW" altLang="en-US" sz="4400" i="1" kern="0" dirty="0">
              <a:solidFill>
                <a:schemeClr val="accent1">
                  <a:lumMod val="25000"/>
                </a:schemeClr>
              </a:solidFill>
              <a:latin typeface="Times New Roman" panose="02020603050405020304" pitchFamily="18" charset="0"/>
              <a:cs typeface="Times New Roman" panose="02020603050405020304" pitchFamily="18" charset="0"/>
            </a:endParaRPr>
          </a:p>
        </p:txBody>
      </p:sp>
      <p:sp>
        <p:nvSpPr>
          <p:cNvPr id="44" name="文字方塊 43"/>
          <p:cNvSpPr txBox="1"/>
          <p:nvPr/>
        </p:nvSpPr>
        <p:spPr>
          <a:xfrm>
            <a:off x="11227747" y="6035989"/>
            <a:ext cx="441146" cy="369332"/>
          </a:xfrm>
          <a:prstGeom prst="rect">
            <a:avLst/>
          </a:prstGeom>
          <a:noFill/>
        </p:spPr>
        <p:txBody>
          <a:bodyPr wrap="none" rtlCol="0">
            <a:spAutoFit/>
          </a:bodyPr>
          <a:lstStyle/>
          <a:p>
            <a:r>
              <a:rPr lang="en-US" altLang="zh-CN" dirty="0" smtClean="0"/>
              <a:t>33</a:t>
            </a:r>
            <a:endParaRPr lang="zh-CN" altLang="en-US" dirty="0"/>
          </a:p>
        </p:txBody>
      </p:sp>
    </p:spTree>
    <p:extLst>
      <p:ext uri="{BB962C8B-B14F-4D97-AF65-F5344CB8AC3E}">
        <p14:creationId xmlns:p14="http://schemas.microsoft.com/office/powerpoint/2010/main" val="419820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2"/>
                                        </p:tgtEl>
                                      </p:cBhvr>
                                    </p:animEffect>
                                    <p:set>
                                      <p:cBhvr>
                                        <p:cTn id="23" dur="1" fill="hold">
                                          <p:stCondLst>
                                            <p:cond delay="499"/>
                                          </p:stCondLst>
                                        </p:cTn>
                                        <p:tgtEl>
                                          <p:spTgt spid="5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5"/>
                                        </p:tgtEl>
                                      </p:cBhvr>
                                    </p:animEffect>
                                    <p:set>
                                      <p:cBhvr>
                                        <p:cTn id="29" dur="1" fill="hold">
                                          <p:stCondLst>
                                            <p:cond delay="499"/>
                                          </p:stCondLst>
                                        </p:cTn>
                                        <p:tgtEl>
                                          <p:spTgt spid="4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0"/>
                                        </p:tgtEl>
                                      </p:cBhvr>
                                    </p:animEffect>
                                    <p:set>
                                      <p:cBhvr>
                                        <p:cTn id="32" dur="1" fill="hold">
                                          <p:stCondLst>
                                            <p:cond delay="499"/>
                                          </p:stCondLst>
                                        </p:cTn>
                                        <p:tgtEl>
                                          <p:spTgt spid="6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22" presetClass="entr" presetSubtype="4"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down)">
                                      <p:cBhvr>
                                        <p:cTn id="58" dur="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childTnLst>
                          </p:cTn>
                        </p:par>
                        <p:par>
                          <p:cTn id="67" fill="hold">
                            <p:stCondLst>
                              <p:cond delay="500"/>
                            </p:stCondLst>
                            <p:childTnLst>
                              <p:par>
                                <p:cTn id="68" presetID="22" presetClass="exit" presetSubtype="1" fill="hold" nodeType="afterEffect">
                                  <p:stCondLst>
                                    <p:cond delay="0"/>
                                  </p:stCondLst>
                                  <p:childTnLst>
                                    <p:animEffect transition="out" filter="wipe(up)">
                                      <p:cBhvr>
                                        <p:cTn id="69" dur="2000"/>
                                        <p:tgtEl>
                                          <p:spTgt spid="27"/>
                                        </p:tgtEl>
                                      </p:cBhvr>
                                    </p:animEffect>
                                    <p:set>
                                      <p:cBhvr>
                                        <p:cTn id="70" dur="1" fill="hold">
                                          <p:stCondLst>
                                            <p:cond delay="1999"/>
                                          </p:stCondLst>
                                        </p:cTn>
                                        <p:tgtEl>
                                          <p:spTgt spid="27"/>
                                        </p:tgtEl>
                                        <p:attrNameLst>
                                          <p:attrName>style.visibility</p:attrName>
                                        </p:attrNameLst>
                                      </p:cBhvr>
                                      <p:to>
                                        <p:strVal val="hidden"/>
                                      </p:to>
                                    </p:set>
                                  </p:childTnLst>
                                </p:cTn>
                              </p:par>
                              <p:par>
                                <p:cTn id="71" presetID="22" presetClass="exit" presetSubtype="1" fill="hold" nodeType="withEffect">
                                  <p:stCondLst>
                                    <p:cond delay="0"/>
                                  </p:stCondLst>
                                  <p:childTnLst>
                                    <p:animEffect transition="out" filter="wipe(up)">
                                      <p:cBhvr>
                                        <p:cTn id="72" dur="2000"/>
                                        <p:tgtEl>
                                          <p:spTgt spid="21"/>
                                        </p:tgtEl>
                                      </p:cBhvr>
                                    </p:animEffect>
                                    <p:set>
                                      <p:cBhvr>
                                        <p:cTn id="73" dur="1" fill="hold">
                                          <p:stCondLst>
                                            <p:cond delay="1999"/>
                                          </p:stCondLst>
                                        </p:cTn>
                                        <p:tgtEl>
                                          <p:spTgt spid="21"/>
                                        </p:tgtEl>
                                        <p:attrNameLst>
                                          <p:attrName>style.visibility</p:attrName>
                                        </p:attrNameLst>
                                      </p:cBhvr>
                                      <p:to>
                                        <p:strVal val="hidden"/>
                                      </p:to>
                                    </p:set>
                                  </p:childTnLst>
                                </p:cTn>
                              </p:par>
                              <p:par>
                                <p:cTn id="74" presetID="22" presetClass="entr" presetSubtype="1"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9" grpId="0" animBg="1"/>
      <p:bldP spid="19" grpId="1" animBg="1"/>
      <p:bldP spid="52" grpId="0" animBg="1"/>
      <p:bldP spid="52" grpId="1" animBg="1"/>
      <p:bldP spid="53" grpId="0" animBg="1"/>
      <p:bldP spid="53" grpId="1" animBg="1"/>
      <p:bldP spid="60" grpId="0" animBg="1"/>
      <p:bldP spid="60" grpId="1" animBg="1"/>
      <p:bldP spid="24" grpId="0" animBg="1"/>
      <p:bldP spid="38" grpId="0" animBg="1"/>
      <p:bldP spid="6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字方塊 9"/>
          <p:cNvSpPr txBox="1"/>
          <p:nvPr/>
        </p:nvSpPr>
        <p:spPr>
          <a:xfrm>
            <a:off x="5929342" y="2738040"/>
            <a:ext cx="5885121" cy="923330"/>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However, this reduction often comes with a cost, namely the significant leakage current (&gt;1 </a:t>
            </a:r>
            <a:r>
              <a:rPr lang="en-US" altLang="zh-TW" dirty="0" err="1">
                <a:solidFill>
                  <a:srgbClr val="FF0000"/>
                </a:solidFill>
              </a:rPr>
              <a:t>μA</a:t>
            </a:r>
            <a:r>
              <a:rPr lang="en-US" altLang="zh-TW" dirty="0">
                <a:solidFill>
                  <a:srgbClr val="FF0000"/>
                </a:solidFill>
              </a:rPr>
              <a:t>) caused by direct tunneling through the extremely thin M layer (&lt;100 nm).</a:t>
            </a:r>
            <a:endParaRPr lang="zh-TW" altLang="en-US" dirty="0">
              <a:solidFill>
                <a:srgbClr val="FF0000"/>
              </a:solidFill>
            </a:endParaRPr>
          </a:p>
        </p:txBody>
      </p:sp>
      <p:sp>
        <p:nvSpPr>
          <p:cNvPr id="42" name="標題 1"/>
          <p:cNvSpPr txBox="1">
            <a:spLocks/>
          </p:cNvSpPr>
          <p:nvPr/>
        </p:nvSpPr>
        <p:spPr bwMode="auto">
          <a:xfrm>
            <a:off x="5219036" y="397843"/>
            <a:ext cx="63536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r>
              <a:rPr lang="en-US" altLang="zh-TW" sz="4400" i="1" kern="0" dirty="0">
                <a:solidFill>
                  <a:schemeClr val="accent1">
                    <a:lumMod val="25000"/>
                  </a:schemeClr>
                </a:solidFill>
                <a:latin typeface="Times New Roman" panose="02020603050405020304" pitchFamily="18" charset="0"/>
                <a:cs typeface="Times New Roman" panose="02020603050405020304" pitchFamily="18" charset="0"/>
              </a:rPr>
              <a:t>EPI structure</a:t>
            </a:r>
            <a:endParaRPr lang="zh-TW" altLang="en-US" sz="4400" i="1" kern="0" dirty="0">
              <a:solidFill>
                <a:schemeClr val="accent1">
                  <a:lumMod val="25000"/>
                </a:schemeClr>
              </a:solidFill>
              <a:latin typeface="Times New Roman" panose="02020603050405020304" pitchFamily="18" charset="0"/>
              <a:cs typeface="Times New Roman" panose="02020603050405020304" pitchFamily="18" charset="0"/>
            </a:endParaRPr>
          </a:p>
        </p:txBody>
      </p:sp>
      <p:grpSp>
        <p:nvGrpSpPr>
          <p:cNvPr id="20" name="群組 19"/>
          <p:cNvGrpSpPr/>
          <p:nvPr/>
        </p:nvGrpSpPr>
        <p:grpSpPr>
          <a:xfrm>
            <a:off x="1161220" y="813980"/>
            <a:ext cx="4414217" cy="4995299"/>
            <a:chOff x="1514505" y="782806"/>
            <a:chExt cx="4414217" cy="4995299"/>
          </a:xfrm>
        </p:grpSpPr>
        <p:sp>
          <p:nvSpPr>
            <p:cNvPr id="7" name="矩形 107"/>
            <p:cNvSpPr>
              <a:spLocks/>
            </p:cNvSpPr>
            <p:nvPr/>
          </p:nvSpPr>
          <p:spPr>
            <a:xfrm>
              <a:off x="1514505" y="5036709"/>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8" name="矩形 108"/>
            <p:cNvSpPr>
              <a:spLocks/>
            </p:cNvSpPr>
            <p:nvPr/>
          </p:nvSpPr>
          <p:spPr>
            <a:xfrm>
              <a:off x="1514505" y="4681110"/>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矩形 109"/>
                <p:cNvSpPr>
                  <a:spLocks/>
                </p:cNvSpPr>
                <p:nvPr/>
              </p:nvSpPr>
              <p:spPr>
                <a:xfrm>
                  <a:off x="1514505" y="4325510"/>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9" name="矩形 109"/>
                <p:cNvSpPr>
                  <a:spLocks noRot="1" noChangeAspect="1" noMove="1" noResize="1" noEditPoints="1" noAdjustHandles="1" noChangeArrowheads="1" noChangeShapeType="1" noTextEdit="1"/>
                </p:cNvSpPr>
                <p:nvPr/>
              </p:nvSpPr>
              <p:spPr>
                <a:xfrm>
                  <a:off x="1514505" y="4325510"/>
                  <a:ext cx="4410425" cy="326284"/>
                </a:xfrm>
                <a:prstGeom prst="rect">
                  <a:avLst/>
                </a:prstGeom>
                <a:blipFill rotWithShape="0">
                  <a:blip r:embed="rId3"/>
                  <a:stretch>
                    <a:fillRect t="-17241" b="-37931"/>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111"/>
                <p:cNvSpPr>
                  <a:spLocks/>
                </p:cNvSpPr>
                <p:nvPr/>
              </p:nvSpPr>
              <p:spPr>
                <a:xfrm>
                  <a:off x="1514505" y="3955588"/>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0" name="矩形 111"/>
                <p:cNvSpPr>
                  <a:spLocks noRot="1" noChangeAspect="1" noMove="1" noResize="1" noEditPoints="1" noAdjustHandles="1" noChangeArrowheads="1" noChangeShapeType="1" noTextEdit="1"/>
                </p:cNvSpPr>
                <p:nvPr/>
              </p:nvSpPr>
              <p:spPr>
                <a:xfrm>
                  <a:off x="1514505" y="3955588"/>
                  <a:ext cx="4410425" cy="339622"/>
                </a:xfrm>
                <a:prstGeom prst="rect">
                  <a:avLst/>
                </a:prstGeom>
                <a:blipFill rotWithShape="0">
                  <a:blip r:embed="rId4"/>
                  <a:stretch>
                    <a:fillRect t="-13115" b="-32787"/>
                  </a:stretch>
                </a:blipFill>
                <a:ln w="28575">
                  <a:solidFill>
                    <a:schemeClr val="tx1"/>
                  </a:solidFill>
                </a:ln>
              </p:spPr>
              <p:txBody>
                <a:bodyPr/>
                <a:lstStyle/>
                <a:p>
                  <a:r>
                    <a:rPr lang="zh-CN" altLang="en-US">
                      <a:noFill/>
                    </a:rPr>
                    <a:t> </a:t>
                  </a:r>
                </a:p>
              </p:txBody>
            </p:sp>
          </mc:Fallback>
        </mc:AlternateContent>
        <p:sp>
          <p:nvSpPr>
            <p:cNvPr id="11" name="矩形 130"/>
            <p:cNvSpPr>
              <a:spLocks/>
            </p:cNvSpPr>
            <p:nvPr/>
          </p:nvSpPr>
          <p:spPr>
            <a:xfrm>
              <a:off x="1514505" y="5451821"/>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3" name="矩形 112"/>
            <p:cNvSpPr>
              <a:spLocks/>
            </p:cNvSpPr>
            <p:nvPr/>
          </p:nvSpPr>
          <p:spPr>
            <a:xfrm>
              <a:off x="1515578" y="3475324"/>
              <a:ext cx="4410425" cy="449507"/>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cs typeface="Arial" panose="020B0604020202020204" pitchFamily="34" charset="0"/>
                </a:rPr>
                <a:t>P Charge </a:t>
              </a:r>
              <a:r>
                <a:rPr lang="en-US" altLang="zh-TW" sz="2000" b="1" dirty="0" smtClean="0">
                  <a:solidFill>
                    <a:schemeClr val="tx1"/>
                  </a:solidFill>
                  <a:cs typeface="Arial" panose="020B0604020202020204" pitchFamily="34" charset="0"/>
                </a:rPr>
                <a:t>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InP</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4" name="矩形 113"/>
            <p:cNvSpPr>
              <a:spLocks/>
            </p:cNvSpPr>
            <p:nvPr/>
          </p:nvSpPr>
          <p:spPr>
            <a:xfrm>
              <a:off x="1515578" y="2917766"/>
              <a:ext cx="4410425" cy="557558"/>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cs typeface="Arial" panose="020B0604020202020204" pitchFamily="34" charset="0"/>
                </a:rPr>
                <a:t>P Charge 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InAlGaAs</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5" name="矩形 114"/>
            <p:cNvSpPr>
              <a:spLocks/>
            </p:cNvSpPr>
            <p:nvPr/>
          </p:nvSpPr>
          <p:spPr>
            <a:xfrm>
              <a:off x="1515578" y="2632511"/>
              <a:ext cx="4410425" cy="354529"/>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I-Graded Band</a:t>
              </a:r>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矩形 115"/>
                <p:cNvSpPr>
                  <a:spLocks/>
                </p:cNvSpPr>
                <p:nvPr/>
              </p:nvSpPr>
              <p:spPr>
                <a:xfrm>
                  <a:off x="1515578" y="1992432"/>
                  <a:ext cx="4410425" cy="61643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 Absorber</a:t>
                  </a:r>
                </a:p>
                <a:p>
                  <a:pPr algn="ct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6" name="矩形 115"/>
                <p:cNvSpPr>
                  <a:spLocks noRot="1" noChangeAspect="1" noMove="1" noResize="1" noEditPoints="1" noAdjustHandles="1" noChangeArrowheads="1" noChangeShapeType="1" noTextEdit="1"/>
                </p:cNvSpPr>
                <p:nvPr/>
              </p:nvSpPr>
              <p:spPr>
                <a:xfrm>
                  <a:off x="1515578" y="1992432"/>
                  <a:ext cx="4410425" cy="616430"/>
                </a:xfrm>
                <a:prstGeom prst="rect">
                  <a:avLst/>
                </a:prstGeom>
                <a:blipFill rotWithShape="0">
                  <a:blip r:embed="rId5"/>
                  <a:stretch>
                    <a:fillRect t="-8491" b="-21698"/>
                  </a:stretch>
                </a:blipFill>
                <a:ln w="28575">
                  <a:solidFill>
                    <a:schemeClr val="tx1"/>
                  </a:solidFill>
                </a:ln>
              </p:spPr>
              <p:txBody>
                <a:bodyPr/>
                <a:lstStyle/>
                <a:p>
                  <a:r>
                    <a:rPr lang="zh-CN" altLang="en-US">
                      <a:noFill/>
                    </a:rPr>
                    <a:t> </a:t>
                  </a:r>
                </a:p>
              </p:txBody>
            </p:sp>
          </mc:Fallback>
        </mc:AlternateContent>
        <p:sp>
          <p:nvSpPr>
            <p:cNvPr id="17" name="矩形 116"/>
            <p:cNvSpPr>
              <a:spLocks/>
            </p:cNvSpPr>
            <p:nvPr/>
          </p:nvSpPr>
          <p:spPr>
            <a:xfrm>
              <a:off x="1515578" y="1636831"/>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P-Graded Band</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8" name="矩形 117"/>
            <p:cNvSpPr>
              <a:spLocks/>
            </p:cNvSpPr>
            <p:nvPr/>
          </p:nvSpPr>
          <p:spPr>
            <a:xfrm>
              <a:off x="1518297" y="1128246"/>
              <a:ext cx="4410425" cy="489426"/>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P+Window</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矩形 118"/>
                <p:cNvSpPr>
                  <a:spLocks/>
                </p:cNvSpPr>
                <p:nvPr/>
              </p:nvSpPr>
              <p:spPr>
                <a:xfrm>
                  <a:off x="1518297" y="782806"/>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P+Contact</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9" name="矩形 118"/>
                <p:cNvSpPr>
                  <a:spLocks noRot="1" noChangeAspect="1" noMove="1" noResize="1" noEditPoints="1" noAdjustHandles="1" noChangeArrowheads="1" noChangeShapeType="1" noTextEdit="1"/>
                </p:cNvSpPr>
                <p:nvPr/>
              </p:nvSpPr>
              <p:spPr>
                <a:xfrm>
                  <a:off x="1518297" y="782806"/>
                  <a:ext cx="4410425" cy="326284"/>
                </a:xfrm>
                <a:prstGeom prst="rect">
                  <a:avLst/>
                </a:prstGeom>
                <a:blipFill rotWithShape="0">
                  <a:blip r:embed="rId6"/>
                  <a:stretch>
                    <a:fillRect t="-17241" b="-37931"/>
                  </a:stretch>
                </a:blipFill>
                <a:ln w="28575"/>
              </p:spPr>
              <p:txBody>
                <a:bodyPr/>
                <a:lstStyle/>
                <a:p>
                  <a:r>
                    <a:rPr lang="zh-CN" altLang="en-US">
                      <a:noFill/>
                    </a:rPr>
                    <a:t> </a:t>
                  </a:r>
                </a:p>
              </p:txBody>
            </p:sp>
          </mc:Fallback>
        </mc:AlternateContent>
      </p:grpSp>
      <p:sp>
        <p:nvSpPr>
          <p:cNvPr id="21" name="橢圓 20"/>
          <p:cNvSpPr/>
          <p:nvPr/>
        </p:nvSpPr>
        <p:spPr bwMode="auto">
          <a:xfrm>
            <a:off x="893623" y="3956005"/>
            <a:ext cx="4977246" cy="400679"/>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4" name="文字方塊 9"/>
          <p:cNvSpPr txBox="1"/>
          <p:nvPr/>
        </p:nvSpPr>
        <p:spPr>
          <a:xfrm>
            <a:off x="5864120" y="715699"/>
            <a:ext cx="5885119" cy="923330"/>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Thinning the multiplication (M) layer is an effective method for increasing its gain-bandwidth product (GBP) and reducing excess noise</a:t>
            </a:r>
            <a:r>
              <a:rPr lang="en-US" altLang="zh-TW" dirty="0" smtClean="0">
                <a:solidFill>
                  <a:srgbClr val="FF0000"/>
                </a:solidFill>
              </a:rPr>
              <a:t>.</a:t>
            </a:r>
            <a:endParaRPr lang="zh-TW" altLang="en-US" dirty="0">
              <a:solidFill>
                <a:srgbClr val="FF0000"/>
              </a:solidFill>
            </a:endParaRPr>
          </a:p>
        </p:txBody>
      </p:sp>
      <p:sp>
        <p:nvSpPr>
          <p:cNvPr id="25" name="向下箭號 24"/>
          <p:cNvSpPr/>
          <p:nvPr/>
        </p:nvSpPr>
        <p:spPr bwMode="auto">
          <a:xfrm>
            <a:off x="8395853" y="1800713"/>
            <a:ext cx="623455" cy="866323"/>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8" name="向下箭號 27"/>
          <p:cNvSpPr/>
          <p:nvPr/>
        </p:nvSpPr>
        <p:spPr bwMode="auto">
          <a:xfrm>
            <a:off x="8395852" y="3816645"/>
            <a:ext cx="623455" cy="866323"/>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7" name="文字方塊 9"/>
          <p:cNvSpPr txBox="1"/>
          <p:nvPr/>
        </p:nvSpPr>
        <p:spPr>
          <a:xfrm>
            <a:off x="5864120" y="5121093"/>
            <a:ext cx="6020203" cy="646331"/>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And the reduction in bandwidth due to decreased thickness of the depletion layer, leading to </a:t>
            </a:r>
            <a:r>
              <a:rPr lang="en-US" altLang="zh-TW" dirty="0" smtClean="0">
                <a:solidFill>
                  <a:srgbClr val="FF0000"/>
                </a:solidFill>
              </a:rPr>
              <a:t>RC</a:t>
            </a:r>
            <a:r>
              <a:rPr lang="zh-TW" altLang="en-US" dirty="0" smtClean="0">
                <a:solidFill>
                  <a:srgbClr val="FF0000"/>
                </a:solidFill>
              </a:rPr>
              <a:t> </a:t>
            </a:r>
            <a:r>
              <a:rPr lang="en-US" altLang="zh-TW" dirty="0" smtClean="0">
                <a:solidFill>
                  <a:srgbClr val="FF0000"/>
                </a:solidFill>
              </a:rPr>
              <a:t>limitations</a:t>
            </a:r>
            <a:r>
              <a:rPr lang="en-US" altLang="zh-TW" dirty="0">
                <a:solidFill>
                  <a:srgbClr val="FF0000"/>
                </a:solidFill>
              </a:rPr>
              <a:t>.</a:t>
            </a:r>
            <a:endParaRPr lang="zh-TW" altLang="en-US" dirty="0">
              <a:solidFill>
                <a:srgbClr val="FF0000"/>
              </a:solidFill>
            </a:endParaRPr>
          </a:p>
        </p:txBody>
      </p:sp>
      <p:sp>
        <p:nvSpPr>
          <p:cNvPr id="22" name="文字方塊 21"/>
          <p:cNvSpPr txBox="1"/>
          <p:nvPr/>
        </p:nvSpPr>
        <p:spPr>
          <a:xfrm>
            <a:off x="11227747" y="6035989"/>
            <a:ext cx="441146" cy="369332"/>
          </a:xfrm>
          <a:prstGeom prst="rect">
            <a:avLst/>
          </a:prstGeom>
          <a:noFill/>
        </p:spPr>
        <p:txBody>
          <a:bodyPr wrap="none" rtlCol="0">
            <a:spAutoFit/>
          </a:bodyPr>
          <a:lstStyle/>
          <a:p>
            <a:r>
              <a:rPr lang="en-US" altLang="zh-CN" dirty="0" smtClean="0"/>
              <a:t>34</a:t>
            </a:r>
            <a:endParaRPr lang="zh-CN" altLang="en-US" dirty="0"/>
          </a:p>
        </p:txBody>
      </p:sp>
    </p:spTree>
    <p:extLst>
      <p:ext uri="{BB962C8B-B14F-4D97-AF65-F5344CB8AC3E}">
        <p14:creationId xmlns:p14="http://schemas.microsoft.com/office/powerpoint/2010/main" val="13437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grpId="1" nodeType="clickEffect">
                                  <p:stCondLst>
                                    <p:cond delay="0"/>
                                  </p:stCondLst>
                                  <p:childTnLst>
                                    <p:animEffect transition="out" filter="wipe(up)">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22" presetClass="exit" presetSubtype="1" fill="hold" grpId="1" nodeType="withEffect">
                                  <p:stCondLst>
                                    <p:cond delay="0"/>
                                  </p:stCondLst>
                                  <p:childTnLst>
                                    <p:animEffect transition="out" filter="wipe(up)">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22" presetClass="exit" presetSubtype="1" fill="hold" grpId="1" nodeType="withEffect">
                                  <p:stCondLst>
                                    <p:cond delay="0"/>
                                  </p:stCondLst>
                                  <p:childTnLst>
                                    <p:animEffect transition="out" filter="wipe(up)">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22" presetClass="exit" presetSubtype="1" fill="hold" grpId="1" nodeType="withEffect">
                                  <p:stCondLst>
                                    <p:cond delay="0"/>
                                  </p:stCondLst>
                                  <p:childTnLst>
                                    <p:animEffect transition="out" filter="wipe(up)">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22" presetClass="exit" presetSubtype="1" fill="hold" grpId="1" nodeType="withEffect">
                                  <p:stCondLst>
                                    <p:cond delay="0"/>
                                  </p:stCondLst>
                                  <p:childTnLst>
                                    <p:animEffect transition="out" filter="wipe(up)">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1" grpId="0" animBg="1"/>
      <p:bldP spid="24" grpId="0" animBg="1"/>
      <p:bldP spid="24" grpId="1" animBg="1"/>
      <p:bldP spid="25" grpId="0" animBg="1"/>
      <p:bldP spid="25" grpId="1" animBg="1"/>
      <p:bldP spid="28" grpId="0" animBg="1"/>
      <p:bldP spid="28" grpId="1" animBg="1"/>
      <p:bldP spid="27" grpId="0" animBg="1"/>
      <p:bldP spid="2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標題 1"/>
          <p:cNvSpPr txBox="1">
            <a:spLocks/>
          </p:cNvSpPr>
          <p:nvPr/>
        </p:nvSpPr>
        <p:spPr bwMode="auto">
          <a:xfrm>
            <a:off x="5767738" y="308459"/>
            <a:ext cx="63536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r>
              <a:rPr lang="en-US" altLang="zh-TW" sz="4400" i="1" kern="0" dirty="0">
                <a:solidFill>
                  <a:schemeClr val="accent1">
                    <a:lumMod val="25000"/>
                  </a:schemeClr>
                </a:solidFill>
                <a:latin typeface="Times New Roman" panose="02020603050405020304" pitchFamily="18" charset="0"/>
                <a:cs typeface="Times New Roman" panose="02020603050405020304" pitchFamily="18" charset="0"/>
              </a:rPr>
              <a:t>EPI structure</a:t>
            </a:r>
            <a:endParaRPr lang="zh-TW" altLang="en-US" sz="4400" i="1" kern="0" dirty="0">
              <a:solidFill>
                <a:schemeClr val="accent1">
                  <a:lumMod val="25000"/>
                </a:schemeClr>
              </a:solidFill>
              <a:latin typeface="Times New Roman" panose="02020603050405020304" pitchFamily="18" charset="0"/>
              <a:cs typeface="Times New Roman" panose="02020603050405020304" pitchFamily="18" charset="0"/>
            </a:endParaRPr>
          </a:p>
        </p:txBody>
      </p:sp>
      <p:grpSp>
        <p:nvGrpSpPr>
          <p:cNvPr id="5" name="群組 4"/>
          <p:cNvGrpSpPr/>
          <p:nvPr/>
        </p:nvGrpSpPr>
        <p:grpSpPr>
          <a:xfrm>
            <a:off x="1494158" y="3934595"/>
            <a:ext cx="4410425" cy="1822517"/>
            <a:chOff x="1515578" y="4641789"/>
            <a:chExt cx="4410425" cy="1822517"/>
          </a:xfrm>
        </p:grpSpPr>
        <p:sp>
          <p:nvSpPr>
            <p:cNvPr id="7" name="矩形 107"/>
            <p:cNvSpPr>
              <a:spLocks/>
            </p:cNvSpPr>
            <p:nvPr/>
          </p:nvSpPr>
          <p:spPr>
            <a:xfrm>
              <a:off x="1515578" y="5722910"/>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8" name="矩形 108"/>
            <p:cNvSpPr>
              <a:spLocks/>
            </p:cNvSpPr>
            <p:nvPr/>
          </p:nvSpPr>
          <p:spPr>
            <a:xfrm>
              <a:off x="1515578" y="5367311"/>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矩形 109"/>
                <p:cNvSpPr>
                  <a:spLocks/>
                </p:cNvSpPr>
                <p:nvPr/>
              </p:nvSpPr>
              <p:spPr>
                <a:xfrm>
                  <a:off x="1515578" y="5011711"/>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9" name="矩形 109"/>
                <p:cNvSpPr>
                  <a:spLocks noRot="1" noChangeAspect="1" noMove="1" noResize="1" noEditPoints="1" noAdjustHandles="1" noChangeArrowheads="1" noChangeShapeType="1" noTextEdit="1"/>
                </p:cNvSpPr>
                <p:nvPr/>
              </p:nvSpPr>
              <p:spPr>
                <a:xfrm>
                  <a:off x="1515578" y="5011711"/>
                  <a:ext cx="4410425" cy="326284"/>
                </a:xfrm>
                <a:prstGeom prst="rect">
                  <a:avLst/>
                </a:prstGeom>
                <a:blipFill rotWithShape="0">
                  <a:blip r:embed="rId10"/>
                  <a:stretch>
                    <a:fillRect t="-15254" b="-35593"/>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111"/>
                <p:cNvSpPr>
                  <a:spLocks/>
                </p:cNvSpPr>
                <p:nvPr/>
              </p:nvSpPr>
              <p:spPr>
                <a:xfrm>
                  <a:off x="1515578" y="4641789"/>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0" name="矩形 111"/>
                <p:cNvSpPr>
                  <a:spLocks noRot="1" noChangeAspect="1" noMove="1" noResize="1" noEditPoints="1" noAdjustHandles="1" noChangeArrowheads="1" noChangeShapeType="1" noTextEdit="1"/>
                </p:cNvSpPr>
                <p:nvPr/>
              </p:nvSpPr>
              <p:spPr>
                <a:xfrm>
                  <a:off x="1515578" y="4641789"/>
                  <a:ext cx="4410425" cy="339622"/>
                </a:xfrm>
                <a:prstGeom prst="rect">
                  <a:avLst/>
                </a:prstGeom>
                <a:blipFill rotWithShape="0">
                  <a:blip r:embed="rId11"/>
                  <a:stretch>
                    <a:fillRect t="-13115" b="-34426"/>
                  </a:stretch>
                </a:blipFill>
                <a:ln w="28575">
                  <a:solidFill>
                    <a:schemeClr val="tx1"/>
                  </a:solidFill>
                </a:ln>
              </p:spPr>
              <p:txBody>
                <a:bodyPr/>
                <a:lstStyle/>
                <a:p>
                  <a:r>
                    <a:rPr lang="zh-CN" altLang="en-US">
                      <a:noFill/>
                    </a:rPr>
                    <a:t> </a:t>
                  </a:r>
                </a:p>
              </p:txBody>
            </p:sp>
          </mc:Fallback>
        </mc:AlternateContent>
        <p:sp>
          <p:nvSpPr>
            <p:cNvPr id="11" name="矩形 130"/>
            <p:cNvSpPr>
              <a:spLocks/>
            </p:cNvSpPr>
            <p:nvPr/>
          </p:nvSpPr>
          <p:spPr>
            <a:xfrm>
              <a:off x="1515578" y="6138022"/>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grpSp>
      <p:grpSp>
        <p:nvGrpSpPr>
          <p:cNvPr id="12" name="群組 11"/>
          <p:cNvGrpSpPr/>
          <p:nvPr/>
        </p:nvGrpSpPr>
        <p:grpSpPr>
          <a:xfrm>
            <a:off x="1515578" y="777726"/>
            <a:ext cx="4413144" cy="3142025"/>
            <a:chOff x="1515578" y="1128246"/>
            <a:chExt cx="4413144" cy="3142025"/>
          </a:xfrm>
        </p:grpSpPr>
        <p:sp>
          <p:nvSpPr>
            <p:cNvPr id="13" name="矩形 112"/>
            <p:cNvSpPr>
              <a:spLocks/>
            </p:cNvSpPr>
            <p:nvPr/>
          </p:nvSpPr>
          <p:spPr>
            <a:xfrm>
              <a:off x="1515578" y="3820764"/>
              <a:ext cx="4410425" cy="449507"/>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cs typeface="Arial" panose="020B0604020202020204" pitchFamily="34" charset="0"/>
                </a:rPr>
                <a:t>P Charge </a:t>
              </a:r>
              <a:r>
                <a:rPr lang="en-US" altLang="zh-TW" sz="2000" b="1" dirty="0" smtClean="0">
                  <a:solidFill>
                    <a:schemeClr val="tx1"/>
                  </a:solidFill>
                  <a:cs typeface="Arial" panose="020B0604020202020204" pitchFamily="34" charset="0"/>
                </a:rPr>
                <a:t>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InP</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4" name="矩形 113"/>
            <p:cNvSpPr>
              <a:spLocks/>
            </p:cNvSpPr>
            <p:nvPr/>
          </p:nvSpPr>
          <p:spPr>
            <a:xfrm>
              <a:off x="1515578" y="3263206"/>
              <a:ext cx="4410425" cy="557558"/>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cs typeface="Arial" panose="020B0604020202020204" pitchFamily="34" charset="0"/>
                </a:rPr>
                <a:t>P Charge 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InAlGaAs</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5" name="矩形 114"/>
            <p:cNvSpPr>
              <a:spLocks/>
            </p:cNvSpPr>
            <p:nvPr/>
          </p:nvSpPr>
          <p:spPr>
            <a:xfrm>
              <a:off x="1515578" y="2977951"/>
              <a:ext cx="4410425" cy="354529"/>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I-Graded Band</a:t>
              </a:r>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矩形 115"/>
                <p:cNvSpPr>
                  <a:spLocks/>
                </p:cNvSpPr>
                <p:nvPr/>
              </p:nvSpPr>
              <p:spPr>
                <a:xfrm>
                  <a:off x="1515578" y="2337872"/>
                  <a:ext cx="4410425" cy="61643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 Absorber</a:t>
                  </a:r>
                </a:p>
                <a:p>
                  <a:pPr algn="ct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6" name="矩形 115"/>
                <p:cNvSpPr>
                  <a:spLocks noRot="1" noChangeAspect="1" noMove="1" noResize="1" noEditPoints="1" noAdjustHandles="1" noChangeArrowheads="1" noChangeShapeType="1" noTextEdit="1"/>
                </p:cNvSpPr>
                <p:nvPr/>
              </p:nvSpPr>
              <p:spPr>
                <a:xfrm>
                  <a:off x="1515578" y="2337872"/>
                  <a:ext cx="4410425" cy="616430"/>
                </a:xfrm>
                <a:prstGeom prst="rect">
                  <a:avLst/>
                </a:prstGeom>
                <a:blipFill rotWithShape="0">
                  <a:blip r:embed="rId4"/>
                  <a:stretch>
                    <a:fillRect t="-8491" b="-21698"/>
                  </a:stretch>
                </a:blipFill>
                <a:ln w="28575">
                  <a:solidFill>
                    <a:schemeClr val="tx1"/>
                  </a:solidFill>
                </a:ln>
              </p:spPr>
              <p:txBody>
                <a:bodyPr/>
                <a:lstStyle/>
                <a:p>
                  <a:r>
                    <a:rPr lang="zh-CN" altLang="en-US">
                      <a:noFill/>
                    </a:rPr>
                    <a:t> </a:t>
                  </a:r>
                </a:p>
              </p:txBody>
            </p:sp>
          </mc:Fallback>
        </mc:AlternateContent>
        <p:sp>
          <p:nvSpPr>
            <p:cNvPr id="17" name="矩形 116"/>
            <p:cNvSpPr>
              <a:spLocks/>
            </p:cNvSpPr>
            <p:nvPr/>
          </p:nvSpPr>
          <p:spPr>
            <a:xfrm>
              <a:off x="1515578" y="1982271"/>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P-Graded Band</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8" name="矩形 117"/>
            <p:cNvSpPr>
              <a:spLocks/>
            </p:cNvSpPr>
            <p:nvPr/>
          </p:nvSpPr>
          <p:spPr>
            <a:xfrm>
              <a:off x="1518297" y="1473686"/>
              <a:ext cx="4410425" cy="489426"/>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P+Window</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矩形 118"/>
                <p:cNvSpPr>
                  <a:spLocks/>
                </p:cNvSpPr>
                <p:nvPr/>
              </p:nvSpPr>
              <p:spPr>
                <a:xfrm>
                  <a:off x="1518297" y="1128246"/>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P+Contact</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9" name="矩形 118"/>
                <p:cNvSpPr>
                  <a:spLocks noRot="1" noChangeAspect="1" noMove="1" noResize="1" noEditPoints="1" noAdjustHandles="1" noChangeArrowheads="1" noChangeShapeType="1" noTextEdit="1"/>
                </p:cNvSpPr>
                <p:nvPr/>
              </p:nvSpPr>
              <p:spPr>
                <a:xfrm>
                  <a:off x="1518297" y="1128246"/>
                  <a:ext cx="4410425" cy="326284"/>
                </a:xfrm>
                <a:prstGeom prst="rect">
                  <a:avLst/>
                </a:prstGeom>
                <a:blipFill rotWithShape="0">
                  <a:blip r:embed="rId5"/>
                  <a:stretch>
                    <a:fillRect t="-17241" b="-37931"/>
                  </a:stretch>
                </a:blipFill>
                <a:ln w="28575"/>
              </p:spPr>
              <p:txBody>
                <a:bodyPr/>
                <a:lstStyle/>
                <a:p>
                  <a:r>
                    <a:rPr lang="zh-CN" altLang="en-US">
                      <a:noFill/>
                    </a:rPr>
                    <a:t> </a:t>
                  </a:r>
                </a:p>
              </p:txBody>
            </p:sp>
          </mc:Fallback>
        </mc:AlternateContent>
      </p:grpSp>
      <p:sp>
        <p:nvSpPr>
          <p:cNvPr id="20" name="文字方塊 9"/>
          <p:cNvSpPr txBox="1"/>
          <p:nvPr/>
        </p:nvSpPr>
        <p:spPr>
          <a:xfrm>
            <a:off x="6850270" y="838971"/>
            <a:ext cx="4517384" cy="1477328"/>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rPr>
              <a:t>We adopted a cascaded (dual) M-layer structure to strike a balance between avalanche breakdown speed, dark current, and responsivity. The M-layer is divided into two parts.</a:t>
            </a:r>
            <a:endParaRPr lang="zh-TW" altLang="en-US" b="1" dirty="0">
              <a:solidFill>
                <a:srgbClr val="FF0000"/>
              </a:solidFill>
            </a:endParaRPr>
          </a:p>
        </p:txBody>
      </p:sp>
      <p:grpSp>
        <p:nvGrpSpPr>
          <p:cNvPr id="31" name="群組 30"/>
          <p:cNvGrpSpPr/>
          <p:nvPr/>
        </p:nvGrpSpPr>
        <p:grpSpPr>
          <a:xfrm>
            <a:off x="1493289" y="3948145"/>
            <a:ext cx="4421685" cy="2442277"/>
            <a:chOff x="6882734" y="3680595"/>
            <a:chExt cx="4421685" cy="2442277"/>
          </a:xfrm>
        </p:grpSpPr>
        <p:sp>
          <p:nvSpPr>
            <p:cNvPr id="24" name="矩形 107"/>
            <p:cNvSpPr>
              <a:spLocks/>
            </p:cNvSpPr>
            <p:nvPr/>
          </p:nvSpPr>
          <p:spPr>
            <a:xfrm>
              <a:off x="6883603" y="5381476"/>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25" name="矩形 108"/>
            <p:cNvSpPr>
              <a:spLocks/>
            </p:cNvSpPr>
            <p:nvPr/>
          </p:nvSpPr>
          <p:spPr>
            <a:xfrm>
              <a:off x="6883603" y="5025877"/>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矩形 109"/>
                <p:cNvSpPr>
                  <a:spLocks/>
                </p:cNvSpPr>
                <p:nvPr/>
              </p:nvSpPr>
              <p:spPr>
                <a:xfrm>
                  <a:off x="6883603" y="467027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6" name="矩形 109"/>
                <p:cNvSpPr>
                  <a:spLocks noRot="1" noChangeAspect="1" noMove="1" noResize="1" noEditPoints="1" noAdjustHandles="1" noChangeArrowheads="1" noChangeShapeType="1" noTextEdit="1"/>
                </p:cNvSpPr>
                <p:nvPr/>
              </p:nvSpPr>
              <p:spPr>
                <a:xfrm>
                  <a:off x="6883603" y="4670277"/>
                  <a:ext cx="4410425" cy="326284"/>
                </a:xfrm>
                <a:prstGeom prst="rect">
                  <a:avLst/>
                </a:prstGeom>
                <a:blipFill rotWithShape="0">
                  <a:blip r:embed="rId12"/>
                  <a:stretch>
                    <a:fillRect t="-15254" b="-35593"/>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矩形 111"/>
                <p:cNvSpPr>
                  <a:spLocks/>
                </p:cNvSpPr>
                <p:nvPr/>
              </p:nvSpPr>
              <p:spPr>
                <a:xfrm>
                  <a:off x="6893994" y="3680595"/>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7" name="矩形 111"/>
                <p:cNvSpPr>
                  <a:spLocks noRot="1" noChangeAspect="1" noMove="1" noResize="1" noEditPoints="1" noAdjustHandles="1" noChangeArrowheads="1" noChangeShapeType="1" noTextEdit="1"/>
                </p:cNvSpPr>
                <p:nvPr/>
              </p:nvSpPr>
              <p:spPr>
                <a:xfrm>
                  <a:off x="6893994" y="3680595"/>
                  <a:ext cx="4410425" cy="339622"/>
                </a:xfrm>
                <a:prstGeom prst="rect">
                  <a:avLst/>
                </a:prstGeom>
                <a:blipFill rotWithShape="0">
                  <a:blip r:embed="rId7"/>
                  <a:stretch>
                    <a:fillRect t="-13333" b="-35000"/>
                  </a:stretch>
                </a:blipFill>
                <a:ln w="28575">
                  <a:solidFill>
                    <a:schemeClr val="tx1"/>
                  </a:solidFill>
                </a:ln>
              </p:spPr>
              <p:txBody>
                <a:bodyPr/>
                <a:lstStyle/>
                <a:p>
                  <a:r>
                    <a:rPr lang="zh-CN" altLang="en-US">
                      <a:noFill/>
                    </a:rPr>
                    <a:t> </a:t>
                  </a:r>
                </a:p>
              </p:txBody>
            </p:sp>
          </mc:Fallback>
        </mc:AlternateContent>
        <p:sp>
          <p:nvSpPr>
            <p:cNvPr id="28" name="矩形 130"/>
            <p:cNvSpPr>
              <a:spLocks/>
            </p:cNvSpPr>
            <p:nvPr/>
          </p:nvSpPr>
          <p:spPr>
            <a:xfrm>
              <a:off x="6893994" y="5796588"/>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矩形 111"/>
                <p:cNvSpPr>
                  <a:spLocks/>
                </p:cNvSpPr>
                <p:nvPr/>
              </p:nvSpPr>
              <p:spPr>
                <a:xfrm>
                  <a:off x="6882734" y="4333534"/>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II-Multiplication</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9" name="矩形 111"/>
                <p:cNvSpPr>
                  <a:spLocks noRot="1" noChangeAspect="1" noMove="1" noResize="1" noEditPoints="1" noAdjustHandles="1" noChangeArrowheads="1" noChangeShapeType="1" noTextEdit="1"/>
                </p:cNvSpPr>
                <p:nvPr/>
              </p:nvSpPr>
              <p:spPr>
                <a:xfrm>
                  <a:off x="6882734" y="4333534"/>
                  <a:ext cx="4410425" cy="339622"/>
                </a:xfrm>
                <a:prstGeom prst="rect">
                  <a:avLst/>
                </a:prstGeom>
                <a:blipFill rotWithShape="0">
                  <a:blip r:embed="rId13"/>
                  <a:stretch>
                    <a:fillRect t="-13333" b="-35000"/>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109"/>
                <p:cNvSpPr>
                  <a:spLocks/>
                </p:cNvSpPr>
                <p:nvPr/>
              </p:nvSpPr>
              <p:spPr>
                <a:xfrm>
                  <a:off x="6883834" y="400987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P</a:t>
                  </a:r>
                  <a:r>
                    <a:rPr lang="en-US" altLang="zh-TW" sz="2000" b="1" dirty="0" smtClean="0">
                      <a:solidFill>
                        <a:schemeClr val="tx1"/>
                      </a:solidFill>
                      <a:latin typeface="Arial" panose="020B0604020202020204" pitchFamily="34" charset="0"/>
                      <a:cs typeface="Arial" panose="020B0604020202020204" pitchFamily="34" charset="0"/>
                    </a:rPr>
                    <a:t>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30" name="矩形 109"/>
                <p:cNvSpPr>
                  <a:spLocks noRot="1" noChangeAspect="1" noMove="1" noResize="1" noEditPoints="1" noAdjustHandles="1" noChangeArrowheads="1" noChangeShapeType="1" noTextEdit="1"/>
                </p:cNvSpPr>
                <p:nvPr/>
              </p:nvSpPr>
              <p:spPr>
                <a:xfrm>
                  <a:off x="6883834" y="4009877"/>
                  <a:ext cx="4410425" cy="326284"/>
                </a:xfrm>
                <a:prstGeom prst="rect">
                  <a:avLst/>
                </a:prstGeom>
                <a:blipFill rotWithShape="0">
                  <a:blip r:embed="rId9"/>
                  <a:stretch>
                    <a:fillRect t="-17241" b="-37931"/>
                  </a:stretch>
                </a:blipFill>
                <a:ln w="28575">
                  <a:solidFill>
                    <a:schemeClr val="tx1"/>
                  </a:solidFill>
                </a:ln>
              </p:spPr>
              <p:txBody>
                <a:bodyPr/>
                <a:lstStyle/>
                <a:p>
                  <a:r>
                    <a:rPr lang="zh-CN" altLang="en-US">
                      <a:noFill/>
                    </a:rPr>
                    <a:t> </a:t>
                  </a:r>
                </a:p>
              </p:txBody>
            </p:sp>
          </mc:Fallback>
        </mc:AlternateContent>
      </p:grpSp>
      <p:sp>
        <p:nvSpPr>
          <p:cNvPr id="41" name="橢圓 40"/>
          <p:cNvSpPr/>
          <p:nvPr/>
        </p:nvSpPr>
        <p:spPr bwMode="auto">
          <a:xfrm>
            <a:off x="1340427" y="3919751"/>
            <a:ext cx="4564387" cy="384766"/>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42" name="橢圓 41"/>
          <p:cNvSpPr/>
          <p:nvPr/>
        </p:nvSpPr>
        <p:spPr bwMode="auto">
          <a:xfrm>
            <a:off x="1350818" y="4629817"/>
            <a:ext cx="4717473" cy="34020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43" name="向下箭號 42"/>
          <p:cNvSpPr/>
          <p:nvPr/>
        </p:nvSpPr>
        <p:spPr bwMode="auto">
          <a:xfrm>
            <a:off x="8944554" y="2491854"/>
            <a:ext cx="529937" cy="841664"/>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44" name="文字方塊 9"/>
          <p:cNvSpPr txBox="1"/>
          <p:nvPr/>
        </p:nvSpPr>
        <p:spPr>
          <a:xfrm>
            <a:off x="6948982" y="3394453"/>
            <a:ext cx="4418671" cy="646331"/>
          </a:xfrm>
          <a:prstGeom prst="rect">
            <a:avLst/>
          </a:prstGeom>
          <a:solidFill>
            <a:srgbClr val="FFFF00"/>
          </a:solidFill>
          <a:ln w="38100">
            <a:solidFill>
              <a:srgbClr val="FF0000"/>
            </a:solidFill>
          </a:ln>
        </p:spPr>
        <p:txBody>
          <a:bodyPr wrap="square" rtlCol="0">
            <a:spAutoFit/>
          </a:bodyPr>
          <a:lstStyle/>
          <a:p>
            <a:r>
              <a:rPr lang="en-IN" altLang="zh-TW" b="1" dirty="0">
                <a:solidFill>
                  <a:srgbClr val="FF0000"/>
                </a:solidFill>
              </a:rPr>
              <a:t>We Can Keep the thin M-Layer and reduce the </a:t>
            </a:r>
            <a:r>
              <a:rPr lang="en-IN" altLang="zh-TW" b="1" dirty="0" smtClean="0">
                <a:solidFill>
                  <a:srgbClr val="FF0000"/>
                </a:solidFill>
              </a:rPr>
              <a:t>tunnelling </a:t>
            </a:r>
            <a:r>
              <a:rPr lang="en-IN" altLang="zh-TW" b="1" dirty="0">
                <a:solidFill>
                  <a:srgbClr val="FF0000"/>
                </a:solidFill>
              </a:rPr>
              <a:t>effect </a:t>
            </a:r>
            <a:endParaRPr lang="en-US" altLang="zh-TW" b="1" dirty="0">
              <a:solidFill>
                <a:srgbClr val="FF0000"/>
              </a:solidFill>
            </a:endParaRPr>
          </a:p>
        </p:txBody>
      </p:sp>
      <p:sp>
        <p:nvSpPr>
          <p:cNvPr id="45" name="向下箭號 44"/>
          <p:cNvSpPr/>
          <p:nvPr/>
        </p:nvSpPr>
        <p:spPr bwMode="auto">
          <a:xfrm>
            <a:off x="8963318" y="4208985"/>
            <a:ext cx="529937" cy="841664"/>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46" name="文字方塊 9"/>
          <p:cNvSpPr txBox="1"/>
          <p:nvPr/>
        </p:nvSpPr>
        <p:spPr>
          <a:xfrm>
            <a:off x="6571602" y="5118938"/>
            <a:ext cx="5173429" cy="923330"/>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The reduction in bandwidth due to decreased thickness of the depletion layer, leading to RC limitations</a:t>
            </a:r>
            <a:endParaRPr lang="zh-TW" altLang="en-US" dirty="0">
              <a:solidFill>
                <a:srgbClr val="FF0000"/>
              </a:solidFill>
            </a:endParaRPr>
          </a:p>
        </p:txBody>
      </p:sp>
      <p:sp>
        <p:nvSpPr>
          <p:cNvPr id="32" name="文字方塊 31"/>
          <p:cNvSpPr txBox="1"/>
          <p:nvPr/>
        </p:nvSpPr>
        <p:spPr>
          <a:xfrm>
            <a:off x="11227747" y="6035989"/>
            <a:ext cx="441146" cy="369332"/>
          </a:xfrm>
          <a:prstGeom prst="rect">
            <a:avLst/>
          </a:prstGeom>
          <a:noFill/>
        </p:spPr>
        <p:txBody>
          <a:bodyPr wrap="none" rtlCol="0">
            <a:spAutoFit/>
          </a:bodyPr>
          <a:lstStyle/>
          <a:p>
            <a:r>
              <a:rPr lang="en-US" altLang="zh-CN" dirty="0" smtClean="0"/>
              <a:t>35</a:t>
            </a:r>
            <a:endParaRPr lang="zh-CN" altLang="en-US" dirty="0"/>
          </a:p>
        </p:txBody>
      </p:sp>
    </p:spTree>
    <p:extLst>
      <p:ext uri="{BB962C8B-B14F-4D97-AF65-F5344CB8AC3E}">
        <p14:creationId xmlns:p14="http://schemas.microsoft.com/office/powerpoint/2010/main" val="235154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up)">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500"/>
                                        <p:tgtEl>
                                          <p:spTgt spid="45"/>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1" fill="hold" grpId="1" nodeType="clickEffect">
                                  <p:stCondLst>
                                    <p:cond delay="0"/>
                                  </p:stCondLst>
                                  <p:childTnLst>
                                    <p:animEffect transition="out" filter="wipe(up)">
                                      <p:cBhvr>
                                        <p:cTn id="40" dur="500"/>
                                        <p:tgtEl>
                                          <p:spTgt spid="41"/>
                                        </p:tgtEl>
                                      </p:cBhvr>
                                    </p:animEffect>
                                    <p:set>
                                      <p:cBhvr>
                                        <p:cTn id="41" dur="1" fill="hold">
                                          <p:stCondLst>
                                            <p:cond delay="499"/>
                                          </p:stCondLst>
                                        </p:cTn>
                                        <p:tgtEl>
                                          <p:spTgt spid="41"/>
                                        </p:tgtEl>
                                        <p:attrNameLst>
                                          <p:attrName>style.visibility</p:attrName>
                                        </p:attrNameLst>
                                      </p:cBhvr>
                                      <p:to>
                                        <p:strVal val="hidden"/>
                                      </p:to>
                                    </p:set>
                                  </p:childTnLst>
                                </p:cTn>
                              </p:par>
                              <p:par>
                                <p:cTn id="42" presetID="22" presetClass="exit" presetSubtype="1" fill="hold" grpId="1" nodeType="withEffect">
                                  <p:stCondLst>
                                    <p:cond delay="0"/>
                                  </p:stCondLst>
                                  <p:childTnLst>
                                    <p:animEffect transition="out" filter="wipe(up)">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par>
                                <p:cTn id="45" presetID="22" presetClass="exit" presetSubtype="1" fill="hold" grpId="1" nodeType="withEffect">
                                  <p:stCondLst>
                                    <p:cond delay="0"/>
                                  </p:stCondLst>
                                  <p:childTnLst>
                                    <p:animEffect transition="out" filter="wipe(up)">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22" presetClass="exit" presetSubtype="1" fill="hold" grpId="1" nodeType="withEffect">
                                  <p:stCondLst>
                                    <p:cond delay="0"/>
                                  </p:stCondLst>
                                  <p:childTnLst>
                                    <p:animEffect transition="out" filter="wipe(up)">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22" presetClass="exit" presetSubtype="1" fill="hold" grpId="1" nodeType="withEffect">
                                  <p:stCondLst>
                                    <p:cond delay="0"/>
                                  </p:stCondLst>
                                  <p:childTnLst>
                                    <p:animEffect transition="out" filter="wipe(up)">
                                      <p:cBhvr>
                                        <p:cTn id="52" dur="500"/>
                                        <p:tgtEl>
                                          <p:spTgt spid="44"/>
                                        </p:tgtEl>
                                      </p:cBhvr>
                                    </p:animEffect>
                                    <p:set>
                                      <p:cBhvr>
                                        <p:cTn id="53" dur="1" fill="hold">
                                          <p:stCondLst>
                                            <p:cond delay="499"/>
                                          </p:stCondLst>
                                        </p:cTn>
                                        <p:tgtEl>
                                          <p:spTgt spid="44"/>
                                        </p:tgtEl>
                                        <p:attrNameLst>
                                          <p:attrName>style.visibility</p:attrName>
                                        </p:attrNameLst>
                                      </p:cBhvr>
                                      <p:to>
                                        <p:strVal val="hidden"/>
                                      </p:to>
                                    </p:set>
                                  </p:childTnLst>
                                </p:cTn>
                              </p:par>
                              <p:par>
                                <p:cTn id="54" presetID="22" presetClass="exit" presetSubtype="1" fill="hold" grpId="1" nodeType="withEffect">
                                  <p:stCondLst>
                                    <p:cond delay="0"/>
                                  </p:stCondLst>
                                  <p:childTnLst>
                                    <p:animEffect transition="out" filter="wipe(up)">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par>
                                <p:cTn id="57" presetID="22" presetClass="exit" presetSubtype="1" fill="hold" grpId="1" nodeType="withEffect">
                                  <p:stCondLst>
                                    <p:cond delay="0"/>
                                  </p:stCondLst>
                                  <p:childTnLst>
                                    <p:animEffect transition="out" filter="wipe(up)">
                                      <p:cBhvr>
                                        <p:cTn id="58" dur="500"/>
                                        <p:tgtEl>
                                          <p:spTgt spid="46"/>
                                        </p:tgtEl>
                                      </p:cBhvr>
                                    </p:animEffect>
                                    <p:set>
                                      <p:cBhvr>
                                        <p:cTn id="59"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標題 1"/>
          <p:cNvSpPr txBox="1">
            <a:spLocks/>
          </p:cNvSpPr>
          <p:nvPr/>
        </p:nvSpPr>
        <p:spPr bwMode="auto">
          <a:xfrm>
            <a:off x="3184076" y="280924"/>
            <a:ext cx="656214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r>
              <a:rPr lang="en-US" altLang="zh-TW" sz="4000" i="1" kern="0" dirty="0">
                <a:solidFill>
                  <a:schemeClr val="accent1">
                    <a:lumMod val="25000"/>
                  </a:schemeClr>
                </a:solidFill>
                <a:latin typeface="Times New Roman" panose="02020603050405020304" pitchFamily="18" charset="0"/>
                <a:cs typeface="Times New Roman" panose="02020603050405020304" pitchFamily="18" charset="0"/>
              </a:rPr>
              <a:t>Improvement of RC-limited</a:t>
            </a:r>
            <a:endParaRPr lang="zh-TW" altLang="en-US" sz="4000" i="1" kern="0" dirty="0">
              <a:solidFill>
                <a:schemeClr val="accent1">
                  <a:lumMod val="25000"/>
                </a:schemeClr>
              </a:solidFill>
              <a:latin typeface="Times New Roman" panose="02020603050405020304" pitchFamily="18" charset="0"/>
              <a:cs typeface="Times New Roman" panose="02020603050405020304" pitchFamily="18" charset="0"/>
            </a:endParaRPr>
          </a:p>
        </p:txBody>
      </p:sp>
      <p:grpSp>
        <p:nvGrpSpPr>
          <p:cNvPr id="49" name="群組 48"/>
          <p:cNvGrpSpPr/>
          <p:nvPr/>
        </p:nvGrpSpPr>
        <p:grpSpPr>
          <a:xfrm>
            <a:off x="1463623" y="782806"/>
            <a:ext cx="4413144" cy="3142025"/>
            <a:chOff x="1515578" y="1128246"/>
            <a:chExt cx="4413144" cy="3142025"/>
          </a:xfrm>
        </p:grpSpPr>
        <p:sp>
          <p:nvSpPr>
            <p:cNvPr id="50" name="矩形 112"/>
            <p:cNvSpPr>
              <a:spLocks/>
            </p:cNvSpPr>
            <p:nvPr/>
          </p:nvSpPr>
          <p:spPr>
            <a:xfrm>
              <a:off x="1515578" y="3820764"/>
              <a:ext cx="4410425" cy="449507"/>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cs typeface="Arial" panose="020B0604020202020204" pitchFamily="34" charset="0"/>
                </a:rPr>
                <a:t>P Charge </a:t>
              </a:r>
              <a:r>
                <a:rPr lang="en-US" altLang="zh-TW" sz="2000" b="1" dirty="0" smtClean="0">
                  <a:solidFill>
                    <a:schemeClr val="tx1"/>
                  </a:solidFill>
                  <a:cs typeface="Arial" panose="020B0604020202020204" pitchFamily="34" charset="0"/>
                </a:rPr>
                <a:t>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InP</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51" name="矩形 113"/>
            <p:cNvSpPr>
              <a:spLocks/>
            </p:cNvSpPr>
            <p:nvPr/>
          </p:nvSpPr>
          <p:spPr>
            <a:xfrm>
              <a:off x="1515578" y="3263206"/>
              <a:ext cx="4410425" cy="557558"/>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cs typeface="Arial" panose="020B0604020202020204" pitchFamily="34" charset="0"/>
                </a:rPr>
                <a:t>P Charge 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InAlGaAs</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52" name="矩形 114"/>
            <p:cNvSpPr>
              <a:spLocks/>
            </p:cNvSpPr>
            <p:nvPr/>
          </p:nvSpPr>
          <p:spPr>
            <a:xfrm>
              <a:off x="1515578" y="2977951"/>
              <a:ext cx="4410425" cy="354529"/>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I-Graded Band</a:t>
              </a:r>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3" name="矩形 115"/>
                <p:cNvSpPr>
                  <a:spLocks/>
                </p:cNvSpPr>
                <p:nvPr/>
              </p:nvSpPr>
              <p:spPr>
                <a:xfrm>
                  <a:off x="1515578" y="2337872"/>
                  <a:ext cx="4410425" cy="61643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 Absorber</a:t>
                  </a:r>
                </a:p>
                <a:p>
                  <a:pPr algn="ct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53" name="矩形 115"/>
                <p:cNvSpPr>
                  <a:spLocks noRot="1" noChangeAspect="1" noMove="1" noResize="1" noEditPoints="1" noAdjustHandles="1" noChangeArrowheads="1" noChangeShapeType="1" noTextEdit="1"/>
                </p:cNvSpPr>
                <p:nvPr/>
              </p:nvSpPr>
              <p:spPr>
                <a:xfrm>
                  <a:off x="1515578" y="2337872"/>
                  <a:ext cx="4410425" cy="616430"/>
                </a:xfrm>
                <a:prstGeom prst="rect">
                  <a:avLst/>
                </a:prstGeom>
                <a:blipFill rotWithShape="0">
                  <a:blip r:embed="rId12"/>
                  <a:stretch>
                    <a:fillRect t="-9434" b="-21698"/>
                  </a:stretch>
                </a:blipFill>
                <a:ln w="28575">
                  <a:solidFill>
                    <a:schemeClr val="tx1"/>
                  </a:solidFill>
                </a:ln>
              </p:spPr>
              <p:txBody>
                <a:bodyPr/>
                <a:lstStyle/>
                <a:p>
                  <a:r>
                    <a:rPr lang="zh-CN" altLang="en-US">
                      <a:noFill/>
                    </a:rPr>
                    <a:t> </a:t>
                  </a:r>
                </a:p>
              </p:txBody>
            </p:sp>
          </mc:Fallback>
        </mc:AlternateContent>
        <p:sp>
          <p:nvSpPr>
            <p:cNvPr id="54" name="矩形 116"/>
            <p:cNvSpPr>
              <a:spLocks/>
            </p:cNvSpPr>
            <p:nvPr/>
          </p:nvSpPr>
          <p:spPr>
            <a:xfrm>
              <a:off x="1515578" y="1982271"/>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P-Graded Band</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55" name="矩形 117"/>
            <p:cNvSpPr>
              <a:spLocks/>
            </p:cNvSpPr>
            <p:nvPr/>
          </p:nvSpPr>
          <p:spPr>
            <a:xfrm>
              <a:off x="1518297" y="1473686"/>
              <a:ext cx="4410425" cy="489426"/>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P+Window</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6" name="矩形 118"/>
                <p:cNvSpPr>
                  <a:spLocks/>
                </p:cNvSpPr>
                <p:nvPr/>
              </p:nvSpPr>
              <p:spPr>
                <a:xfrm>
                  <a:off x="1518297" y="1128246"/>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P+Contact</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56" name="矩形 118"/>
                <p:cNvSpPr>
                  <a:spLocks noRot="1" noChangeAspect="1" noMove="1" noResize="1" noEditPoints="1" noAdjustHandles="1" noChangeArrowheads="1" noChangeShapeType="1" noTextEdit="1"/>
                </p:cNvSpPr>
                <p:nvPr/>
              </p:nvSpPr>
              <p:spPr>
                <a:xfrm>
                  <a:off x="1518297" y="1128246"/>
                  <a:ext cx="4410425" cy="326284"/>
                </a:xfrm>
                <a:prstGeom prst="rect">
                  <a:avLst/>
                </a:prstGeom>
                <a:blipFill rotWithShape="0">
                  <a:blip r:embed="rId13"/>
                  <a:stretch>
                    <a:fillRect t="-15254" b="-37288"/>
                  </a:stretch>
                </a:blipFill>
                <a:ln w="28575"/>
              </p:spPr>
              <p:txBody>
                <a:bodyPr/>
                <a:lstStyle/>
                <a:p>
                  <a:r>
                    <a:rPr lang="zh-CN" altLang="en-US">
                      <a:noFill/>
                    </a:rPr>
                    <a:t> </a:t>
                  </a:r>
                </a:p>
              </p:txBody>
            </p:sp>
          </mc:Fallback>
        </mc:AlternateContent>
      </p:grpSp>
      <p:cxnSp>
        <p:nvCxnSpPr>
          <p:cNvPr id="57" name="直線單箭頭接點 56"/>
          <p:cNvCxnSpPr/>
          <p:nvPr/>
        </p:nvCxnSpPr>
        <p:spPr bwMode="auto">
          <a:xfrm>
            <a:off x="5962765" y="3920860"/>
            <a:ext cx="0" cy="771680"/>
          </a:xfrm>
          <a:prstGeom prst="straightConnector1">
            <a:avLst/>
          </a:prstGeom>
          <a:noFill/>
          <a:ln w="25400"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1" name="Rectangle 21"/>
              <p:cNvSpPr/>
              <p:nvPr/>
            </p:nvSpPr>
            <p:spPr>
              <a:xfrm>
                <a:off x="8215294" y="2654165"/>
                <a:ext cx="1872620" cy="9017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a:rPr>
                            <m:t>𝐶</m:t>
                          </m:r>
                        </m:e>
                        <m:sub>
                          <m:r>
                            <a:rPr lang="en-US" altLang="zh-TW" sz="2800" i="1">
                              <a:latin typeface="Cambria Math"/>
                            </a:rPr>
                            <m:t>𝑗</m:t>
                          </m:r>
                        </m:sub>
                      </m:sSub>
                      <m:r>
                        <a:rPr lang="en-US" altLang="zh-TW" sz="2800" i="1">
                          <a:latin typeface="Cambria Math"/>
                          <a:ea typeface="Cambria Math"/>
                        </a:rPr>
                        <m:t>=</m:t>
                      </m:r>
                      <m:f>
                        <m:fPr>
                          <m:ctrlPr>
                            <a:rPr lang="en-US" altLang="zh-TW" sz="2800" i="1">
                              <a:latin typeface="Cambria Math" panose="02040503050406030204" pitchFamily="18" charset="0"/>
                              <a:ea typeface="Cambria Math"/>
                            </a:rPr>
                          </m:ctrlPr>
                        </m:fPr>
                        <m:num>
                          <m:sSub>
                            <m:sSubPr>
                              <m:ctrlPr>
                                <a:rPr lang="en-US" altLang="zh-TW" sz="2800" i="1">
                                  <a:latin typeface="Cambria Math" panose="02040503050406030204" pitchFamily="18" charset="0"/>
                                  <a:ea typeface="Cambria Math"/>
                                </a:rPr>
                              </m:ctrlPr>
                            </m:sSubPr>
                            <m:e>
                              <m:r>
                                <a:rPr lang="zh-TW" altLang="en-US" sz="2800" i="1">
                                  <a:latin typeface="Cambria Math"/>
                                  <a:ea typeface="Cambria Math"/>
                                </a:rPr>
                                <m:t>𝜀</m:t>
                              </m:r>
                            </m:e>
                            <m:sub>
                              <m:r>
                                <a:rPr lang="en-US" altLang="zh-TW" sz="2800" i="1">
                                  <a:latin typeface="Cambria Math"/>
                                  <a:ea typeface="Cambria Math"/>
                                </a:rPr>
                                <m:t>𝑟</m:t>
                              </m:r>
                            </m:sub>
                          </m:sSub>
                          <m:sSub>
                            <m:sSubPr>
                              <m:ctrlPr>
                                <a:rPr lang="en-US" altLang="zh-TW" sz="2800" i="1">
                                  <a:latin typeface="Cambria Math" panose="02040503050406030204" pitchFamily="18" charset="0"/>
                                  <a:ea typeface="Cambria Math"/>
                                </a:rPr>
                              </m:ctrlPr>
                            </m:sSubPr>
                            <m:e>
                              <m:r>
                                <a:rPr lang="zh-TW" altLang="en-US" sz="2800" i="1">
                                  <a:latin typeface="Cambria Math"/>
                                  <a:ea typeface="Cambria Math"/>
                                </a:rPr>
                                <m:t>𝜀</m:t>
                              </m:r>
                            </m:e>
                            <m:sub>
                              <m:r>
                                <a:rPr lang="en-US" altLang="zh-TW" sz="2800" i="1">
                                  <a:latin typeface="Cambria Math"/>
                                  <a:ea typeface="Cambria Math"/>
                                </a:rPr>
                                <m:t>0</m:t>
                              </m:r>
                            </m:sub>
                          </m:sSub>
                          <m:r>
                            <a:rPr lang="en-US" altLang="zh-TW" sz="2800" i="1">
                              <a:latin typeface="Cambria Math"/>
                              <a:ea typeface="Cambria Math"/>
                            </a:rPr>
                            <m:t>𝐴</m:t>
                          </m:r>
                        </m:num>
                        <m:den>
                          <m:r>
                            <a:rPr lang="en-US" altLang="zh-TW" sz="2800" i="1">
                              <a:latin typeface="Cambria Math"/>
                              <a:ea typeface="Cambria Math"/>
                            </a:rPr>
                            <m:t>𝑑</m:t>
                          </m:r>
                        </m:den>
                      </m:f>
                    </m:oMath>
                  </m:oMathPara>
                </a14:m>
                <a:endParaRPr lang="zh-TW" altLang="en-US" sz="2800" dirty="0"/>
              </a:p>
            </p:txBody>
          </p:sp>
        </mc:Choice>
        <mc:Fallback xmlns="">
          <p:sp>
            <p:nvSpPr>
              <p:cNvPr id="61" name="Rectangle 21"/>
              <p:cNvSpPr>
                <a:spLocks noRot="1" noChangeAspect="1" noMove="1" noResize="1" noEditPoints="1" noAdjustHandles="1" noChangeArrowheads="1" noChangeShapeType="1" noTextEdit="1"/>
              </p:cNvSpPr>
              <p:nvPr/>
            </p:nvSpPr>
            <p:spPr>
              <a:xfrm>
                <a:off x="8215294" y="2654165"/>
                <a:ext cx="1872620" cy="901785"/>
              </a:xfrm>
              <a:prstGeom prst="rect">
                <a:avLst/>
              </a:prstGeom>
              <a:blipFill rotWithShape="0">
                <a:blip r:embed="rId16"/>
                <a:stretch>
                  <a:fillRect/>
                </a:stretch>
              </a:blipFill>
            </p:spPr>
            <p:txBody>
              <a:bodyPr/>
              <a:lstStyle/>
              <a:p>
                <a:r>
                  <a:rPr lang="zh-CN" altLang="en-US">
                    <a:noFill/>
                  </a:rPr>
                  <a:t> </a:t>
                </a:r>
              </a:p>
            </p:txBody>
          </p:sp>
        </mc:Fallback>
      </mc:AlternateContent>
      <p:sp>
        <p:nvSpPr>
          <p:cNvPr id="62" name="Up Arrow 22"/>
          <p:cNvSpPr/>
          <p:nvPr/>
        </p:nvSpPr>
        <p:spPr bwMode="auto">
          <a:xfrm>
            <a:off x="8111385" y="2852645"/>
            <a:ext cx="204930" cy="388145"/>
          </a:xfrm>
          <a:prstGeom prst="up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63" name="Up Arrow 23"/>
          <p:cNvSpPr/>
          <p:nvPr/>
        </p:nvSpPr>
        <p:spPr bwMode="auto">
          <a:xfrm flipV="1">
            <a:off x="9746218" y="3257697"/>
            <a:ext cx="191078" cy="402435"/>
          </a:xfrm>
          <a:prstGeom prst="up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mc:AlternateContent xmlns:mc="http://schemas.openxmlformats.org/markup-compatibility/2006" xmlns:a14="http://schemas.microsoft.com/office/drawing/2010/main">
        <mc:Choice Requires="a14">
          <p:sp>
            <p:nvSpPr>
              <p:cNvPr id="64" name="TextBox 1"/>
              <p:cNvSpPr txBox="1"/>
              <p:nvPr/>
            </p:nvSpPr>
            <p:spPr>
              <a:xfrm>
                <a:off x="7625934" y="1486080"/>
                <a:ext cx="2880019" cy="307777"/>
              </a:xfrm>
              <a:prstGeom prst="rect">
                <a:avLst/>
              </a:prstGeom>
              <a:solidFill>
                <a:srgbClr val="FFFF00"/>
              </a:solidFill>
              <a:ln w="28575">
                <a:solidFill>
                  <a:srgbClr val="FF0000"/>
                </a:solidFill>
              </a:ln>
            </p:spPr>
            <p:txBody>
              <a:bodyPr wrap="none" lIns="0" tIns="0" rIns="0" bIns="0" rtlCol="0">
                <a:spAutoFit/>
              </a:bodyPr>
              <a:lstStyle/>
              <a:p>
                <a:r>
                  <a:rPr lang="en-US" altLang="zh-TW" sz="2000" b="1" dirty="0" smtClean="0">
                    <a:solidFill>
                      <a:srgbClr val="FF0000"/>
                    </a:solidFill>
                  </a:rPr>
                  <a:t>Carrier </a:t>
                </a:r>
                <a14:m>
                  <m:oMath xmlns:m="http://schemas.openxmlformats.org/officeDocument/2006/math">
                    <m:r>
                      <a:rPr lang="en-US" altLang="zh-TW" sz="2000" b="1" i="0" smtClean="0">
                        <a:solidFill>
                          <a:srgbClr val="FF0000"/>
                        </a:solidFill>
                        <a:latin typeface="Cambria Math" panose="02040503050406030204" pitchFamily="18" charset="0"/>
                      </a:rPr>
                      <m:t>𝐭𝐫𝐚𝐧𝐬𝐢𝐭</m:t>
                    </m:r>
                    <m:r>
                      <a:rPr lang="en-US" altLang="zh-TW" sz="2000" b="1" i="0" smtClean="0">
                        <a:solidFill>
                          <a:srgbClr val="FF0000"/>
                        </a:solidFill>
                        <a:latin typeface="Cambria Math" panose="02040503050406030204" pitchFamily="18" charset="0"/>
                      </a:rPr>
                      <m:t> </m:t>
                    </m:r>
                    <m:r>
                      <a:rPr lang="en-US" altLang="zh-TW" sz="2000" b="1" i="0" smtClean="0">
                        <a:solidFill>
                          <a:srgbClr val="FF0000"/>
                        </a:solidFill>
                        <a:latin typeface="Cambria Math" panose="02040503050406030204" pitchFamily="18" charset="0"/>
                      </a:rPr>
                      <m:t>𝐭𝐢𝐦𝐞</m:t>
                    </m:r>
                    <m:r>
                      <a:rPr lang="en-US" altLang="zh-TW" sz="2000" b="1" i="0" smtClean="0">
                        <a:solidFill>
                          <a:srgbClr val="FF0000"/>
                        </a:solidFill>
                        <a:latin typeface="Cambria Math" panose="02040503050406030204" pitchFamily="18" charset="0"/>
                      </a:rPr>
                      <m:t> (</m:t>
                    </m:r>
                    <m:sSub>
                      <m:sSubPr>
                        <m:ctrlPr>
                          <a:rPr lang="zh-TW" altLang="en-US" sz="2000" b="1" i="1" smtClean="0">
                            <a:solidFill>
                              <a:srgbClr val="FF0000"/>
                            </a:solidFill>
                            <a:latin typeface="Cambria Math" panose="02040503050406030204" pitchFamily="18" charset="0"/>
                          </a:rPr>
                        </m:ctrlPr>
                      </m:sSubPr>
                      <m:e>
                        <m:r>
                          <a:rPr lang="zh-TW" altLang="en-US" sz="2000" b="1" i="1" smtClean="0">
                            <a:solidFill>
                              <a:srgbClr val="FF0000"/>
                            </a:solidFill>
                            <a:latin typeface="Cambria Math" panose="02040503050406030204" pitchFamily="18" charset="0"/>
                          </a:rPr>
                          <m:t>𝑹</m:t>
                        </m:r>
                      </m:e>
                      <m:sub>
                        <m:r>
                          <a:rPr lang="zh-TW" altLang="en-US" sz="2000" b="1" i="1">
                            <a:solidFill>
                              <a:srgbClr val="FF0000"/>
                            </a:solidFill>
                            <a:latin typeface="Cambria Math" panose="02040503050406030204" pitchFamily="18" charset="0"/>
                          </a:rPr>
                          <m:t>𝒕</m:t>
                        </m:r>
                      </m:sub>
                    </m:sSub>
                    <m:r>
                      <a:rPr lang="en-US" altLang="zh-TW" sz="2000" b="1" i="1" smtClean="0">
                        <a:solidFill>
                          <a:srgbClr val="FF0000"/>
                        </a:solidFill>
                        <a:latin typeface="Cambria Math" panose="02040503050406030204" pitchFamily="18" charset="0"/>
                      </a:rPr>
                      <m:t>)</m:t>
                    </m:r>
                  </m:oMath>
                </a14:m>
                <a:endParaRPr lang="zh-TW" altLang="en-US" sz="2000" b="1" dirty="0">
                  <a:solidFill>
                    <a:srgbClr val="FF0000"/>
                  </a:solidFill>
                </a:endParaRPr>
              </a:p>
            </p:txBody>
          </p:sp>
        </mc:Choice>
        <mc:Fallback xmlns="">
          <p:sp>
            <p:nvSpPr>
              <p:cNvPr id="64" name="TextBox 1"/>
              <p:cNvSpPr txBox="1">
                <a:spLocks noRot="1" noChangeAspect="1" noMove="1" noResize="1" noEditPoints="1" noAdjustHandles="1" noChangeArrowheads="1" noChangeShapeType="1" noTextEdit="1"/>
              </p:cNvSpPr>
              <p:nvPr/>
            </p:nvSpPr>
            <p:spPr>
              <a:xfrm>
                <a:off x="7625934" y="1486080"/>
                <a:ext cx="2880019" cy="307777"/>
              </a:xfrm>
              <a:prstGeom prst="rect">
                <a:avLst/>
              </a:prstGeom>
              <a:blipFill rotWithShape="0">
                <a:blip r:embed="rId17"/>
                <a:stretch>
                  <a:fillRect l="-5031" t="-18182" r="-2935" b="-41818"/>
                </a:stretch>
              </a:blipFill>
              <a:ln w="28575">
                <a:solidFill>
                  <a:srgbClr val="FF0000"/>
                </a:solidFill>
              </a:ln>
            </p:spPr>
            <p:txBody>
              <a:bodyPr/>
              <a:lstStyle/>
              <a:p>
                <a:r>
                  <a:rPr lang="zh-CN" altLang="en-US">
                    <a:noFill/>
                  </a:rPr>
                  <a:t> </a:t>
                </a:r>
              </a:p>
            </p:txBody>
          </p:sp>
        </mc:Fallback>
      </mc:AlternateContent>
      <p:sp>
        <p:nvSpPr>
          <p:cNvPr id="65" name="Down Arrow 2"/>
          <p:cNvSpPr/>
          <p:nvPr/>
        </p:nvSpPr>
        <p:spPr bwMode="auto">
          <a:xfrm>
            <a:off x="10415150" y="1479917"/>
            <a:ext cx="249382" cy="466556"/>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mc:AlternateContent xmlns:mc="http://schemas.openxmlformats.org/markup-compatibility/2006" xmlns:a14="http://schemas.microsoft.com/office/drawing/2010/main">
        <mc:Choice Requires="a14">
          <p:sp>
            <p:nvSpPr>
              <p:cNvPr id="66" name="TextBox 30"/>
              <p:cNvSpPr txBox="1"/>
              <p:nvPr/>
            </p:nvSpPr>
            <p:spPr>
              <a:xfrm>
                <a:off x="7786234" y="4615593"/>
                <a:ext cx="2678041" cy="307777"/>
              </a:xfrm>
              <a:prstGeom prst="rect">
                <a:avLst/>
              </a:prstGeom>
              <a:solidFill>
                <a:srgbClr val="FFFF00"/>
              </a:solidFill>
              <a:ln w="28575">
                <a:solidFill>
                  <a:srgbClr val="FF0000"/>
                </a:solidFill>
              </a:ln>
            </p:spPr>
            <p:txBody>
              <a:bodyPr wrap="none" lIns="0" tIns="0" rIns="0" bIns="0" rtlCol="0">
                <a:spAutoFit/>
              </a:bodyPr>
              <a:lstStyle/>
              <a:p>
                <a:r>
                  <a:rPr lang="en-US" altLang="zh-TW" sz="2000" b="1" dirty="0" smtClean="0">
                    <a:solidFill>
                      <a:srgbClr val="FF0000"/>
                    </a:solidFill>
                  </a:rPr>
                  <a:t>Rc-limited carrier</a:t>
                </a:r>
                <a14:m>
                  <m:oMath xmlns:m="http://schemas.openxmlformats.org/officeDocument/2006/math">
                    <m:r>
                      <a:rPr lang="en-US" altLang="zh-TW" sz="2000" b="1" i="0" smtClean="0">
                        <a:solidFill>
                          <a:srgbClr val="FF0000"/>
                        </a:solidFill>
                        <a:latin typeface="Cambria Math" panose="02040503050406030204" pitchFamily="18" charset="0"/>
                      </a:rPr>
                      <m:t> (</m:t>
                    </m:r>
                    <m:sSub>
                      <m:sSubPr>
                        <m:ctrlPr>
                          <a:rPr lang="zh-TW" altLang="en-US" sz="2000" b="1" i="1" smtClean="0">
                            <a:solidFill>
                              <a:srgbClr val="FF0000"/>
                            </a:solidFill>
                            <a:latin typeface="Cambria Math" panose="02040503050406030204" pitchFamily="18" charset="0"/>
                          </a:rPr>
                        </m:ctrlPr>
                      </m:sSubPr>
                      <m:e>
                        <m:r>
                          <a:rPr lang="zh-TW" altLang="en-US" sz="2000" b="1" i="1" smtClean="0">
                            <a:solidFill>
                              <a:srgbClr val="FF0000"/>
                            </a:solidFill>
                            <a:latin typeface="Cambria Math" panose="02040503050406030204" pitchFamily="18" charset="0"/>
                          </a:rPr>
                          <m:t>𝑹</m:t>
                        </m:r>
                      </m:e>
                      <m:sub>
                        <m:r>
                          <a:rPr lang="en-US" altLang="zh-TW" sz="2000" b="1" i="1" smtClean="0">
                            <a:solidFill>
                              <a:srgbClr val="FF0000"/>
                            </a:solidFill>
                            <a:latin typeface="Cambria Math" panose="02040503050406030204" pitchFamily="18" charset="0"/>
                          </a:rPr>
                          <m:t>𝑪</m:t>
                        </m:r>
                      </m:sub>
                    </m:sSub>
                    <m:r>
                      <a:rPr lang="en-US" altLang="zh-TW" sz="2000" b="1" i="1" smtClean="0">
                        <a:solidFill>
                          <a:srgbClr val="FF0000"/>
                        </a:solidFill>
                        <a:latin typeface="Cambria Math" panose="02040503050406030204" pitchFamily="18" charset="0"/>
                      </a:rPr>
                      <m:t>)</m:t>
                    </m:r>
                  </m:oMath>
                </a14:m>
                <a:endParaRPr lang="zh-TW" altLang="en-US" sz="2000" b="1" dirty="0">
                  <a:solidFill>
                    <a:srgbClr val="FF0000"/>
                  </a:solidFill>
                </a:endParaRPr>
              </a:p>
            </p:txBody>
          </p:sp>
        </mc:Choice>
        <mc:Fallback xmlns="">
          <p:sp>
            <p:nvSpPr>
              <p:cNvPr id="66" name="TextBox 30"/>
              <p:cNvSpPr txBox="1">
                <a:spLocks noRot="1" noChangeAspect="1" noMove="1" noResize="1" noEditPoints="1" noAdjustHandles="1" noChangeArrowheads="1" noChangeShapeType="1" noTextEdit="1"/>
              </p:cNvSpPr>
              <p:nvPr/>
            </p:nvSpPr>
            <p:spPr>
              <a:xfrm>
                <a:off x="7786234" y="4615593"/>
                <a:ext cx="2678041" cy="307777"/>
              </a:xfrm>
              <a:prstGeom prst="rect">
                <a:avLst/>
              </a:prstGeom>
              <a:blipFill rotWithShape="0">
                <a:blip r:embed="rId18"/>
                <a:stretch>
                  <a:fillRect l="-5169" t="-17857" r="-2472" b="-41071"/>
                </a:stretch>
              </a:blipFill>
              <a:ln w="28575">
                <a:solidFill>
                  <a:srgbClr val="FF0000"/>
                </a:solidFill>
              </a:ln>
            </p:spPr>
            <p:txBody>
              <a:bodyPr/>
              <a:lstStyle/>
              <a:p>
                <a:r>
                  <a:rPr lang="zh-CN" altLang="en-US">
                    <a:noFill/>
                  </a:rPr>
                  <a:t> </a:t>
                </a:r>
              </a:p>
            </p:txBody>
          </p:sp>
        </mc:Fallback>
      </mc:AlternateContent>
      <p:sp>
        <p:nvSpPr>
          <p:cNvPr id="67" name="Up Arrow 24"/>
          <p:cNvSpPr/>
          <p:nvPr/>
        </p:nvSpPr>
        <p:spPr bwMode="auto">
          <a:xfrm>
            <a:off x="10539845" y="4468469"/>
            <a:ext cx="221673" cy="450766"/>
          </a:xfrm>
          <a:prstGeom prst="up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68" name="Notched Right Arrow 28"/>
          <p:cNvSpPr/>
          <p:nvPr/>
        </p:nvSpPr>
        <p:spPr bwMode="auto">
          <a:xfrm rot="5400000">
            <a:off x="8633001" y="2080110"/>
            <a:ext cx="643706" cy="393499"/>
          </a:xfrm>
          <a:prstGeom prst="notchedRight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69" name="Notched Right Arrow 36"/>
          <p:cNvSpPr/>
          <p:nvPr/>
        </p:nvSpPr>
        <p:spPr bwMode="auto">
          <a:xfrm rot="5400000">
            <a:off x="8633000" y="3806697"/>
            <a:ext cx="643706" cy="393499"/>
          </a:xfrm>
          <a:prstGeom prst="notchedRight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mc:AlternateContent xmlns:mc="http://schemas.openxmlformats.org/markup-compatibility/2006" xmlns:a14="http://schemas.microsoft.com/office/drawing/2010/main">
        <mc:Choice Requires="a14">
          <p:sp>
            <p:nvSpPr>
              <p:cNvPr id="70" name="5-Point Star 47"/>
              <p:cNvSpPr/>
              <p:nvPr/>
            </p:nvSpPr>
            <p:spPr bwMode="auto">
              <a:xfrm>
                <a:off x="6519621" y="2453916"/>
                <a:ext cx="5406061" cy="1757601"/>
              </a:xfrm>
              <a:prstGeom prst="star5">
                <a:avLst/>
              </a:prstGeom>
              <a:solidFill>
                <a:srgbClr val="FFFF00"/>
              </a:solidFill>
              <a:ln w="38100">
                <a:solidFill>
                  <a:srgbClr val="FF0000"/>
                </a:solidFill>
                <a:miter lim="800000"/>
                <a:headEnd/>
                <a:tailEnd/>
              </a:ln>
              <a:extLst/>
            </p:spPr>
            <p:txBody>
              <a:bodyPr rtlCol="0" anchor="ctr">
                <a:spAutoFit/>
              </a:bodyPr>
              <a:lstStyle/>
              <a:p>
                <a:pPr algn="ctr">
                  <a:spcBef>
                    <a:spcPct val="0"/>
                  </a:spcBef>
                </a:pPr>
                <a:r>
                  <a:rPr lang="en-US" altLang="zh-TW" i="1" dirty="0" smtClean="0">
                    <a:solidFill>
                      <a:srgbClr val="FF0000"/>
                    </a:solidFill>
                  </a:rPr>
                  <a:t>Trade-off between </a:t>
                </a:r>
                <a14:m>
                  <m:oMath xmlns:m="http://schemas.openxmlformats.org/officeDocument/2006/math">
                    <m:sSub>
                      <m:sSubPr>
                        <m:ctrlPr>
                          <a:rPr lang="zh-TW" altLang="en-US" sz="2000" i="1">
                            <a:solidFill>
                              <a:srgbClr val="FF0000"/>
                            </a:solidFill>
                            <a:latin typeface="Cambria Math" panose="02040503050406030204" pitchFamily="18" charset="0"/>
                          </a:rPr>
                        </m:ctrlPr>
                      </m:sSubPr>
                      <m:e>
                        <m:r>
                          <a:rPr lang="zh-TW" altLang="en-US" sz="2000" b="0" i="1">
                            <a:solidFill>
                              <a:srgbClr val="FF0000"/>
                            </a:solidFill>
                            <a:latin typeface="Cambria Math" panose="02040503050406030204" pitchFamily="18" charset="0"/>
                          </a:rPr>
                          <m:t>𝑅</m:t>
                        </m:r>
                      </m:e>
                      <m:sub>
                        <m:r>
                          <a:rPr lang="en-US" altLang="zh-TW" sz="2000" b="0" i="1">
                            <a:solidFill>
                              <a:srgbClr val="FF0000"/>
                            </a:solidFill>
                            <a:latin typeface="Cambria Math" panose="02040503050406030204" pitchFamily="18" charset="0"/>
                          </a:rPr>
                          <m:t>𝑡</m:t>
                        </m:r>
                      </m:sub>
                    </m:sSub>
                  </m:oMath>
                </a14:m>
                <a:r>
                  <a:rPr lang="en-US" altLang="zh-TW" sz="2000" i="1" dirty="0" smtClean="0">
                    <a:solidFill>
                      <a:srgbClr val="3232FF"/>
                    </a:solidFill>
                  </a:rPr>
                  <a:t> </a:t>
                </a:r>
                <a:r>
                  <a:rPr lang="en-US" altLang="zh-TW" i="1" dirty="0" smtClean="0">
                    <a:solidFill>
                      <a:srgbClr val="FF0000"/>
                    </a:solidFill>
                  </a:rPr>
                  <a:t>and</a:t>
                </a:r>
                <a:r>
                  <a:rPr lang="en-US" altLang="zh-TW" sz="2000" i="1" dirty="0" smtClean="0">
                    <a:solidFill>
                      <a:srgbClr val="3232FF"/>
                    </a:solidFill>
                  </a:rPr>
                  <a:t> </a:t>
                </a:r>
                <a14:m>
                  <m:oMath xmlns:m="http://schemas.openxmlformats.org/officeDocument/2006/math">
                    <m:sSub>
                      <m:sSubPr>
                        <m:ctrlPr>
                          <a:rPr lang="zh-TW" altLang="en-US" sz="2000" i="1">
                            <a:solidFill>
                              <a:srgbClr val="FF0000"/>
                            </a:solidFill>
                            <a:latin typeface="Cambria Math" panose="02040503050406030204" pitchFamily="18" charset="0"/>
                          </a:rPr>
                        </m:ctrlPr>
                      </m:sSubPr>
                      <m:e>
                        <m:r>
                          <a:rPr lang="zh-TW" altLang="en-US" sz="2000" b="0" i="1">
                            <a:solidFill>
                              <a:srgbClr val="FF0000"/>
                            </a:solidFill>
                            <a:latin typeface="Cambria Math" panose="02040503050406030204" pitchFamily="18" charset="0"/>
                          </a:rPr>
                          <m:t>𝑅</m:t>
                        </m:r>
                      </m:e>
                      <m:sub>
                        <m:r>
                          <a:rPr lang="en-US" altLang="zh-TW" sz="2000" b="0" i="1" smtClean="0">
                            <a:solidFill>
                              <a:srgbClr val="FF0000"/>
                            </a:solidFill>
                            <a:latin typeface="Cambria Math" panose="02040503050406030204" pitchFamily="18" charset="0"/>
                          </a:rPr>
                          <m:t>𝐶</m:t>
                        </m:r>
                      </m:sub>
                    </m:sSub>
                  </m:oMath>
                </a14:m>
                <a:r>
                  <a:rPr lang="en-US" altLang="zh-TW" sz="2000" dirty="0" smtClean="0">
                    <a:solidFill>
                      <a:srgbClr val="3232FF"/>
                    </a:solidFill>
                  </a:rPr>
                  <a:t> </a:t>
                </a:r>
                <a:endParaRPr lang="zh-TW" altLang="en-US" sz="2000" dirty="0">
                  <a:solidFill>
                    <a:srgbClr val="3232FF"/>
                  </a:solidFill>
                </a:endParaRPr>
              </a:p>
            </p:txBody>
          </p:sp>
        </mc:Choice>
        <mc:Fallback xmlns="">
          <p:sp>
            <p:nvSpPr>
              <p:cNvPr id="70" name="5-Point Star 47"/>
              <p:cNvSpPr>
                <a:spLocks noRot="1" noChangeAspect="1" noMove="1" noResize="1" noEditPoints="1" noAdjustHandles="1" noChangeArrowheads="1" noChangeShapeType="1" noTextEdit="1"/>
              </p:cNvSpPr>
              <p:nvPr/>
            </p:nvSpPr>
            <p:spPr bwMode="auto">
              <a:xfrm>
                <a:off x="6519621" y="2453916"/>
                <a:ext cx="5406061" cy="1757601"/>
              </a:xfrm>
              <a:prstGeom prst="star5">
                <a:avLst/>
              </a:prstGeom>
              <a:blipFill rotWithShape="0">
                <a:blip r:embed="rId19"/>
                <a:stretch>
                  <a:fillRect/>
                </a:stretch>
              </a:blipFill>
              <a:ln w="38100">
                <a:solidFill>
                  <a:srgbClr val="FF0000"/>
                </a:solidFill>
                <a:miter lim="800000"/>
                <a:headEnd/>
                <a:tailEnd/>
              </a:ln>
              <a:extLst/>
            </p:spPr>
            <p:txBody>
              <a:bodyPr/>
              <a:lstStyle/>
              <a:p>
                <a:r>
                  <a:rPr lang="zh-CN" altLang="en-US">
                    <a:noFill/>
                  </a:rPr>
                  <a:t> </a:t>
                </a:r>
              </a:p>
            </p:txBody>
          </p:sp>
        </mc:Fallback>
      </mc:AlternateContent>
      <p:grpSp>
        <p:nvGrpSpPr>
          <p:cNvPr id="71" name="群組 70"/>
          <p:cNvGrpSpPr/>
          <p:nvPr/>
        </p:nvGrpSpPr>
        <p:grpSpPr>
          <a:xfrm>
            <a:off x="1458815" y="3930273"/>
            <a:ext cx="4421685" cy="2442277"/>
            <a:chOff x="6882734" y="3680595"/>
            <a:chExt cx="4421685" cy="2442277"/>
          </a:xfrm>
        </p:grpSpPr>
        <p:sp>
          <p:nvSpPr>
            <p:cNvPr id="72" name="矩形 107"/>
            <p:cNvSpPr>
              <a:spLocks/>
            </p:cNvSpPr>
            <p:nvPr/>
          </p:nvSpPr>
          <p:spPr>
            <a:xfrm>
              <a:off x="6883603" y="5381476"/>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73" name="矩形 108"/>
            <p:cNvSpPr>
              <a:spLocks/>
            </p:cNvSpPr>
            <p:nvPr/>
          </p:nvSpPr>
          <p:spPr>
            <a:xfrm>
              <a:off x="6883603" y="5025877"/>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74" name="矩形 109"/>
                <p:cNvSpPr>
                  <a:spLocks/>
                </p:cNvSpPr>
                <p:nvPr/>
              </p:nvSpPr>
              <p:spPr>
                <a:xfrm>
                  <a:off x="6883603" y="467027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74" name="矩形 109"/>
                <p:cNvSpPr>
                  <a:spLocks noRot="1" noChangeAspect="1" noMove="1" noResize="1" noEditPoints="1" noAdjustHandles="1" noChangeArrowheads="1" noChangeShapeType="1" noTextEdit="1"/>
                </p:cNvSpPr>
                <p:nvPr/>
              </p:nvSpPr>
              <p:spPr>
                <a:xfrm>
                  <a:off x="6883603" y="4670277"/>
                  <a:ext cx="4410425" cy="326284"/>
                </a:xfrm>
                <a:prstGeom prst="rect">
                  <a:avLst/>
                </a:prstGeom>
                <a:blipFill rotWithShape="0">
                  <a:blip r:embed="rId21"/>
                  <a:stretch>
                    <a:fillRect t="-15254" b="-35593"/>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 name="矩形 111"/>
                <p:cNvSpPr>
                  <a:spLocks/>
                </p:cNvSpPr>
                <p:nvPr/>
              </p:nvSpPr>
              <p:spPr>
                <a:xfrm>
                  <a:off x="6893994" y="3680595"/>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75" name="矩形 111"/>
                <p:cNvSpPr>
                  <a:spLocks noRot="1" noChangeAspect="1" noMove="1" noResize="1" noEditPoints="1" noAdjustHandles="1" noChangeArrowheads="1" noChangeShapeType="1" noTextEdit="1"/>
                </p:cNvSpPr>
                <p:nvPr/>
              </p:nvSpPr>
              <p:spPr>
                <a:xfrm>
                  <a:off x="6893994" y="3680595"/>
                  <a:ext cx="4410425" cy="339622"/>
                </a:xfrm>
                <a:prstGeom prst="rect">
                  <a:avLst/>
                </a:prstGeom>
                <a:blipFill rotWithShape="0">
                  <a:blip r:embed="rId22"/>
                  <a:stretch>
                    <a:fillRect t="-13333" b="-35000"/>
                  </a:stretch>
                </a:blipFill>
                <a:ln w="28575">
                  <a:solidFill>
                    <a:schemeClr val="tx1"/>
                  </a:solidFill>
                </a:ln>
              </p:spPr>
              <p:txBody>
                <a:bodyPr/>
                <a:lstStyle/>
                <a:p>
                  <a:r>
                    <a:rPr lang="zh-CN" altLang="en-US">
                      <a:noFill/>
                    </a:rPr>
                    <a:t> </a:t>
                  </a:r>
                </a:p>
              </p:txBody>
            </p:sp>
          </mc:Fallback>
        </mc:AlternateContent>
        <p:sp>
          <p:nvSpPr>
            <p:cNvPr id="76" name="矩形 130"/>
            <p:cNvSpPr>
              <a:spLocks/>
            </p:cNvSpPr>
            <p:nvPr/>
          </p:nvSpPr>
          <p:spPr>
            <a:xfrm>
              <a:off x="6893994" y="5796588"/>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77" name="矩形 111"/>
                <p:cNvSpPr>
                  <a:spLocks/>
                </p:cNvSpPr>
                <p:nvPr/>
              </p:nvSpPr>
              <p:spPr>
                <a:xfrm>
                  <a:off x="6882734" y="4333534"/>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II-Multiplication</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77" name="矩形 111"/>
                <p:cNvSpPr>
                  <a:spLocks noRot="1" noChangeAspect="1" noMove="1" noResize="1" noEditPoints="1" noAdjustHandles="1" noChangeArrowheads="1" noChangeShapeType="1" noTextEdit="1"/>
                </p:cNvSpPr>
                <p:nvPr/>
              </p:nvSpPr>
              <p:spPr>
                <a:xfrm>
                  <a:off x="6882734" y="4333534"/>
                  <a:ext cx="4410425" cy="339622"/>
                </a:xfrm>
                <a:prstGeom prst="rect">
                  <a:avLst/>
                </a:prstGeom>
                <a:blipFill rotWithShape="0">
                  <a:blip r:embed="rId23"/>
                  <a:stretch>
                    <a:fillRect t="-13115" b="-32787"/>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矩形 109"/>
                <p:cNvSpPr>
                  <a:spLocks/>
                </p:cNvSpPr>
                <p:nvPr/>
              </p:nvSpPr>
              <p:spPr>
                <a:xfrm>
                  <a:off x="6883834" y="400987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P</a:t>
                  </a:r>
                  <a:r>
                    <a:rPr lang="en-US" altLang="zh-TW" sz="2000" b="1" dirty="0" smtClean="0">
                      <a:solidFill>
                        <a:schemeClr val="tx1"/>
                      </a:solidFill>
                      <a:latin typeface="Arial" panose="020B0604020202020204" pitchFamily="34" charset="0"/>
                      <a:cs typeface="Arial" panose="020B0604020202020204" pitchFamily="34" charset="0"/>
                    </a:rPr>
                    <a:t>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78" name="矩形 109"/>
                <p:cNvSpPr>
                  <a:spLocks noRot="1" noChangeAspect="1" noMove="1" noResize="1" noEditPoints="1" noAdjustHandles="1" noChangeArrowheads="1" noChangeShapeType="1" noTextEdit="1"/>
                </p:cNvSpPr>
                <p:nvPr/>
              </p:nvSpPr>
              <p:spPr>
                <a:xfrm>
                  <a:off x="6883834" y="4009877"/>
                  <a:ext cx="4410425" cy="326284"/>
                </a:xfrm>
                <a:prstGeom prst="rect">
                  <a:avLst/>
                </a:prstGeom>
                <a:blipFill rotWithShape="0">
                  <a:blip r:embed="rId24"/>
                  <a:stretch>
                    <a:fillRect t="-15517" b="-37931"/>
                  </a:stretch>
                </a:blipFill>
                <a:ln w="28575">
                  <a:solidFill>
                    <a:schemeClr val="tx1"/>
                  </a:solidFill>
                </a:ln>
              </p:spPr>
              <p:txBody>
                <a:bodyPr/>
                <a:lstStyle/>
                <a:p>
                  <a:r>
                    <a:rPr lang="zh-CN" altLang="en-US">
                      <a:noFill/>
                    </a:rPr>
                    <a:t> </a:t>
                  </a:r>
                </a:p>
              </p:txBody>
            </p:sp>
          </mc:Fallback>
        </mc:AlternateContent>
      </p:grpSp>
      <p:grpSp>
        <p:nvGrpSpPr>
          <p:cNvPr id="35" name="群組 34"/>
          <p:cNvGrpSpPr/>
          <p:nvPr/>
        </p:nvGrpSpPr>
        <p:grpSpPr>
          <a:xfrm>
            <a:off x="1466342" y="3944660"/>
            <a:ext cx="4500011" cy="1822517"/>
            <a:chOff x="1515578" y="4641789"/>
            <a:chExt cx="4500011" cy="1822517"/>
          </a:xfrm>
        </p:grpSpPr>
        <p:grpSp>
          <p:nvGrpSpPr>
            <p:cNvPr id="36" name="群組 35"/>
            <p:cNvGrpSpPr/>
            <p:nvPr/>
          </p:nvGrpSpPr>
          <p:grpSpPr>
            <a:xfrm>
              <a:off x="1515578" y="4641789"/>
              <a:ext cx="4410425" cy="1822517"/>
              <a:chOff x="1515578" y="4641789"/>
              <a:chExt cx="4410425" cy="1822517"/>
            </a:xfrm>
          </p:grpSpPr>
          <p:sp>
            <p:nvSpPr>
              <p:cNvPr id="38" name="矩形 107"/>
              <p:cNvSpPr>
                <a:spLocks/>
              </p:cNvSpPr>
              <p:nvPr/>
            </p:nvSpPr>
            <p:spPr>
              <a:xfrm>
                <a:off x="1515578" y="5722910"/>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39" name="矩形 108"/>
              <p:cNvSpPr>
                <a:spLocks/>
              </p:cNvSpPr>
              <p:nvPr/>
            </p:nvSpPr>
            <p:spPr>
              <a:xfrm>
                <a:off x="1515578" y="5367311"/>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矩形 109"/>
                  <p:cNvSpPr>
                    <a:spLocks/>
                  </p:cNvSpPr>
                  <p:nvPr/>
                </p:nvSpPr>
                <p:spPr>
                  <a:xfrm>
                    <a:off x="1515578" y="5011711"/>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40" name="矩形 109"/>
                  <p:cNvSpPr>
                    <a:spLocks noRot="1" noChangeAspect="1" noMove="1" noResize="1" noEditPoints="1" noAdjustHandles="1" noChangeArrowheads="1" noChangeShapeType="1" noTextEdit="1"/>
                  </p:cNvSpPr>
                  <p:nvPr/>
                </p:nvSpPr>
                <p:spPr>
                  <a:xfrm>
                    <a:off x="1515578" y="5011711"/>
                    <a:ext cx="4410425" cy="326284"/>
                  </a:xfrm>
                  <a:prstGeom prst="rect">
                    <a:avLst/>
                  </a:prstGeom>
                  <a:blipFill rotWithShape="0">
                    <a:blip r:embed="rId25"/>
                    <a:stretch>
                      <a:fillRect t="-15517" b="-37931"/>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矩形 111"/>
                  <p:cNvSpPr>
                    <a:spLocks/>
                  </p:cNvSpPr>
                  <p:nvPr/>
                </p:nvSpPr>
                <p:spPr>
                  <a:xfrm>
                    <a:off x="1515578" y="4641789"/>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41" name="矩形 111"/>
                  <p:cNvSpPr>
                    <a:spLocks noRot="1" noChangeAspect="1" noMove="1" noResize="1" noEditPoints="1" noAdjustHandles="1" noChangeArrowheads="1" noChangeShapeType="1" noTextEdit="1"/>
                  </p:cNvSpPr>
                  <p:nvPr/>
                </p:nvSpPr>
                <p:spPr>
                  <a:xfrm>
                    <a:off x="1515578" y="4641789"/>
                    <a:ext cx="4410425" cy="339622"/>
                  </a:xfrm>
                  <a:prstGeom prst="rect">
                    <a:avLst/>
                  </a:prstGeom>
                  <a:blipFill rotWithShape="0">
                    <a:blip r:embed="rId26"/>
                    <a:stretch>
                      <a:fillRect t="-13115" b="-32787"/>
                    </a:stretch>
                  </a:blipFill>
                  <a:ln w="28575">
                    <a:solidFill>
                      <a:schemeClr val="tx1"/>
                    </a:solidFill>
                  </a:ln>
                </p:spPr>
                <p:txBody>
                  <a:bodyPr/>
                  <a:lstStyle/>
                  <a:p>
                    <a:r>
                      <a:rPr lang="zh-CN" altLang="en-US">
                        <a:noFill/>
                      </a:rPr>
                      <a:t> </a:t>
                    </a:r>
                  </a:p>
                </p:txBody>
              </p:sp>
            </mc:Fallback>
          </mc:AlternateContent>
          <p:sp>
            <p:nvSpPr>
              <p:cNvPr id="42" name="矩形 130"/>
              <p:cNvSpPr>
                <a:spLocks/>
              </p:cNvSpPr>
              <p:nvPr/>
            </p:nvSpPr>
            <p:spPr>
              <a:xfrm>
                <a:off x="1515578" y="6138022"/>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grpSp>
        <p:cxnSp>
          <p:nvCxnSpPr>
            <p:cNvPr id="37" name="直線單箭頭接點 36"/>
            <p:cNvCxnSpPr/>
            <p:nvPr/>
          </p:nvCxnSpPr>
          <p:spPr bwMode="auto">
            <a:xfrm flipH="1">
              <a:off x="6014720" y="4641789"/>
              <a:ext cx="869" cy="400162"/>
            </a:xfrm>
            <a:prstGeom prst="straightConnector1">
              <a:avLst/>
            </a:prstGeom>
            <a:noFill/>
            <a:ln w="25400"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群組 42"/>
          <p:cNvGrpSpPr/>
          <p:nvPr/>
        </p:nvGrpSpPr>
        <p:grpSpPr>
          <a:xfrm>
            <a:off x="1472769" y="3912412"/>
            <a:ext cx="4410425" cy="2163795"/>
            <a:chOff x="1515578" y="4300511"/>
            <a:chExt cx="4410425" cy="2163795"/>
          </a:xfrm>
        </p:grpSpPr>
        <p:sp>
          <p:nvSpPr>
            <p:cNvPr id="44" name="矩形 107"/>
            <p:cNvSpPr>
              <a:spLocks/>
            </p:cNvSpPr>
            <p:nvPr/>
          </p:nvSpPr>
          <p:spPr>
            <a:xfrm>
              <a:off x="1515578" y="5722910"/>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45" name="矩形 108"/>
            <p:cNvSpPr>
              <a:spLocks/>
            </p:cNvSpPr>
            <p:nvPr/>
          </p:nvSpPr>
          <p:spPr>
            <a:xfrm>
              <a:off x="1515578" y="5367311"/>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矩形 109"/>
                <p:cNvSpPr>
                  <a:spLocks/>
                </p:cNvSpPr>
                <p:nvPr/>
              </p:nvSpPr>
              <p:spPr>
                <a:xfrm>
                  <a:off x="1515578" y="5011711"/>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46" name="矩形 109"/>
                <p:cNvSpPr>
                  <a:spLocks noRot="1" noChangeAspect="1" noMove="1" noResize="1" noEditPoints="1" noAdjustHandles="1" noChangeArrowheads="1" noChangeShapeType="1" noTextEdit="1"/>
                </p:cNvSpPr>
                <p:nvPr/>
              </p:nvSpPr>
              <p:spPr>
                <a:xfrm>
                  <a:off x="1515578" y="5011711"/>
                  <a:ext cx="4410425" cy="326284"/>
                </a:xfrm>
                <a:prstGeom prst="rect">
                  <a:avLst/>
                </a:prstGeom>
                <a:blipFill rotWithShape="0">
                  <a:blip r:embed="rId27"/>
                  <a:stretch>
                    <a:fillRect t="-15254" b="-37288"/>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111"/>
                <p:cNvSpPr>
                  <a:spLocks/>
                </p:cNvSpPr>
                <p:nvPr/>
              </p:nvSpPr>
              <p:spPr>
                <a:xfrm>
                  <a:off x="1515578" y="4300511"/>
                  <a:ext cx="4410425" cy="68090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47" name="矩形 111"/>
                <p:cNvSpPr>
                  <a:spLocks noRot="1" noChangeAspect="1" noMove="1" noResize="1" noEditPoints="1" noAdjustHandles="1" noChangeArrowheads="1" noChangeShapeType="1" noTextEdit="1"/>
                </p:cNvSpPr>
                <p:nvPr/>
              </p:nvSpPr>
              <p:spPr>
                <a:xfrm>
                  <a:off x="1515578" y="4300511"/>
                  <a:ext cx="4410425" cy="680900"/>
                </a:xfrm>
                <a:prstGeom prst="rect">
                  <a:avLst/>
                </a:prstGeom>
                <a:blipFill rotWithShape="0">
                  <a:blip r:embed="rId28"/>
                  <a:stretch>
                    <a:fillRect/>
                  </a:stretch>
                </a:blipFill>
                <a:ln w="28575">
                  <a:solidFill>
                    <a:schemeClr val="tx1"/>
                  </a:solidFill>
                </a:ln>
              </p:spPr>
              <p:txBody>
                <a:bodyPr/>
                <a:lstStyle/>
                <a:p>
                  <a:r>
                    <a:rPr lang="zh-CN" altLang="en-US">
                      <a:noFill/>
                    </a:rPr>
                    <a:t> </a:t>
                  </a:r>
                </a:p>
              </p:txBody>
            </p:sp>
          </mc:Fallback>
        </mc:AlternateContent>
        <p:sp>
          <p:nvSpPr>
            <p:cNvPr id="48" name="矩形 130"/>
            <p:cNvSpPr>
              <a:spLocks/>
            </p:cNvSpPr>
            <p:nvPr/>
          </p:nvSpPr>
          <p:spPr>
            <a:xfrm>
              <a:off x="1515578" y="6138022"/>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grpSp>
      <p:sp>
        <p:nvSpPr>
          <p:cNvPr id="60" name="橢圓 59"/>
          <p:cNvSpPr/>
          <p:nvPr/>
        </p:nvSpPr>
        <p:spPr bwMode="auto">
          <a:xfrm>
            <a:off x="1174172" y="3890560"/>
            <a:ext cx="4787520" cy="443206"/>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58" name="文字方塊 57"/>
          <p:cNvSpPr txBox="1"/>
          <p:nvPr/>
        </p:nvSpPr>
        <p:spPr>
          <a:xfrm>
            <a:off x="11227747" y="6035989"/>
            <a:ext cx="441146" cy="369332"/>
          </a:xfrm>
          <a:prstGeom prst="rect">
            <a:avLst/>
          </a:prstGeom>
          <a:noFill/>
        </p:spPr>
        <p:txBody>
          <a:bodyPr wrap="none" rtlCol="0">
            <a:spAutoFit/>
          </a:bodyPr>
          <a:lstStyle/>
          <a:p>
            <a:r>
              <a:rPr lang="en-US" altLang="zh-CN" dirty="0" smtClean="0"/>
              <a:t>36</a:t>
            </a:r>
            <a:endParaRPr lang="zh-CN" altLang="en-US" dirty="0"/>
          </a:p>
        </p:txBody>
      </p:sp>
    </p:spTree>
    <p:extLst>
      <p:ext uri="{BB962C8B-B14F-4D97-AF65-F5344CB8AC3E}">
        <p14:creationId xmlns:p14="http://schemas.microsoft.com/office/powerpoint/2010/main" val="9316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par>
                                <p:cTn id="8" presetID="22" presetClass="entr" presetSubtype="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up)">
                                      <p:cBhvr>
                                        <p:cTn id="10" dur="500"/>
                                        <p:tgtEl>
                                          <p:spTgt spid="49"/>
                                        </p:tgtEl>
                                      </p:cBhvr>
                                    </p:animEffect>
                                  </p:childTnLst>
                                </p:cTn>
                              </p:par>
                              <p:par>
                                <p:cTn id="11" presetID="22" presetClass="entr" presetSubtype="1"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up)">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1" fill="hold" nodeType="clickEffect">
                                  <p:stCondLst>
                                    <p:cond delay="0"/>
                                  </p:stCondLst>
                                  <p:childTnLst>
                                    <p:animEffect transition="out" filter="wipe(up)">
                                      <p:cBhvr>
                                        <p:cTn id="17" dur="2000"/>
                                        <p:tgtEl>
                                          <p:spTgt spid="57"/>
                                        </p:tgtEl>
                                      </p:cBhvr>
                                    </p:animEffect>
                                    <p:set>
                                      <p:cBhvr>
                                        <p:cTn id="18" dur="1" fill="hold">
                                          <p:stCondLst>
                                            <p:cond delay="1999"/>
                                          </p:stCondLst>
                                        </p:cTn>
                                        <p:tgtEl>
                                          <p:spTgt spid="57"/>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2000"/>
                                        <p:tgtEl>
                                          <p:spTgt spid="43"/>
                                        </p:tgtEl>
                                      </p:cBhvr>
                                    </p:animEffect>
                                    <p:set>
                                      <p:cBhvr>
                                        <p:cTn id="21" dur="1" fill="hold">
                                          <p:stCondLst>
                                            <p:cond delay="1999"/>
                                          </p:stCondLst>
                                        </p:cTn>
                                        <p:tgtEl>
                                          <p:spTgt spid="43"/>
                                        </p:tgtEl>
                                        <p:attrNameLst>
                                          <p:attrName>style.visibility</p:attrName>
                                        </p:attrNameLst>
                                      </p:cBhvr>
                                      <p:to>
                                        <p:strVal val="hidden"/>
                                      </p:to>
                                    </p:set>
                                  </p:childTnLst>
                                </p:cTn>
                              </p:par>
                              <p:par>
                                <p:cTn id="22" presetID="22" presetClass="entr" presetSubtype="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up)">
                                      <p:cBhvr>
                                        <p:cTn id="24" dur="2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down)">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barn(inVertic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circle(in)">
                                      <p:cBhvr>
                                        <p:cTn id="45" dur="20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1000"/>
                                        <p:tgtEl>
                                          <p:spTgt spid="62"/>
                                        </p:tgtEl>
                                      </p:cBhvr>
                                    </p:animEffect>
                                    <p:anim calcmode="lin" valueType="num">
                                      <p:cBhvr>
                                        <p:cTn id="56" dur="1000" fill="hold"/>
                                        <p:tgtEl>
                                          <p:spTgt spid="62"/>
                                        </p:tgtEl>
                                        <p:attrNameLst>
                                          <p:attrName>ppt_x</p:attrName>
                                        </p:attrNameLst>
                                      </p:cBhvr>
                                      <p:tavLst>
                                        <p:tav tm="0">
                                          <p:val>
                                            <p:strVal val="#ppt_x"/>
                                          </p:val>
                                        </p:tav>
                                        <p:tav tm="100000">
                                          <p:val>
                                            <p:strVal val="#ppt_x"/>
                                          </p:val>
                                        </p:tav>
                                      </p:tavLst>
                                    </p:anim>
                                    <p:anim calcmode="lin" valueType="num">
                                      <p:cBhvr>
                                        <p:cTn id="5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barn(inVertical)">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ppt_x"/>
                                          </p:val>
                                        </p:tav>
                                        <p:tav tm="100000">
                                          <p:val>
                                            <p:strVal val="#ppt_x"/>
                                          </p:val>
                                        </p:tav>
                                      </p:tavLst>
                                    </p:anim>
                                    <p:anim calcmode="lin" valueType="num">
                                      <p:cBhvr additive="base">
                                        <p:cTn id="68" dur="500" fill="hold"/>
                                        <p:tgtEl>
                                          <p:spTgt spid="6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anim calcmode="lin" valueType="num">
                                      <p:cBhvr additive="base">
                                        <p:cTn id="71" dur="500" fill="hold"/>
                                        <p:tgtEl>
                                          <p:spTgt spid="67"/>
                                        </p:tgtEl>
                                        <p:attrNameLst>
                                          <p:attrName>ppt_x</p:attrName>
                                        </p:attrNameLst>
                                      </p:cBhvr>
                                      <p:tavLst>
                                        <p:tav tm="0">
                                          <p:val>
                                            <p:strVal val="#ppt_x"/>
                                          </p:val>
                                        </p:tav>
                                        <p:tav tm="100000">
                                          <p:val>
                                            <p:strVal val="#ppt_x"/>
                                          </p:val>
                                        </p:tav>
                                      </p:tavLst>
                                    </p:anim>
                                    <p:anim calcmode="lin" valueType="num">
                                      <p:cBhvr additive="base">
                                        <p:cTn id="7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60"/>
                                        </p:tgtEl>
                                      </p:cBhvr>
                                    </p:animEffect>
                                    <p:set>
                                      <p:cBhvr>
                                        <p:cTn id="81" dur="1" fill="hold">
                                          <p:stCondLst>
                                            <p:cond delay="499"/>
                                          </p:stCondLst>
                                        </p:cTn>
                                        <p:tgtEl>
                                          <p:spTgt spid="60"/>
                                        </p:tgtEl>
                                        <p:attrNameLst>
                                          <p:attrName>style.visibility</p:attrName>
                                        </p:attrNameLst>
                                      </p:cBhvr>
                                      <p:to>
                                        <p:strVal val="hidden"/>
                                      </p:to>
                                    </p:set>
                                  </p:childTnLst>
                                </p:cTn>
                              </p:par>
                              <p:par>
                                <p:cTn id="82" presetID="22" presetClass="exit" presetSubtype="4" fill="hold" grpId="1" nodeType="withEffect">
                                  <p:stCondLst>
                                    <p:cond delay="0"/>
                                  </p:stCondLst>
                                  <p:childTnLst>
                                    <p:animEffect transition="out" filter="wipe(down)">
                                      <p:cBhvr>
                                        <p:cTn id="83" dur="500"/>
                                        <p:tgtEl>
                                          <p:spTgt spid="64"/>
                                        </p:tgtEl>
                                      </p:cBhvr>
                                    </p:animEffect>
                                    <p:set>
                                      <p:cBhvr>
                                        <p:cTn id="84" dur="1" fill="hold">
                                          <p:stCondLst>
                                            <p:cond delay="499"/>
                                          </p:stCondLst>
                                        </p:cTn>
                                        <p:tgtEl>
                                          <p:spTgt spid="64"/>
                                        </p:tgtEl>
                                        <p:attrNameLst>
                                          <p:attrName>style.visibility</p:attrName>
                                        </p:attrNameLst>
                                      </p:cBhvr>
                                      <p:to>
                                        <p:strVal val="hidden"/>
                                      </p:to>
                                    </p:set>
                                  </p:childTnLst>
                                </p:cTn>
                              </p:par>
                              <p:par>
                                <p:cTn id="85" presetID="22" presetClass="exit" presetSubtype="4" fill="hold" grpId="1" nodeType="withEffect">
                                  <p:stCondLst>
                                    <p:cond delay="0"/>
                                  </p:stCondLst>
                                  <p:childTnLst>
                                    <p:animEffect transition="out" filter="wipe(down)">
                                      <p:cBhvr>
                                        <p:cTn id="86" dur="500"/>
                                        <p:tgtEl>
                                          <p:spTgt spid="65"/>
                                        </p:tgtEl>
                                      </p:cBhvr>
                                    </p:animEffect>
                                    <p:set>
                                      <p:cBhvr>
                                        <p:cTn id="87" dur="1" fill="hold">
                                          <p:stCondLst>
                                            <p:cond delay="499"/>
                                          </p:stCondLst>
                                        </p:cTn>
                                        <p:tgtEl>
                                          <p:spTgt spid="65"/>
                                        </p:tgtEl>
                                        <p:attrNameLst>
                                          <p:attrName>style.visibility</p:attrName>
                                        </p:attrNameLst>
                                      </p:cBhvr>
                                      <p:to>
                                        <p:strVal val="hidden"/>
                                      </p:to>
                                    </p:set>
                                  </p:childTnLst>
                                </p:cTn>
                              </p:par>
                              <p:par>
                                <p:cTn id="88" presetID="22" presetClass="exit" presetSubtype="4" fill="hold" grpId="1" nodeType="withEffect">
                                  <p:stCondLst>
                                    <p:cond delay="0"/>
                                  </p:stCondLst>
                                  <p:childTnLst>
                                    <p:animEffect transition="out" filter="wipe(down)">
                                      <p:cBhvr>
                                        <p:cTn id="89" dur="500"/>
                                        <p:tgtEl>
                                          <p:spTgt spid="68"/>
                                        </p:tgtEl>
                                      </p:cBhvr>
                                    </p:animEffect>
                                    <p:set>
                                      <p:cBhvr>
                                        <p:cTn id="90" dur="1" fill="hold">
                                          <p:stCondLst>
                                            <p:cond delay="499"/>
                                          </p:stCondLst>
                                        </p:cTn>
                                        <p:tgtEl>
                                          <p:spTgt spid="68"/>
                                        </p:tgtEl>
                                        <p:attrNameLst>
                                          <p:attrName>style.visibility</p:attrName>
                                        </p:attrNameLst>
                                      </p:cBhvr>
                                      <p:to>
                                        <p:strVal val="hidden"/>
                                      </p:to>
                                    </p:set>
                                  </p:childTnLst>
                                </p:cTn>
                              </p:par>
                              <p:par>
                                <p:cTn id="91" presetID="22" presetClass="exit" presetSubtype="4" fill="hold" grpId="1" nodeType="withEffect">
                                  <p:stCondLst>
                                    <p:cond delay="0"/>
                                  </p:stCondLst>
                                  <p:childTnLst>
                                    <p:animEffect transition="out" filter="wipe(down)">
                                      <p:cBhvr>
                                        <p:cTn id="92" dur="500"/>
                                        <p:tgtEl>
                                          <p:spTgt spid="61"/>
                                        </p:tgtEl>
                                      </p:cBhvr>
                                    </p:animEffect>
                                    <p:set>
                                      <p:cBhvr>
                                        <p:cTn id="93" dur="1" fill="hold">
                                          <p:stCondLst>
                                            <p:cond delay="499"/>
                                          </p:stCondLst>
                                        </p:cTn>
                                        <p:tgtEl>
                                          <p:spTgt spid="61"/>
                                        </p:tgtEl>
                                        <p:attrNameLst>
                                          <p:attrName>style.visibility</p:attrName>
                                        </p:attrNameLst>
                                      </p:cBhvr>
                                      <p:to>
                                        <p:strVal val="hidden"/>
                                      </p:to>
                                    </p:set>
                                  </p:childTnLst>
                                </p:cTn>
                              </p:par>
                              <p:par>
                                <p:cTn id="94" presetID="22" presetClass="exit" presetSubtype="4" fill="hold" grpId="1" nodeType="withEffect">
                                  <p:stCondLst>
                                    <p:cond delay="0"/>
                                  </p:stCondLst>
                                  <p:childTnLst>
                                    <p:animEffect transition="out" filter="wipe(down)">
                                      <p:cBhvr>
                                        <p:cTn id="95" dur="500"/>
                                        <p:tgtEl>
                                          <p:spTgt spid="63"/>
                                        </p:tgtEl>
                                      </p:cBhvr>
                                    </p:animEffect>
                                    <p:set>
                                      <p:cBhvr>
                                        <p:cTn id="96" dur="1" fill="hold">
                                          <p:stCondLst>
                                            <p:cond delay="499"/>
                                          </p:stCondLst>
                                        </p:cTn>
                                        <p:tgtEl>
                                          <p:spTgt spid="63"/>
                                        </p:tgtEl>
                                        <p:attrNameLst>
                                          <p:attrName>style.visibility</p:attrName>
                                        </p:attrNameLst>
                                      </p:cBhvr>
                                      <p:to>
                                        <p:strVal val="hidden"/>
                                      </p:to>
                                    </p:set>
                                  </p:childTnLst>
                                </p:cTn>
                              </p:par>
                              <p:par>
                                <p:cTn id="97" presetID="22" presetClass="exit" presetSubtype="4" fill="hold" grpId="1" nodeType="withEffect">
                                  <p:stCondLst>
                                    <p:cond delay="0"/>
                                  </p:stCondLst>
                                  <p:childTnLst>
                                    <p:animEffect transition="out" filter="wipe(down)">
                                      <p:cBhvr>
                                        <p:cTn id="98" dur="500"/>
                                        <p:tgtEl>
                                          <p:spTgt spid="62"/>
                                        </p:tgtEl>
                                      </p:cBhvr>
                                    </p:animEffect>
                                    <p:set>
                                      <p:cBhvr>
                                        <p:cTn id="99" dur="1" fill="hold">
                                          <p:stCondLst>
                                            <p:cond delay="499"/>
                                          </p:stCondLst>
                                        </p:cTn>
                                        <p:tgtEl>
                                          <p:spTgt spid="62"/>
                                        </p:tgtEl>
                                        <p:attrNameLst>
                                          <p:attrName>style.visibility</p:attrName>
                                        </p:attrNameLst>
                                      </p:cBhvr>
                                      <p:to>
                                        <p:strVal val="hidden"/>
                                      </p:to>
                                    </p:set>
                                  </p:childTnLst>
                                </p:cTn>
                              </p:par>
                              <p:par>
                                <p:cTn id="100" presetID="22" presetClass="exit" presetSubtype="4" fill="hold" grpId="1" nodeType="withEffect">
                                  <p:stCondLst>
                                    <p:cond delay="0"/>
                                  </p:stCondLst>
                                  <p:childTnLst>
                                    <p:animEffect transition="out" filter="wipe(down)">
                                      <p:cBhvr>
                                        <p:cTn id="101" dur="500"/>
                                        <p:tgtEl>
                                          <p:spTgt spid="69"/>
                                        </p:tgtEl>
                                      </p:cBhvr>
                                    </p:animEffect>
                                    <p:set>
                                      <p:cBhvr>
                                        <p:cTn id="102" dur="1" fill="hold">
                                          <p:stCondLst>
                                            <p:cond delay="499"/>
                                          </p:stCondLst>
                                        </p:cTn>
                                        <p:tgtEl>
                                          <p:spTgt spid="69"/>
                                        </p:tgtEl>
                                        <p:attrNameLst>
                                          <p:attrName>style.visibility</p:attrName>
                                        </p:attrNameLst>
                                      </p:cBhvr>
                                      <p:to>
                                        <p:strVal val="hidden"/>
                                      </p:to>
                                    </p:set>
                                  </p:childTnLst>
                                </p:cTn>
                              </p:par>
                              <p:par>
                                <p:cTn id="103" presetID="22" presetClass="exit" presetSubtype="4" fill="hold" grpId="1" nodeType="withEffect">
                                  <p:stCondLst>
                                    <p:cond delay="0"/>
                                  </p:stCondLst>
                                  <p:childTnLst>
                                    <p:animEffect transition="out" filter="wipe(down)">
                                      <p:cBhvr>
                                        <p:cTn id="104" dur="500"/>
                                        <p:tgtEl>
                                          <p:spTgt spid="66"/>
                                        </p:tgtEl>
                                      </p:cBhvr>
                                    </p:animEffect>
                                    <p:set>
                                      <p:cBhvr>
                                        <p:cTn id="105" dur="1" fill="hold">
                                          <p:stCondLst>
                                            <p:cond delay="499"/>
                                          </p:stCondLst>
                                        </p:cTn>
                                        <p:tgtEl>
                                          <p:spTgt spid="66"/>
                                        </p:tgtEl>
                                        <p:attrNameLst>
                                          <p:attrName>style.visibility</p:attrName>
                                        </p:attrNameLst>
                                      </p:cBhvr>
                                      <p:to>
                                        <p:strVal val="hidden"/>
                                      </p:to>
                                    </p:set>
                                  </p:childTnLst>
                                </p:cTn>
                              </p:par>
                              <p:par>
                                <p:cTn id="106" presetID="22" presetClass="exit" presetSubtype="4" fill="hold" grpId="1" nodeType="withEffect">
                                  <p:stCondLst>
                                    <p:cond delay="0"/>
                                  </p:stCondLst>
                                  <p:childTnLst>
                                    <p:animEffect transition="out" filter="wipe(down)">
                                      <p:cBhvr>
                                        <p:cTn id="107" dur="500"/>
                                        <p:tgtEl>
                                          <p:spTgt spid="67"/>
                                        </p:tgtEl>
                                      </p:cBhvr>
                                    </p:animEffect>
                                    <p:set>
                                      <p:cBhvr>
                                        <p:cTn id="108" dur="1" fill="hold">
                                          <p:stCondLst>
                                            <p:cond delay="499"/>
                                          </p:stCondLst>
                                        </p:cTn>
                                        <p:tgtEl>
                                          <p:spTgt spid="67"/>
                                        </p:tgtEl>
                                        <p:attrNameLst>
                                          <p:attrName>style.visibility</p:attrName>
                                        </p:attrNameLst>
                                      </p:cBhvr>
                                      <p:to>
                                        <p:strVal val="hidden"/>
                                      </p:to>
                                    </p:set>
                                  </p:childTnLst>
                                </p:cTn>
                              </p:par>
                              <p:par>
                                <p:cTn id="109" presetID="22" presetClass="exit" presetSubtype="4" fill="hold" grpId="1" nodeType="withEffect">
                                  <p:stCondLst>
                                    <p:cond delay="0"/>
                                  </p:stCondLst>
                                  <p:childTnLst>
                                    <p:animEffect transition="out" filter="wipe(down)">
                                      <p:cBhvr>
                                        <p:cTn id="110" dur="500"/>
                                        <p:tgtEl>
                                          <p:spTgt spid="70"/>
                                        </p:tgtEl>
                                      </p:cBhvr>
                                    </p:animEffect>
                                    <p:set>
                                      <p:cBhvr>
                                        <p:cTn id="111" dur="1" fill="hold">
                                          <p:stCondLst>
                                            <p:cond delay="499"/>
                                          </p:stCondLst>
                                        </p:cTn>
                                        <p:tgtEl>
                                          <p:spTgt spid="70"/>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xit" presetSubtype="1" fill="hold" nodeType="clickEffect">
                                  <p:stCondLst>
                                    <p:cond delay="0"/>
                                  </p:stCondLst>
                                  <p:childTnLst>
                                    <p:animEffect transition="out" filter="wipe(up)">
                                      <p:cBhvr>
                                        <p:cTn id="115" dur="2000"/>
                                        <p:tgtEl>
                                          <p:spTgt spid="35"/>
                                        </p:tgtEl>
                                      </p:cBhvr>
                                    </p:animEffect>
                                    <p:set>
                                      <p:cBhvr>
                                        <p:cTn id="116" dur="1" fill="hold">
                                          <p:stCondLst>
                                            <p:cond delay="1999"/>
                                          </p:stCondLst>
                                        </p:cTn>
                                        <p:tgtEl>
                                          <p:spTgt spid="35"/>
                                        </p:tgtEl>
                                        <p:attrNameLst>
                                          <p:attrName>style.visibility</p:attrName>
                                        </p:attrNameLst>
                                      </p:cBhvr>
                                      <p:to>
                                        <p:strVal val="hidden"/>
                                      </p:to>
                                    </p:set>
                                  </p:childTnLst>
                                </p:cTn>
                              </p:par>
                              <p:par>
                                <p:cTn id="117" presetID="22" presetClass="entr" presetSubtype="1" fill="hold" nodeType="withEffect">
                                  <p:stCondLst>
                                    <p:cond delay="0"/>
                                  </p:stCondLst>
                                  <p:childTnLst>
                                    <p:set>
                                      <p:cBhvr>
                                        <p:cTn id="118" dur="1" fill="hold">
                                          <p:stCondLst>
                                            <p:cond delay="0"/>
                                          </p:stCondLst>
                                        </p:cTn>
                                        <p:tgtEl>
                                          <p:spTgt spid="71"/>
                                        </p:tgtEl>
                                        <p:attrNameLst>
                                          <p:attrName>style.visibility</p:attrName>
                                        </p:attrNameLst>
                                      </p:cBhvr>
                                      <p:to>
                                        <p:strVal val="visible"/>
                                      </p:to>
                                    </p:set>
                                    <p:animEffect transition="in" filter="wipe(up)">
                                      <p:cBhvr>
                                        <p:cTn id="119"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60" grpId="0" animBg="1"/>
      <p:bldP spid="6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632742" y="5869506"/>
            <a:ext cx="9703739" cy="738664"/>
          </a:xfrm>
          <a:prstGeom prst="rect">
            <a:avLst/>
          </a:prstGeom>
          <a:noFill/>
        </p:spPr>
        <p:txBody>
          <a:bodyPr wrap="square" rtlCol="0">
            <a:spAutoFit/>
          </a:bodyPr>
          <a:lstStyle/>
          <a:p>
            <a:r>
              <a:rPr lang="en-US" altLang="zh-CN" sz="1400" dirty="0" err="1" smtClean="0"/>
              <a:t>E.Jan</a:t>
            </a:r>
            <a:r>
              <a:rPr lang="en-US" altLang="zh-CN" sz="1400" dirty="0" smtClean="0"/>
              <a:t> "</a:t>
            </a:r>
            <a:r>
              <a:rPr lang="en-US" altLang="zh-CN" sz="1400" dirty="0"/>
              <a:t>Low Noise </a:t>
            </a:r>
            <a:r>
              <a:rPr lang="en-US" altLang="zh-CN" sz="1400" dirty="0" err="1"/>
              <a:t>Transimpedance</a:t>
            </a:r>
            <a:r>
              <a:rPr lang="en-US" altLang="zh-CN" sz="1400" dirty="0"/>
              <a:t> Amplifier Design Using Berkeley Analog Generator </a:t>
            </a:r>
          </a:p>
          <a:p>
            <a:r>
              <a:rPr lang="en-US" altLang="zh-CN" sz="1400" dirty="0" smtClean="0"/>
              <a:t>,"</a:t>
            </a:r>
            <a:r>
              <a:rPr lang="en-US" altLang="zh-CN" sz="1400" dirty="0"/>
              <a:t>EECS Department, University of California, </a:t>
            </a:r>
            <a:r>
              <a:rPr lang="en-US" altLang="zh-CN" sz="1400" dirty="0" smtClean="0"/>
              <a:t>Berkeley Technical </a:t>
            </a:r>
            <a:r>
              <a:rPr lang="en-US" altLang="zh-CN" sz="1400" dirty="0"/>
              <a:t>Report No. </a:t>
            </a:r>
            <a:r>
              <a:rPr lang="en-US" altLang="zh-CN" sz="1400" dirty="0" smtClean="0"/>
              <a:t>UCB/EECS-2020-146 August </a:t>
            </a:r>
            <a:r>
              <a:rPr lang="en-US" altLang="zh-CN" sz="1400" dirty="0"/>
              <a:t>13, 2020</a:t>
            </a:r>
          </a:p>
          <a:p>
            <a:endParaRPr lang="en-US" altLang="zh-CN" sz="1400" dirty="0"/>
          </a:p>
        </p:txBody>
      </p:sp>
      <p:pic>
        <p:nvPicPr>
          <p:cNvPr id="46" name="圖片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870" y="2001170"/>
            <a:ext cx="5316091" cy="4011107"/>
          </a:xfrm>
          <a:prstGeom prst="rect">
            <a:avLst/>
          </a:prstGeom>
        </p:spPr>
      </p:pic>
      <p:sp>
        <p:nvSpPr>
          <p:cNvPr id="45" name="標題 1"/>
          <p:cNvSpPr txBox="1">
            <a:spLocks/>
          </p:cNvSpPr>
          <p:nvPr/>
        </p:nvSpPr>
        <p:spPr bwMode="auto">
          <a:xfrm>
            <a:off x="6068100" y="332033"/>
            <a:ext cx="63536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r>
              <a:rPr lang="en-US" altLang="zh-TW" sz="4400" i="1" kern="0" dirty="0">
                <a:solidFill>
                  <a:schemeClr val="accent1">
                    <a:lumMod val="25000"/>
                  </a:schemeClr>
                </a:solidFill>
                <a:latin typeface="Times New Roman" panose="02020603050405020304" pitchFamily="18" charset="0"/>
                <a:cs typeface="Times New Roman" panose="02020603050405020304" pitchFamily="18" charset="0"/>
              </a:rPr>
              <a:t>EPI structure</a:t>
            </a:r>
            <a:endParaRPr lang="zh-TW" altLang="en-US" sz="4400" i="1" kern="0" dirty="0">
              <a:solidFill>
                <a:schemeClr val="accent1">
                  <a:lumMod val="25000"/>
                </a:schemeClr>
              </a:solidFill>
              <a:latin typeface="Times New Roman" panose="02020603050405020304" pitchFamily="18" charset="0"/>
              <a:cs typeface="Times New Roman" panose="02020603050405020304" pitchFamily="18" charset="0"/>
            </a:endParaRPr>
          </a:p>
        </p:txBody>
      </p:sp>
      <p:grpSp>
        <p:nvGrpSpPr>
          <p:cNvPr id="21" name="群組 20"/>
          <p:cNvGrpSpPr/>
          <p:nvPr/>
        </p:nvGrpSpPr>
        <p:grpSpPr>
          <a:xfrm>
            <a:off x="1501006" y="5201132"/>
            <a:ext cx="4420816" cy="1096995"/>
            <a:chOff x="1511639" y="5275555"/>
            <a:chExt cx="4420816" cy="1096995"/>
          </a:xfrm>
        </p:grpSpPr>
        <p:sp>
          <p:nvSpPr>
            <p:cNvPr id="13" name="矩形 107"/>
            <p:cNvSpPr>
              <a:spLocks/>
            </p:cNvSpPr>
            <p:nvPr/>
          </p:nvSpPr>
          <p:spPr>
            <a:xfrm>
              <a:off x="1511639" y="5631154"/>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4" name="矩形 108"/>
            <p:cNvSpPr>
              <a:spLocks/>
            </p:cNvSpPr>
            <p:nvPr/>
          </p:nvSpPr>
          <p:spPr>
            <a:xfrm>
              <a:off x="1511639" y="5275555"/>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7" name="矩形 130"/>
            <p:cNvSpPr>
              <a:spLocks/>
            </p:cNvSpPr>
            <p:nvPr/>
          </p:nvSpPr>
          <p:spPr>
            <a:xfrm>
              <a:off x="1522030" y="6046266"/>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grpSp>
      <p:grpSp>
        <p:nvGrpSpPr>
          <p:cNvPr id="20" name="群組 19"/>
          <p:cNvGrpSpPr/>
          <p:nvPr/>
        </p:nvGrpSpPr>
        <p:grpSpPr>
          <a:xfrm>
            <a:off x="1510770" y="719014"/>
            <a:ext cx="4421685" cy="4463433"/>
            <a:chOff x="1510770" y="782806"/>
            <a:chExt cx="4421685" cy="4463433"/>
          </a:xfrm>
        </p:grpSpPr>
        <p:sp>
          <p:nvSpPr>
            <p:cNvPr id="5" name="矩形 112"/>
            <p:cNvSpPr>
              <a:spLocks/>
            </p:cNvSpPr>
            <p:nvPr/>
          </p:nvSpPr>
          <p:spPr>
            <a:xfrm>
              <a:off x="1515578" y="3475324"/>
              <a:ext cx="4410425" cy="449507"/>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cs typeface="Arial" panose="020B0604020202020204" pitchFamily="34" charset="0"/>
                </a:rPr>
                <a:t>P Charge </a:t>
              </a:r>
              <a:r>
                <a:rPr lang="en-US" altLang="zh-TW" sz="2000" b="1" dirty="0" smtClean="0">
                  <a:solidFill>
                    <a:schemeClr val="tx1"/>
                  </a:solidFill>
                  <a:cs typeface="Arial" panose="020B0604020202020204" pitchFamily="34" charset="0"/>
                </a:rPr>
                <a:t>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InP</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6" name="矩形 113"/>
            <p:cNvSpPr>
              <a:spLocks/>
            </p:cNvSpPr>
            <p:nvPr/>
          </p:nvSpPr>
          <p:spPr>
            <a:xfrm>
              <a:off x="1515578" y="2917766"/>
              <a:ext cx="4410425" cy="557558"/>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cs typeface="Arial" panose="020B0604020202020204" pitchFamily="34" charset="0"/>
                </a:rPr>
                <a:t>P Charge 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InAlGaAs</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7" name="矩形 114"/>
            <p:cNvSpPr>
              <a:spLocks/>
            </p:cNvSpPr>
            <p:nvPr/>
          </p:nvSpPr>
          <p:spPr>
            <a:xfrm>
              <a:off x="1515578" y="2632511"/>
              <a:ext cx="4410425" cy="354529"/>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I-Graded Band</a:t>
              </a:r>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矩形 115"/>
                <p:cNvSpPr>
                  <a:spLocks/>
                </p:cNvSpPr>
                <p:nvPr/>
              </p:nvSpPr>
              <p:spPr>
                <a:xfrm>
                  <a:off x="1515578" y="1992432"/>
                  <a:ext cx="4410425" cy="61643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 Absorber</a:t>
                  </a:r>
                </a:p>
                <a:p>
                  <a:pPr algn="ct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8" name="矩形 115"/>
                <p:cNvSpPr>
                  <a:spLocks noRot="1" noChangeAspect="1" noMove="1" noResize="1" noEditPoints="1" noAdjustHandles="1" noChangeArrowheads="1" noChangeShapeType="1" noTextEdit="1"/>
                </p:cNvSpPr>
                <p:nvPr/>
              </p:nvSpPr>
              <p:spPr>
                <a:xfrm>
                  <a:off x="1515578" y="1992432"/>
                  <a:ext cx="4410425" cy="616430"/>
                </a:xfrm>
                <a:prstGeom prst="rect">
                  <a:avLst/>
                </a:prstGeom>
                <a:blipFill rotWithShape="0">
                  <a:blip r:embed="rId16"/>
                  <a:stretch>
                    <a:fillRect t="-8491" b="-21698"/>
                  </a:stretch>
                </a:blipFill>
                <a:ln w="28575">
                  <a:solidFill>
                    <a:schemeClr val="tx1"/>
                  </a:solidFill>
                </a:ln>
              </p:spPr>
              <p:txBody>
                <a:bodyPr/>
                <a:lstStyle/>
                <a:p>
                  <a:r>
                    <a:rPr lang="zh-CN" altLang="en-US">
                      <a:noFill/>
                    </a:rPr>
                    <a:t> </a:t>
                  </a:r>
                </a:p>
              </p:txBody>
            </p:sp>
          </mc:Fallback>
        </mc:AlternateContent>
        <p:sp>
          <p:nvSpPr>
            <p:cNvPr id="9" name="矩形 116"/>
            <p:cNvSpPr>
              <a:spLocks/>
            </p:cNvSpPr>
            <p:nvPr/>
          </p:nvSpPr>
          <p:spPr>
            <a:xfrm>
              <a:off x="1515578" y="1636831"/>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P-Graded Band</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0" name="矩形 117"/>
            <p:cNvSpPr>
              <a:spLocks/>
            </p:cNvSpPr>
            <p:nvPr/>
          </p:nvSpPr>
          <p:spPr>
            <a:xfrm>
              <a:off x="1518297" y="1128246"/>
              <a:ext cx="4410425" cy="489426"/>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P+Window</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矩形 118"/>
                <p:cNvSpPr>
                  <a:spLocks/>
                </p:cNvSpPr>
                <p:nvPr/>
              </p:nvSpPr>
              <p:spPr>
                <a:xfrm>
                  <a:off x="1518297" y="782806"/>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P+Contact</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1" name="矩形 118"/>
                <p:cNvSpPr>
                  <a:spLocks noRot="1" noChangeAspect="1" noMove="1" noResize="1" noEditPoints="1" noAdjustHandles="1" noChangeArrowheads="1" noChangeShapeType="1" noTextEdit="1"/>
                </p:cNvSpPr>
                <p:nvPr/>
              </p:nvSpPr>
              <p:spPr>
                <a:xfrm>
                  <a:off x="1518297" y="782806"/>
                  <a:ext cx="4410425" cy="326284"/>
                </a:xfrm>
                <a:prstGeom prst="rect">
                  <a:avLst/>
                </a:prstGeom>
                <a:blipFill rotWithShape="0">
                  <a:blip r:embed="rId17"/>
                  <a:stretch>
                    <a:fillRect t="-15517" b="-37931"/>
                  </a:stretch>
                </a:blipFill>
                <a:ln w="28575"/>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09"/>
                <p:cNvSpPr>
                  <a:spLocks/>
                </p:cNvSpPr>
                <p:nvPr/>
              </p:nvSpPr>
              <p:spPr>
                <a:xfrm>
                  <a:off x="1511639" y="4919955"/>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5" name="矩形 109"/>
                <p:cNvSpPr>
                  <a:spLocks noRot="1" noChangeAspect="1" noMove="1" noResize="1" noEditPoints="1" noAdjustHandles="1" noChangeArrowheads="1" noChangeShapeType="1" noTextEdit="1"/>
                </p:cNvSpPr>
                <p:nvPr/>
              </p:nvSpPr>
              <p:spPr>
                <a:xfrm>
                  <a:off x="1511639" y="4919955"/>
                  <a:ext cx="4410425" cy="326284"/>
                </a:xfrm>
                <a:prstGeom prst="rect">
                  <a:avLst/>
                </a:prstGeom>
                <a:blipFill rotWithShape="0">
                  <a:blip r:embed="rId18"/>
                  <a:stretch>
                    <a:fillRect t="-17241" b="-37931"/>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11"/>
                <p:cNvSpPr>
                  <a:spLocks/>
                </p:cNvSpPr>
                <p:nvPr/>
              </p:nvSpPr>
              <p:spPr>
                <a:xfrm>
                  <a:off x="1522030" y="3930273"/>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6" name="矩形 111"/>
                <p:cNvSpPr>
                  <a:spLocks noRot="1" noChangeAspect="1" noMove="1" noResize="1" noEditPoints="1" noAdjustHandles="1" noChangeArrowheads="1" noChangeShapeType="1" noTextEdit="1"/>
                </p:cNvSpPr>
                <p:nvPr/>
              </p:nvSpPr>
              <p:spPr>
                <a:xfrm>
                  <a:off x="1522030" y="3930273"/>
                  <a:ext cx="4410425" cy="339622"/>
                </a:xfrm>
                <a:prstGeom prst="rect">
                  <a:avLst/>
                </a:prstGeom>
                <a:blipFill rotWithShape="0">
                  <a:blip r:embed="rId19"/>
                  <a:stretch>
                    <a:fillRect t="-13115" b="-34426"/>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11"/>
                <p:cNvSpPr>
                  <a:spLocks/>
                </p:cNvSpPr>
                <p:nvPr/>
              </p:nvSpPr>
              <p:spPr>
                <a:xfrm>
                  <a:off x="1510770" y="4583212"/>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II-Multiplication</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8" name="矩形 111"/>
                <p:cNvSpPr>
                  <a:spLocks noRot="1" noChangeAspect="1" noMove="1" noResize="1" noEditPoints="1" noAdjustHandles="1" noChangeArrowheads="1" noChangeShapeType="1" noTextEdit="1"/>
                </p:cNvSpPr>
                <p:nvPr/>
              </p:nvSpPr>
              <p:spPr>
                <a:xfrm>
                  <a:off x="1510770" y="4583212"/>
                  <a:ext cx="4410425" cy="339622"/>
                </a:xfrm>
                <a:prstGeom prst="rect">
                  <a:avLst/>
                </a:prstGeom>
                <a:blipFill rotWithShape="0">
                  <a:blip r:embed="rId20"/>
                  <a:stretch>
                    <a:fillRect t="-13115" b="-34426"/>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09"/>
                <p:cNvSpPr>
                  <a:spLocks/>
                </p:cNvSpPr>
                <p:nvPr/>
              </p:nvSpPr>
              <p:spPr>
                <a:xfrm>
                  <a:off x="1511870" y="4259555"/>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P</a:t>
                  </a:r>
                  <a:r>
                    <a:rPr lang="en-US" altLang="zh-TW" sz="2000" b="1" dirty="0" smtClean="0">
                      <a:solidFill>
                        <a:schemeClr val="tx1"/>
                      </a:solidFill>
                      <a:latin typeface="Arial" panose="020B0604020202020204" pitchFamily="34" charset="0"/>
                      <a:cs typeface="Arial" panose="020B0604020202020204" pitchFamily="34" charset="0"/>
                    </a:rPr>
                    <a:t>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9" name="矩形 109"/>
                <p:cNvSpPr>
                  <a:spLocks noRot="1" noChangeAspect="1" noMove="1" noResize="1" noEditPoints="1" noAdjustHandles="1" noChangeArrowheads="1" noChangeShapeType="1" noTextEdit="1"/>
                </p:cNvSpPr>
                <p:nvPr/>
              </p:nvSpPr>
              <p:spPr>
                <a:xfrm>
                  <a:off x="1511870" y="4259555"/>
                  <a:ext cx="4410425" cy="326284"/>
                </a:xfrm>
                <a:prstGeom prst="rect">
                  <a:avLst/>
                </a:prstGeom>
                <a:blipFill rotWithShape="0">
                  <a:blip r:embed="rId21"/>
                  <a:stretch>
                    <a:fillRect t="-15254" b="-37288"/>
                  </a:stretch>
                </a:blipFill>
                <a:ln w="28575">
                  <a:solidFill>
                    <a:schemeClr val="tx1"/>
                  </a:solidFill>
                </a:ln>
              </p:spPr>
              <p:txBody>
                <a:bodyPr/>
                <a:lstStyle/>
                <a:p>
                  <a:r>
                    <a:rPr lang="zh-CN" altLang="en-US">
                      <a:noFill/>
                    </a:rPr>
                    <a:t> </a:t>
                  </a:r>
                </a:p>
              </p:txBody>
            </p:sp>
          </mc:Fallback>
        </mc:AlternateContent>
      </p:grpSp>
      <p:grpSp>
        <p:nvGrpSpPr>
          <p:cNvPr id="26" name="群組 25"/>
          <p:cNvGrpSpPr/>
          <p:nvPr/>
        </p:nvGrpSpPr>
        <p:grpSpPr>
          <a:xfrm>
            <a:off x="1497817" y="5202501"/>
            <a:ext cx="4420816" cy="1597172"/>
            <a:chOff x="6786757" y="3678383"/>
            <a:chExt cx="4420816" cy="1597172"/>
          </a:xfrm>
        </p:grpSpPr>
        <p:sp>
          <p:nvSpPr>
            <p:cNvPr id="23" name="矩形 107"/>
            <p:cNvSpPr>
              <a:spLocks/>
            </p:cNvSpPr>
            <p:nvPr/>
          </p:nvSpPr>
          <p:spPr>
            <a:xfrm>
              <a:off x="6786757" y="4534159"/>
              <a:ext cx="4410425" cy="384812"/>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24" name="矩形 108"/>
            <p:cNvSpPr>
              <a:spLocks/>
            </p:cNvSpPr>
            <p:nvPr/>
          </p:nvSpPr>
          <p:spPr>
            <a:xfrm>
              <a:off x="6786757" y="3678383"/>
              <a:ext cx="4410425" cy="826462"/>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25" name="矩形 130"/>
            <p:cNvSpPr>
              <a:spLocks/>
            </p:cNvSpPr>
            <p:nvPr/>
          </p:nvSpPr>
          <p:spPr>
            <a:xfrm>
              <a:off x="6797148" y="4949271"/>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p:grpSp>
      <p:sp>
        <p:nvSpPr>
          <p:cNvPr id="27" name="橢圓 26"/>
          <p:cNvSpPr/>
          <p:nvPr/>
        </p:nvSpPr>
        <p:spPr bwMode="auto">
          <a:xfrm>
            <a:off x="1489977" y="5201132"/>
            <a:ext cx="4442005" cy="355599"/>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8" name="文字方塊 27"/>
          <p:cNvSpPr txBox="1"/>
          <p:nvPr/>
        </p:nvSpPr>
        <p:spPr>
          <a:xfrm>
            <a:off x="6598967" y="402600"/>
            <a:ext cx="4705068" cy="1323439"/>
          </a:xfrm>
          <a:prstGeom prst="rect">
            <a:avLst/>
          </a:prstGeom>
          <a:solidFill>
            <a:srgbClr val="FFFF00"/>
          </a:solidFill>
          <a:ln w="38100">
            <a:solidFill>
              <a:srgbClr val="FF0000"/>
            </a:solidFill>
          </a:ln>
        </p:spPr>
        <p:txBody>
          <a:bodyPr wrap="square" rtlCol="0">
            <a:spAutoFit/>
          </a:bodyPr>
          <a:lstStyle/>
          <a:p>
            <a:r>
              <a:rPr lang="en-US" altLang="zh-TW" sz="2000" b="1" dirty="0">
                <a:solidFill>
                  <a:srgbClr val="FF0000"/>
                </a:solidFill>
              </a:rPr>
              <a:t>We demonstrated how to embed a thick InP collector layer beneath a thin and cascaded In0.52Al0.48As-based multiplication layer.</a:t>
            </a:r>
            <a:endParaRPr lang="zh-TW" altLang="en-US" sz="2000" b="1" dirty="0">
              <a:solidFill>
                <a:srgbClr val="FF0000"/>
              </a:solidFill>
            </a:endParaRPr>
          </a:p>
        </p:txBody>
      </p:sp>
      <p:cxnSp>
        <p:nvCxnSpPr>
          <p:cNvPr id="30" name="直線單箭頭接點 29"/>
          <p:cNvCxnSpPr/>
          <p:nvPr/>
        </p:nvCxnSpPr>
        <p:spPr bwMode="auto">
          <a:xfrm>
            <a:off x="6016094" y="5171816"/>
            <a:ext cx="0" cy="419470"/>
          </a:xfrm>
          <a:prstGeom prst="straightConnector1">
            <a:avLst/>
          </a:prstGeom>
          <a:noFill/>
          <a:ln w="25400"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向下箭號 30"/>
          <p:cNvSpPr/>
          <p:nvPr/>
        </p:nvSpPr>
        <p:spPr bwMode="auto">
          <a:xfrm>
            <a:off x="8749145" y="1963115"/>
            <a:ext cx="384464" cy="551485"/>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mc:AlternateContent xmlns:mc="http://schemas.openxmlformats.org/markup-compatibility/2006" xmlns:a14="http://schemas.microsoft.com/office/drawing/2010/main">
        <mc:Choice Requires="a14">
          <p:sp>
            <p:nvSpPr>
              <p:cNvPr id="33" name="Rectangle 21"/>
              <p:cNvSpPr/>
              <p:nvPr/>
            </p:nvSpPr>
            <p:spPr>
              <a:xfrm>
                <a:off x="7929488" y="2514600"/>
                <a:ext cx="1872620" cy="9017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a:rPr>
                            <m:t>𝐶</m:t>
                          </m:r>
                        </m:e>
                        <m:sub>
                          <m:r>
                            <a:rPr lang="en-US" altLang="zh-TW" sz="2800" i="1">
                              <a:latin typeface="Cambria Math"/>
                            </a:rPr>
                            <m:t>𝑗</m:t>
                          </m:r>
                        </m:sub>
                      </m:sSub>
                      <m:r>
                        <a:rPr lang="en-US" altLang="zh-TW" sz="2800" i="1">
                          <a:latin typeface="Cambria Math"/>
                          <a:ea typeface="Cambria Math"/>
                        </a:rPr>
                        <m:t>=</m:t>
                      </m:r>
                      <m:f>
                        <m:fPr>
                          <m:ctrlPr>
                            <a:rPr lang="en-US" altLang="zh-TW" sz="2800" i="1">
                              <a:latin typeface="Cambria Math" panose="02040503050406030204" pitchFamily="18" charset="0"/>
                              <a:ea typeface="Cambria Math"/>
                            </a:rPr>
                          </m:ctrlPr>
                        </m:fPr>
                        <m:num>
                          <m:sSub>
                            <m:sSubPr>
                              <m:ctrlPr>
                                <a:rPr lang="en-US" altLang="zh-TW" sz="2800" i="1">
                                  <a:latin typeface="Cambria Math" panose="02040503050406030204" pitchFamily="18" charset="0"/>
                                  <a:ea typeface="Cambria Math"/>
                                </a:rPr>
                              </m:ctrlPr>
                            </m:sSubPr>
                            <m:e>
                              <m:r>
                                <a:rPr lang="zh-TW" altLang="en-US" sz="2800" i="1">
                                  <a:latin typeface="Cambria Math"/>
                                  <a:ea typeface="Cambria Math"/>
                                </a:rPr>
                                <m:t>𝜀</m:t>
                              </m:r>
                            </m:e>
                            <m:sub>
                              <m:r>
                                <a:rPr lang="en-US" altLang="zh-TW" sz="2800" i="1">
                                  <a:latin typeface="Cambria Math"/>
                                  <a:ea typeface="Cambria Math"/>
                                </a:rPr>
                                <m:t>𝑟</m:t>
                              </m:r>
                            </m:sub>
                          </m:sSub>
                          <m:sSub>
                            <m:sSubPr>
                              <m:ctrlPr>
                                <a:rPr lang="en-US" altLang="zh-TW" sz="2800" i="1">
                                  <a:latin typeface="Cambria Math" panose="02040503050406030204" pitchFamily="18" charset="0"/>
                                  <a:ea typeface="Cambria Math"/>
                                </a:rPr>
                              </m:ctrlPr>
                            </m:sSubPr>
                            <m:e>
                              <m:r>
                                <a:rPr lang="zh-TW" altLang="en-US" sz="2800" i="1">
                                  <a:latin typeface="Cambria Math"/>
                                  <a:ea typeface="Cambria Math"/>
                                </a:rPr>
                                <m:t>𝜀</m:t>
                              </m:r>
                            </m:e>
                            <m:sub>
                              <m:r>
                                <a:rPr lang="en-US" altLang="zh-TW" sz="2800" i="1">
                                  <a:latin typeface="Cambria Math"/>
                                  <a:ea typeface="Cambria Math"/>
                                </a:rPr>
                                <m:t>0</m:t>
                              </m:r>
                            </m:sub>
                          </m:sSub>
                          <m:r>
                            <a:rPr lang="en-US" altLang="zh-TW" sz="2800" i="1">
                              <a:latin typeface="Cambria Math"/>
                              <a:ea typeface="Cambria Math"/>
                            </a:rPr>
                            <m:t>𝐴</m:t>
                          </m:r>
                        </m:num>
                        <m:den>
                          <m:r>
                            <a:rPr lang="en-US" altLang="zh-TW" sz="2800" i="1">
                              <a:latin typeface="Cambria Math"/>
                              <a:ea typeface="Cambria Math"/>
                            </a:rPr>
                            <m:t>𝑑</m:t>
                          </m:r>
                        </m:den>
                      </m:f>
                    </m:oMath>
                  </m:oMathPara>
                </a14:m>
                <a:endParaRPr lang="zh-TW" altLang="en-US" sz="2800" dirty="0"/>
              </a:p>
            </p:txBody>
          </p:sp>
        </mc:Choice>
        <mc:Fallback xmlns="">
          <p:sp>
            <p:nvSpPr>
              <p:cNvPr id="33" name="Rectangle 21"/>
              <p:cNvSpPr>
                <a:spLocks noRot="1" noChangeAspect="1" noMove="1" noResize="1" noEditPoints="1" noAdjustHandles="1" noChangeArrowheads="1" noChangeShapeType="1" noTextEdit="1"/>
              </p:cNvSpPr>
              <p:nvPr/>
            </p:nvSpPr>
            <p:spPr>
              <a:xfrm>
                <a:off x="7929488" y="2514600"/>
                <a:ext cx="1872620" cy="901785"/>
              </a:xfrm>
              <a:prstGeom prst="rect">
                <a:avLst/>
              </a:prstGeom>
              <a:blipFill rotWithShape="0">
                <a:blip r:embed="rId14"/>
                <a:stretch>
                  <a:fillRect/>
                </a:stretch>
              </a:blipFill>
            </p:spPr>
            <p:txBody>
              <a:bodyPr/>
              <a:lstStyle/>
              <a:p>
                <a:r>
                  <a:rPr lang="zh-CN" altLang="en-US">
                    <a:noFill/>
                  </a:rPr>
                  <a:t> </a:t>
                </a:r>
              </a:p>
            </p:txBody>
          </p:sp>
        </mc:Fallback>
      </mc:AlternateContent>
      <p:sp>
        <p:nvSpPr>
          <p:cNvPr id="34" name="Up Arrow 22"/>
          <p:cNvSpPr/>
          <p:nvPr/>
        </p:nvSpPr>
        <p:spPr bwMode="auto">
          <a:xfrm>
            <a:off x="9384834" y="3077552"/>
            <a:ext cx="204930" cy="388145"/>
          </a:xfrm>
          <a:prstGeom prst="up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35" name="Up Arrow 23"/>
          <p:cNvSpPr/>
          <p:nvPr/>
        </p:nvSpPr>
        <p:spPr bwMode="auto">
          <a:xfrm flipV="1">
            <a:off x="7833949" y="2839860"/>
            <a:ext cx="191078" cy="402435"/>
          </a:xfrm>
          <a:prstGeom prst="up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38" name="TextBox 30"/>
          <p:cNvSpPr txBox="1"/>
          <p:nvPr/>
        </p:nvSpPr>
        <p:spPr>
          <a:xfrm>
            <a:off x="7964899" y="4236406"/>
            <a:ext cx="1731214" cy="307777"/>
          </a:xfrm>
          <a:prstGeom prst="rect">
            <a:avLst/>
          </a:prstGeom>
          <a:solidFill>
            <a:srgbClr val="FFFF00"/>
          </a:solidFill>
          <a:ln w="28575">
            <a:solidFill>
              <a:srgbClr val="FF0000"/>
            </a:solidFill>
          </a:ln>
        </p:spPr>
        <p:txBody>
          <a:bodyPr wrap="square" lIns="0" tIns="0" rIns="0" bIns="0" rtlCol="0">
            <a:spAutoFit/>
          </a:bodyPr>
          <a:lstStyle/>
          <a:p>
            <a:pPr algn="ctr"/>
            <a:r>
              <a:rPr lang="en-US" altLang="zh-TW" sz="2000" b="1" dirty="0" smtClean="0">
                <a:solidFill>
                  <a:srgbClr val="FF0000"/>
                </a:solidFill>
              </a:rPr>
              <a:t>Lower noise</a:t>
            </a:r>
            <a:endParaRPr lang="zh-TW" altLang="en-US" sz="2000" b="1" dirty="0">
              <a:solidFill>
                <a:srgbClr val="FF0000"/>
              </a:solidFill>
            </a:endParaRPr>
          </a:p>
        </p:txBody>
      </p:sp>
      <p:sp>
        <p:nvSpPr>
          <p:cNvPr id="41" name="向下箭號 40"/>
          <p:cNvSpPr/>
          <p:nvPr/>
        </p:nvSpPr>
        <p:spPr bwMode="auto">
          <a:xfrm>
            <a:off x="8673566" y="3500588"/>
            <a:ext cx="384464" cy="551485"/>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43" name="直線單箭頭接點 42"/>
          <p:cNvCxnSpPr/>
          <p:nvPr/>
        </p:nvCxnSpPr>
        <p:spPr bwMode="auto">
          <a:xfrm>
            <a:off x="6016094" y="5208849"/>
            <a:ext cx="0" cy="865892"/>
          </a:xfrm>
          <a:prstGeom prst="straightConnector1">
            <a:avLst/>
          </a:prstGeom>
          <a:noFill/>
          <a:ln w="25400"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七角星形 18"/>
          <p:cNvSpPr/>
          <p:nvPr/>
        </p:nvSpPr>
        <p:spPr bwMode="auto">
          <a:xfrm>
            <a:off x="1749415" y="2475321"/>
            <a:ext cx="9098322" cy="1710750"/>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sz="2800" dirty="0" smtClean="0">
                <a:solidFill>
                  <a:srgbClr val="FF0066"/>
                </a:solidFill>
              </a:rPr>
              <a:t>To have lower noise is a key to have a higher sensitivity </a:t>
            </a:r>
            <a:endParaRPr lang="zh-TW" altLang="en-US" sz="2800" dirty="0">
              <a:solidFill>
                <a:srgbClr val="FF0066"/>
              </a:solidFill>
            </a:endParaRPr>
          </a:p>
        </p:txBody>
      </p:sp>
      <p:sp>
        <p:nvSpPr>
          <p:cNvPr id="47" name="橢圓 46"/>
          <p:cNvSpPr/>
          <p:nvPr/>
        </p:nvSpPr>
        <p:spPr bwMode="auto">
          <a:xfrm>
            <a:off x="6987983" y="4866081"/>
            <a:ext cx="1839885" cy="57621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4" name="直線單箭頭接點 3"/>
          <p:cNvCxnSpPr/>
          <p:nvPr/>
        </p:nvCxnSpPr>
        <p:spPr bwMode="auto">
          <a:xfrm flipH="1">
            <a:off x="8240763" y="4538691"/>
            <a:ext cx="817267" cy="396333"/>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文字方塊 38"/>
          <p:cNvSpPr txBox="1"/>
          <p:nvPr/>
        </p:nvSpPr>
        <p:spPr>
          <a:xfrm>
            <a:off x="11227747" y="6035989"/>
            <a:ext cx="441146" cy="369332"/>
          </a:xfrm>
          <a:prstGeom prst="rect">
            <a:avLst/>
          </a:prstGeom>
          <a:noFill/>
        </p:spPr>
        <p:txBody>
          <a:bodyPr wrap="none" rtlCol="0">
            <a:spAutoFit/>
          </a:bodyPr>
          <a:lstStyle/>
          <a:p>
            <a:r>
              <a:rPr lang="en-US" altLang="zh-CN" dirty="0" smtClean="0"/>
              <a:t>37</a:t>
            </a:r>
            <a:endParaRPr lang="zh-CN" altLang="en-US" dirty="0"/>
          </a:p>
        </p:txBody>
      </p:sp>
    </p:spTree>
    <p:extLst>
      <p:ext uri="{BB962C8B-B14F-4D97-AF65-F5344CB8AC3E}">
        <p14:creationId xmlns:p14="http://schemas.microsoft.com/office/powerpoint/2010/main" val="146008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par>
                          <p:cTn id="23" fill="hold">
                            <p:stCondLst>
                              <p:cond delay="500"/>
                            </p:stCondLst>
                            <p:childTnLst>
                              <p:par>
                                <p:cTn id="24" presetID="22" presetClass="exit" presetSubtype="1" fill="hold" nodeType="afterEffect">
                                  <p:stCondLst>
                                    <p:cond delay="0"/>
                                  </p:stCondLst>
                                  <p:childTnLst>
                                    <p:animEffect transition="out" filter="wipe(up)">
                                      <p:cBhvr>
                                        <p:cTn id="25" dur="2000"/>
                                        <p:tgtEl>
                                          <p:spTgt spid="30"/>
                                        </p:tgtEl>
                                      </p:cBhvr>
                                    </p:animEffect>
                                    <p:set>
                                      <p:cBhvr>
                                        <p:cTn id="26" dur="1" fill="hold">
                                          <p:stCondLst>
                                            <p:cond delay="1999"/>
                                          </p:stCondLst>
                                        </p:cTn>
                                        <p:tgtEl>
                                          <p:spTgt spid="30"/>
                                        </p:tgtEl>
                                        <p:attrNameLst>
                                          <p:attrName>style.visibility</p:attrName>
                                        </p:attrNameLst>
                                      </p:cBhvr>
                                      <p:to>
                                        <p:strVal val="hidden"/>
                                      </p:to>
                                    </p:set>
                                  </p:childTnLst>
                                </p:cTn>
                              </p:par>
                              <p:par>
                                <p:cTn id="27" presetID="22" presetClass="exit" presetSubtype="1" fill="hold" nodeType="withEffect">
                                  <p:stCondLst>
                                    <p:cond delay="0"/>
                                  </p:stCondLst>
                                  <p:childTnLst>
                                    <p:animEffect transition="out" filter="wipe(up)">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par>
                                <p:cTn id="30" presetID="22"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2000"/>
                                        <p:tgtEl>
                                          <p:spTgt spid="43"/>
                                        </p:tgtEl>
                                      </p:cBhvr>
                                    </p:animEffect>
                                  </p:childTnLst>
                                </p:cTn>
                              </p:par>
                              <p:par>
                                <p:cTn id="33" presetID="22" presetClass="entr" presetSubtype="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2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up)">
                                      <p:cBhvr>
                                        <p:cTn id="40" dur="500"/>
                                        <p:tgtEl>
                                          <p:spTgt spid="3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up)">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up)">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down)">
                                      <p:cBhvr>
                                        <p:cTn id="76" dur="580">
                                          <p:stCondLst>
                                            <p:cond delay="0"/>
                                          </p:stCondLst>
                                        </p:cTn>
                                        <p:tgtEl>
                                          <p:spTgt spid="44"/>
                                        </p:tgtEl>
                                      </p:cBhvr>
                                    </p:animEffect>
                                    <p:anim calcmode="lin" valueType="num">
                                      <p:cBhvr>
                                        <p:cTn id="77"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82" dur="26">
                                          <p:stCondLst>
                                            <p:cond delay="650"/>
                                          </p:stCondLst>
                                        </p:cTn>
                                        <p:tgtEl>
                                          <p:spTgt spid="44"/>
                                        </p:tgtEl>
                                      </p:cBhvr>
                                      <p:to x="100000" y="60000"/>
                                    </p:animScale>
                                    <p:animScale>
                                      <p:cBhvr>
                                        <p:cTn id="83" dur="166" decel="50000">
                                          <p:stCondLst>
                                            <p:cond delay="676"/>
                                          </p:stCondLst>
                                        </p:cTn>
                                        <p:tgtEl>
                                          <p:spTgt spid="44"/>
                                        </p:tgtEl>
                                      </p:cBhvr>
                                      <p:to x="100000" y="100000"/>
                                    </p:animScale>
                                    <p:animScale>
                                      <p:cBhvr>
                                        <p:cTn id="84" dur="26">
                                          <p:stCondLst>
                                            <p:cond delay="1312"/>
                                          </p:stCondLst>
                                        </p:cTn>
                                        <p:tgtEl>
                                          <p:spTgt spid="44"/>
                                        </p:tgtEl>
                                      </p:cBhvr>
                                      <p:to x="100000" y="80000"/>
                                    </p:animScale>
                                    <p:animScale>
                                      <p:cBhvr>
                                        <p:cTn id="85" dur="166" decel="50000">
                                          <p:stCondLst>
                                            <p:cond delay="1338"/>
                                          </p:stCondLst>
                                        </p:cTn>
                                        <p:tgtEl>
                                          <p:spTgt spid="44"/>
                                        </p:tgtEl>
                                      </p:cBhvr>
                                      <p:to x="100000" y="100000"/>
                                    </p:animScale>
                                    <p:animScale>
                                      <p:cBhvr>
                                        <p:cTn id="86" dur="26">
                                          <p:stCondLst>
                                            <p:cond delay="1642"/>
                                          </p:stCondLst>
                                        </p:cTn>
                                        <p:tgtEl>
                                          <p:spTgt spid="44"/>
                                        </p:tgtEl>
                                      </p:cBhvr>
                                      <p:to x="100000" y="90000"/>
                                    </p:animScale>
                                    <p:animScale>
                                      <p:cBhvr>
                                        <p:cTn id="87" dur="166" decel="50000">
                                          <p:stCondLst>
                                            <p:cond delay="1668"/>
                                          </p:stCondLst>
                                        </p:cTn>
                                        <p:tgtEl>
                                          <p:spTgt spid="44"/>
                                        </p:tgtEl>
                                      </p:cBhvr>
                                      <p:to x="100000" y="100000"/>
                                    </p:animScale>
                                    <p:animScale>
                                      <p:cBhvr>
                                        <p:cTn id="88" dur="26">
                                          <p:stCondLst>
                                            <p:cond delay="1808"/>
                                          </p:stCondLst>
                                        </p:cTn>
                                        <p:tgtEl>
                                          <p:spTgt spid="44"/>
                                        </p:tgtEl>
                                      </p:cBhvr>
                                      <p:to x="100000" y="95000"/>
                                    </p:animScale>
                                    <p:animScale>
                                      <p:cBhvr>
                                        <p:cTn id="89"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31" grpId="0" animBg="1"/>
      <p:bldP spid="33" grpId="0"/>
      <p:bldP spid="34" grpId="0" animBg="1"/>
      <p:bldP spid="35" grpId="0" animBg="1"/>
      <p:bldP spid="38" grpId="0" animBg="1"/>
      <p:bldP spid="41" grpId="0" animBg="1"/>
      <p:bldP spid="44" grpId="0" animBg="1"/>
      <p:bldP spid="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6050522" y="139802"/>
            <a:ext cx="59663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4400"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Dual </a:t>
            </a:r>
            <a:r>
              <a:rPr lang="en-US" altLang="zh-TW" sz="4400"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M-layer design</a:t>
            </a:r>
            <a:endParaRPr lang="zh-TW" altLang="en-US" sz="4400"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6" name="群組 5"/>
          <p:cNvGrpSpPr/>
          <p:nvPr/>
        </p:nvGrpSpPr>
        <p:grpSpPr>
          <a:xfrm>
            <a:off x="1718217" y="845496"/>
            <a:ext cx="3359383" cy="2630099"/>
            <a:chOff x="1515578" y="777726"/>
            <a:chExt cx="4413144" cy="2692518"/>
          </a:xfrm>
        </p:grpSpPr>
        <p:sp>
          <p:nvSpPr>
            <p:cNvPr id="25" name="矩形 113"/>
            <p:cNvSpPr>
              <a:spLocks/>
            </p:cNvSpPr>
            <p:nvPr/>
          </p:nvSpPr>
          <p:spPr>
            <a:xfrm>
              <a:off x="1515578" y="2912686"/>
              <a:ext cx="4410425" cy="557558"/>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cs typeface="Arial" panose="020B0604020202020204" pitchFamily="34" charset="0"/>
                </a:rPr>
                <a:t>P Charge 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InAlGaAs</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26" name="矩形 114"/>
            <p:cNvSpPr>
              <a:spLocks/>
            </p:cNvSpPr>
            <p:nvPr/>
          </p:nvSpPr>
          <p:spPr>
            <a:xfrm>
              <a:off x="1515578" y="2627431"/>
              <a:ext cx="4410425" cy="354529"/>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I-Graded Band</a:t>
              </a:r>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矩形 115"/>
                <p:cNvSpPr>
                  <a:spLocks/>
                </p:cNvSpPr>
                <p:nvPr/>
              </p:nvSpPr>
              <p:spPr>
                <a:xfrm>
                  <a:off x="1515578" y="1987352"/>
                  <a:ext cx="4410425" cy="61643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 Absorber</a:t>
                  </a:r>
                </a:p>
                <a:p>
                  <a:pPr algn="ct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7" name="矩形 115"/>
                <p:cNvSpPr>
                  <a:spLocks noRot="1" noChangeAspect="1" noMove="1" noResize="1" noEditPoints="1" noAdjustHandles="1" noChangeArrowheads="1" noChangeShapeType="1" noTextEdit="1"/>
                </p:cNvSpPr>
                <p:nvPr/>
              </p:nvSpPr>
              <p:spPr>
                <a:xfrm>
                  <a:off x="1515578" y="1987352"/>
                  <a:ext cx="4410425" cy="616430"/>
                </a:xfrm>
                <a:prstGeom prst="rect">
                  <a:avLst/>
                </a:prstGeom>
                <a:blipFill rotWithShape="0">
                  <a:blip r:embed="rId4"/>
                  <a:stretch>
                    <a:fillRect t="-10680" b="-23301"/>
                  </a:stretch>
                </a:blipFill>
                <a:ln w="28575">
                  <a:solidFill>
                    <a:schemeClr val="tx1"/>
                  </a:solidFill>
                </a:ln>
              </p:spPr>
              <p:txBody>
                <a:bodyPr/>
                <a:lstStyle/>
                <a:p>
                  <a:r>
                    <a:rPr lang="zh-CN" altLang="en-US">
                      <a:noFill/>
                    </a:rPr>
                    <a:t> </a:t>
                  </a:r>
                </a:p>
              </p:txBody>
            </p:sp>
          </mc:Fallback>
        </mc:AlternateContent>
        <p:sp>
          <p:nvSpPr>
            <p:cNvPr id="28" name="矩形 116"/>
            <p:cNvSpPr>
              <a:spLocks/>
            </p:cNvSpPr>
            <p:nvPr/>
          </p:nvSpPr>
          <p:spPr>
            <a:xfrm>
              <a:off x="1515578" y="1631751"/>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P-Graded Band</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29" name="矩形 117"/>
            <p:cNvSpPr>
              <a:spLocks/>
            </p:cNvSpPr>
            <p:nvPr/>
          </p:nvSpPr>
          <p:spPr>
            <a:xfrm>
              <a:off x="1518297" y="1123166"/>
              <a:ext cx="4410425" cy="489426"/>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P+Window</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矩形 118"/>
                <p:cNvSpPr>
                  <a:spLocks/>
                </p:cNvSpPr>
                <p:nvPr/>
              </p:nvSpPr>
              <p:spPr>
                <a:xfrm>
                  <a:off x="1518297" y="777726"/>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P+Contact</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30" name="矩形 118"/>
                <p:cNvSpPr>
                  <a:spLocks noRot="1" noChangeAspect="1" noMove="1" noResize="1" noEditPoints="1" noAdjustHandles="1" noChangeArrowheads="1" noChangeShapeType="1" noTextEdit="1"/>
                </p:cNvSpPr>
                <p:nvPr/>
              </p:nvSpPr>
              <p:spPr>
                <a:xfrm>
                  <a:off x="1518297" y="777726"/>
                  <a:ext cx="4410425" cy="326284"/>
                </a:xfrm>
                <a:prstGeom prst="rect">
                  <a:avLst/>
                </a:prstGeom>
                <a:blipFill rotWithShape="0">
                  <a:blip r:embed="rId5"/>
                  <a:stretch>
                    <a:fillRect t="-17544" b="-38596"/>
                  </a:stretch>
                </a:blipFill>
                <a:ln w="28575"/>
              </p:spPr>
              <p:txBody>
                <a:bodyPr/>
                <a:lstStyle/>
                <a:p>
                  <a:r>
                    <a:rPr lang="zh-CN" altLang="en-US">
                      <a:noFill/>
                    </a:rPr>
                    <a:t> </a:t>
                  </a:r>
                </a:p>
              </p:txBody>
            </p:sp>
          </mc:Fallback>
        </mc:AlternateContent>
      </p:grpSp>
      <p:grpSp>
        <p:nvGrpSpPr>
          <p:cNvPr id="7" name="群組 6"/>
          <p:cNvGrpSpPr/>
          <p:nvPr/>
        </p:nvGrpSpPr>
        <p:grpSpPr>
          <a:xfrm>
            <a:off x="238244" y="3504230"/>
            <a:ext cx="6354158" cy="2823846"/>
            <a:chOff x="529189" y="3499559"/>
            <a:chExt cx="6328811" cy="2890863"/>
          </a:xfrm>
        </p:grpSpPr>
        <p:sp>
          <p:nvSpPr>
            <p:cNvPr id="17" name="矩形 112"/>
            <p:cNvSpPr>
              <a:spLocks/>
            </p:cNvSpPr>
            <p:nvPr/>
          </p:nvSpPr>
          <p:spPr>
            <a:xfrm>
              <a:off x="1835619" y="3499559"/>
              <a:ext cx="3679200" cy="420192"/>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cs typeface="Arial" panose="020B0604020202020204" pitchFamily="34" charset="0"/>
                </a:rPr>
                <a:t>P Charge </a:t>
              </a:r>
              <a:r>
                <a:rPr lang="en-US" altLang="zh-TW" sz="2000" b="1" dirty="0" smtClean="0">
                  <a:solidFill>
                    <a:schemeClr val="tx1"/>
                  </a:solidFill>
                  <a:cs typeface="Arial" panose="020B0604020202020204" pitchFamily="34" charset="0"/>
                </a:rPr>
                <a:t>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InP</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8" name="矩形 107"/>
            <p:cNvSpPr>
              <a:spLocks/>
            </p:cNvSpPr>
            <p:nvPr/>
          </p:nvSpPr>
          <p:spPr>
            <a:xfrm>
              <a:off x="971149" y="5649027"/>
              <a:ext cx="5536331" cy="384811"/>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9" name="矩形 108"/>
            <p:cNvSpPr>
              <a:spLocks/>
            </p:cNvSpPr>
            <p:nvPr/>
          </p:nvSpPr>
          <p:spPr>
            <a:xfrm>
              <a:off x="1504549" y="5293427"/>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矩形 109"/>
                <p:cNvSpPr>
                  <a:spLocks/>
                </p:cNvSpPr>
                <p:nvPr/>
              </p:nvSpPr>
              <p:spPr>
                <a:xfrm>
                  <a:off x="1504549" y="493782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0" name="矩形 109"/>
                <p:cNvSpPr>
                  <a:spLocks noRot="1" noChangeAspect="1" noMove="1" noResize="1" noEditPoints="1" noAdjustHandles="1" noChangeArrowheads="1" noChangeShapeType="1" noTextEdit="1"/>
                </p:cNvSpPr>
                <p:nvPr/>
              </p:nvSpPr>
              <p:spPr>
                <a:xfrm>
                  <a:off x="1504549" y="4937827"/>
                  <a:ext cx="4410425" cy="326284"/>
                </a:xfrm>
                <a:prstGeom prst="rect">
                  <a:avLst/>
                </a:prstGeom>
                <a:blipFill rotWithShape="0">
                  <a:blip r:embed="rId6"/>
                  <a:stretch>
                    <a:fillRect t="-17241" b="-37931"/>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111"/>
                <p:cNvSpPr>
                  <a:spLocks/>
                </p:cNvSpPr>
                <p:nvPr/>
              </p:nvSpPr>
              <p:spPr>
                <a:xfrm>
                  <a:off x="1504549" y="3949066"/>
                  <a:ext cx="4400265" cy="33870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1" name="矩形 111"/>
                <p:cNvSpPr>
                  <a:spLocks noRot="1" noChangeAspect="1" noMove="1" noResize="1" noEditPoints="1" noAdjustHandles="1" noChangeArrowheads="1" noChangeShapeType="1" noTextEdit="1"/>
                </p:cNvSpPr>
                <p:nvPr/>
              </p:nvSpPr>
              <p:spPr>
                <a:xfrm>
                  <a:off x="1504549" y="3949066"/>
                  <a:ext cx="4400265" cy="338700"/>
                </a:xfrm>
                <a:prstGeom prst="rect">
                  <a:avLst/>
                </a:prstGeom>
                <a:blipFill rotWithShape="0">
                  <a:blip r:embed="rId7"/>
                  <a:stretch>
                    <a:fillRect t="-15254" b="-37288"/>
                  </a:stretch>
                </a:blipFill>
                <a:ln w="28575">
                  <a:solidFill>
                    <a:schemeClr val="tx1"/>
                  </a:solidFill>
                </a:ln>
              </p:spPr>
              <p:txBody>
                <a:bodyPr/>
                <a:lstStyle/>
                <a:p>
                  <a:r>
                    <a:rPr lang="zh-CN" altLang="en-US">
                      <a:noFill/>
                    </a:rPr>
                    <a:t> </a:t>
                  </a:r>
                </a:p>
              </p:txBody>
            </p:sp>
          </mc:Fallback>
        </mc:AlternateContent>
        <p:sp>
          <p:nvSpPr>
            <p:cNvPr id="22" name="矩形 130"/>
            <p:cNvSpPr>
              <a:spLocks/>
            </p:cNvSpPr>
            <p:nvPr/>
          </p:nvSpPr>
          <p:spPr>
            <a:xfrm>
              <a:off x="529189" y="6033838"/>
              <a:ext cx="6328811" cy="3565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矩形 111"/>
                <p:cNvSpPr>
                  <a:spLocks/>
                </p:cNvSpPr>
                <p:nvPr/>
              </p:nvSpPr>
              <p:spPr>
                <a:xfrm>
                  <a:off x="1503680" y="4601084"/>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II-Multiplication</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3" name="矩形 111"/>
                <p:cNvSpPr>
                  <a:spLocks noRot="1" noChangeAspect="1" noMove="1" noResize="1" noEditPoints="1" noAdjustHandles="1" noChangeArrowheads="1" noChangeShapeType="1" noTextEdit="1"/>
                </p:cNvSpPr>
                <p:nvPr/>
              </p:nvSpPr>
              <p:spPr>
                <a:xfrm>
                  <a:off x="1503680" y="4601084"/>
                  <a:ext cx="4410425" cy="339622"/>
                </a:xfrm>
                <a:prstGeom prst="rect">
                  <a:avLst/>
                </a:prstGeom>
                <a:blipFill rotWithShape="0">
                  <a:blip r:embed="rId8"/>
                  <a:stretch>
                    <a:fillRect t="-13333" b="-35000"/>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109"/>
                <p:cNvSpPr>
                  <a:spLocks/>
                </p:cNvSpPr>
                <p:nvPr/>
              </p:nvSpPr>
              <p:spPr>
                <a:xfrm>
                  <a:off x="1494389" y="427742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P</a:t>
                  </a:r>
                  <a:r>
                    <a:rPr lang="en-US" altLang="zh-TW" sz="2000" b="1" dirty="0" smtClean="0">
                      <a:solidFill>
                        <a:schemeClr val="tx1"/>
                      </a:solidFill>
                      <a:latin typeface="Arial" panose="020B0604020202020204" pitchFamily="34" charset="0"/>
                      <a:cs typeface="Arial" panose="020B0604020202020204" pitchFamily="34" charset="0"/>
                    </a:rPr>
                    <a:t>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24" name="矩形 109"/>
                <p:cNvSpPr>
                  <a:spLocks noRot="1" noChangeAspect="1" noMove="1" noResize="1" noEditPoints="1" noAdjustHandles="1" noChangeArrowheads="1" noChangeShapeType="1" noTextEdit="1"/>
                </p:cNvSpPr>
                <p:nvPr/>
              </p:nvSpPr>
              <p:spPr>
                <a:xfrm>
                  <a:off x="1494389" y="4277427"/>
                  <a:ext cx="4410425" cy="326284"/>
                </a:xfrm>
                <a:prstGeom prst="rect">
                  <a:avLst/>
                </a:prstGeom>
                <a:blipFill rotWithShape="0">
                  <a:blip r:embed="rId9"/>
                  <a:stretch>
                    <a:fillRect t="-15517" b="-37931"/>
                  </a:stretch>
                </a:blipFill>
                <a:ln w="28575">
                  <a:solidFill>
                    <a:schemeClr val="tx1"/>
                  </a:solidFill>
                </a:ln>
              </p:spPr>
              <p:txBody>
                <a:bodyPr/>
                <a:lstStyle/>
                <a:p>
                  <a:r>
                    <a:rPr lang="zh-CN" altLang="en-US">
                      <a:noFill/>
                    </a:rPr>
                    <a:t> </a:t>
                  </a:r>
                </a:p>
              </p:txBody>
            </p:sp>
          </mc:Fallback>
        </mc:AlternateContent>
      </p:grpSp>
      <p:graphicFrame>
        <p:nvGraphicFramePr>
          <p:cNvPr id="31" name="物件 30"/>
          <p:cNvGraphicFramePr>
            <a:graphicFrameLocks noChangeAspect="1"/>
          </p:cNvGraphicFramePr>
          <p:nvPr>
            <p:extLst>
              <p:ext uri="{D42A27DB-BD31-4B8C-83A1-F6EECF244321}">
                <p14:modId xmlns:p14="http://schemas.microsoft.com/office/powerpoint/2010/main" val="3540502246"/>
              </p:ext>
            </p:extLst>
          </p:nvPr>
        </p:nvGraphicFramePr>
        <p:xfrm>
          <a:off x="6721289" y="1611842"/>
          <a:ext cx="6669677" cy="4628828"/>
        </p:xfrm>
        <a:graphic>
          <a:graphicData uri="http://schemas.openxmlformats.org/presentationml/2006/ole">
            <mc:AlternateContent xmlns:mc="http://schemas.openxmlformats.org/markup-compatibility/2006">
              <mc:Choice xmlns:v="urn:schemas-microsoft-com:vml" Requires="v">
                <p:oleObj spid="_x0000_s177258" name="Graph" r:id="rId10" imgW="4160160" imgH="2887200" progId="Origin50.Graph">
                  <p:embed/>
                </p:oleObj>
              </mc:Choice>
              <mc:Fallback>
                <p:oleObj name="Graph" r:id="rId10" imgW="4160160" imgH="2887200" progId="Origin50.Graph">
                  <p:embed/>
                  <p:pic>
                    <p:nvPicPr>
                      <p:cNvPr id="0" name=""/>
                      <p:cNvPicPr/>
                      <p:nvPr/>
                    </p:nvPicPr>
                    <p:blipFill>
                      <a:blip r:embed="rId11"/>
                      <a:stretch>
                        <a:fillRect/>
                      </a:stretch>
                    </p:blipFill>
                    <p:spPr>
                      <a:xfrm>
                        <a:off x="6721289" y="1611842"/>
                        <a:ext cx="6669677" cy="4628828"/>
                      </a:xfrm>
                      <a:prstGeom prst="rect">
                        <a:avLst/>
                      </a:prstGeom>
                    </p:spPr>
                  </p:pic>
                </p:oleObj>
              </mc:Fallback>
            </mc:AlternateContent>
          </a:graphicData>
        </a:graphic>
      </p:graphicFrame>
      <p:sp>
        <p:nvSpPr>
          <p:cNvPr id="32" name="文字方塊 31"/>
          <p:cNvSpPr txBox="1"/>
          <p:nvPr/>
        </p:nvSpPr>
        <p:spPr>
          <a:xfrm>
            <a:off x="652364" y="3237246"/>
            <a:ext cx="5517841" cy="369332"/>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rPr>
              <a:t>These </a:t>
            </a:r>
            <a:r>
              <a:rPr lang="en-US" altLang="zh-TW" b="1" dirty="0" smtClean="0">
                <a:solidFill>
                  <a:srgbClr val="FF0000"/>
                </a:solidFill>
              </a:rPr>
              <a:t>one M-layers </a:t>
            </a:r>
            <a:r>
              <a:rPr lang="en-US" altLang="zh-TW" b="1" dirty="0">
                <a:solidFill>
                  <a:srgbClr val="FF0000"/>
                </a:solidFill>
              </a:rPr>
              <a:t>accelerate the carriers to </a:t>
            </a:r>
            <a:r>
              <a:rPr lang="en-US" altLang="zh-TW" b="1" dirty="0" smtClean="0">
                <a:solidFill>
                  <a:srgbClr val="FF0000"/>
                </a:solidFill>
                <a:cs typeface="Times New Roman" panose="02020603050405020304" pitchFamily="18" charset="0"/>
              </a:rPr>
              <a:t>M2</a:t>
            </a:r>
            <a:endParaRPr lang="en-US" altLang="zh-TW" b="1" dirty="0">
              <a:solidFill>
                <a:srgbClr val="FF0000"/>
              </a:solidFill>
            </a:endParaRPr>
          </a:p>
        </p:txBody>
      </p:sp>
      <p:sp>
        <p:nvSpPr>
          <p:cNvPr id="33" name="矩形 32"/>
          <p:cNvSpPr/>
          <p:nvPr/>
        </p:nvSpPr>
        <p:spPr bwMode="auto">
          <a:xfrm>
            <a:off x="1207310" y="3914681"/>
            <a:ext cx="4437417" cy="359483"/>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35" name="直線單箭頭接點 34"/>
          <p:cNvCxnSpPr/>
          <p:nvPr/>
        </p:nvCxnSpPr>
        <p:spPr bwMode="auto">
          <a:xfrm flipV="1">
            <a:off x="9033684" y="2579717"/>
            <a:ext cx="338916" cy="245758"/>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文字方塊 35"/>
          <p:cNvSpPr txBox="1"/>
          <p:nvPr/>
        </p:nvSpPr>
        <p:spPr>
          <a:xfrm>
            <a:off x="8697875" y="2773608"/>
            <a:ext cx="505267" cy="369332"/>
          </a:xfrm>
          <a:prstGeom prst="rect">
            <a:avLst/>
          </a:prstGeom>
          <a:noFill/>
        </p:spPr>
        <p:txBody>
          <a:bodyPr wrap="none" rtlCol="0">
            <a:spAutoFit/>
          </a:bodyPr>
          <a:lstStyle/>
          <a:p>
            <a:r>
              <a:rPr lang="en-US" altLang="zh-TW" dirty="0" smtClean="0">
                <a:solidFill>
                  <a:srgbClr val="FF0000"/>
                </a:solidFill>
              </a:rPr>
              <a:t>M1</a:t>
            </a:r>
            <a:endParaRPr lang="zh-CN" altLang="en-US" dirty="0">
              <a:solidFill>
                <a:srgbClr val="FF0000"/>
              </a:solidFill>
            </a:endParaRPr>
          </a:p>
        </p:txBody>
      </p:sp>
      <p:sp>
        <p:nvSpPr>
          <p:cNvPr id="37" name="文字方塊 36"/>
          <p:cNvSpPr txBox="1"/>
          <p:nvPr/>
        </p:nvSpPr>
        <p:spPr>
          <a:xfrm>
            <a:off x="5722983" y="3944405"/>
            <a:ext cx="505267" cy="369332"/>
          </a:xfrm>
          <a:prstGeom prst="rect">
            <a:avLst/>
          </a:prstGeom>
          <a:noFill/>
        </p:spPr>
        <p:txBody>
          <a:bodyPr wrap="none" rtlCol="0">
            <a:spAutoFit/>
          </a:bodyPr>
          <a:lstStyle/>
          <a:p>
            <a:r>
              <a:rPr lang="en-US" altLang="zh-CN" b="1" dirty="0" smtClean="0">
                <a:solidFill>
                  <a:srgbClr val="008000"/>
                </a:solidFill>
              </a:rPr>
              <a:t>M1</a:t>
            </a:r>
            <a:endParaRPr lang="zh-CN" altLang="en-US" b="1" dirty="0">
              <a:solidFill>
                <a:srgbClr val="008000"/>
              </a:solidFill>
            </a:endParaRPr>
          </a:p>
        </p:txBody>
      </p:sp>
      <p:sp>
        <p:nvSpPr>
          <p:cNvPr id="38" name="文字方塊 37"/>
          <p:cNvSpPr txBox="1"/>
          <p:nvPr/>
        </p:nvSpPr>
        <p:spPr>
          <a:xfrm>
            <a:off x="41848" y="1395293"/>
            <a:ext cx="6884679" cy="646331"/>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cs typeface="Times New Roman" panose="02020603050405020304" pitchFamily="18" charset="0"/>
              </a:rPr>
              <a:t>The electrons transit to the </a:t>
            </a:r>
            <a:r>
              <a:rPr lang="en-US" altLang="zh-TW" b="1" dirty="0" smtClean="0">
                <a:solidFill>
                  <a:srgbClr val="FF0000"/>
                </a:solidFill>
                <a:cs typeface="Times New Roman" panose="02020603050405020304" pitchFamily="18" charset="0"/>
              </a:rPr>
              <a:t>second thin </a:t>
            </a:r>
            <a:r>
              <a:rPr lang="en-US" altLang="zh-TW" b="1" dirty="0">
                <a:solidFill>
                  <a:srgbClr val="FF0000"/>
                </a:solidFill>
                <a:cs typeface="Times New Roman" panose="02020603050405020304" pitchFamily="18" charset="0"/>
              </a:rPr>
              <a:t>M-layer for the initiation of  impact ionization</a:t>
            </a:r>
            <a:endParaRPr lang="en-US" altLang="zh-TW" b="1" dirty="0">
              <a:solidFill>
                <a:srgbClr val="FF0000"/>
              </a:solidFill>
            </a:endParaRPr>
          </a:p>
        </p:txBody>
      </p:sp>
      <p:sp>
        <p:nvSpPr>
          <p:cNvPr id="40" name="文字方塊 39"/>
          <p:cNvSpPr txBox="1"/>
          <p:nvPr/>
        </p:nvSpPr>
        <p:spPr>
          <a:xfrm>
            <a:off x="5756227" y="4574584"/>
            <a:ext cx="505267" cy="369332"/>
          </a:xfrm>
          <a:prstGeom prst="rect">
            <a:avLst/>
          </a:prstGeom>
          <a:noFill/>
        </p:spPr>
        <p:txBody>
          <a:bodyPr wrap="none" rtlCol="0">
            <a:spAutoFit/>
          </a:bodyPr>
          <a:lstStyle/>
          <a:p>
            <a:r>
              <a:rPr lang="en-US" altLang="zh-CN" b="1" dirty="0" smtClean="0">
                <a:solidFill>
                  <a:srgbClr val="FF0000"/>
                </a:solidFill>
              </a:rPr>
              <a:t>M2</a:t>
            </a:r>
            <a:endParaRPr lang="zh-CN" altLang="en-US" b="1" dirty="0">
              <a:solidFill>
                <a:srgbClr val="FF0000"/>
              </a:solidFill>
            </a:endParaRPr>
          </a:p>
        </p:txBody>
      </p:sp>
      <p:sp>
        <p:nvSpPr>
          <p:cNvPr id="42" name="矩形 41"/>
          <p:cNvSpPr/>
          <p:nvPr/>
        </p:nvSpPr>
        <p:spPr bwMode="auto">
          <a:xfrm>
            <a:off x="1238591" y="4618361"/>
            <a:ext cx="4390073" cy="28178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43" name="流程圖: 接點 42"/>
          <p:cNvSpPr/>
          <p:nvPr/>
        </p:nvSpPr>
        <p:spPr bwMode="auto">
          <a:xfrm>
            <a:off x="2490300" y="4779077"/>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44" name="流程圖: 接點 43"/>
          <p:cNvSpPr/>
          <p:nvPr/>
        </p:nvSpPr>
        <p:spPr bwMode="auto">
          <a:xfrm>
            <a:off x="1527216" y="4676098"/>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45" name="流程圖: 接點 44"/>
          <p:cNvSpPr/>
          <p:nvPr/>
        </p:nvSpPr>
        <p:spPr bwMode="auto">
          <a:xfrm>
            <a:off x="2773595" y="4771453"/>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46" name="流程圖: 接點 45"/>
          <p:cNvSpPr/>
          <p:nvPr/>
        </p:nvSpPr>
        <p:spPr bwMode="auto">
          <a:xfrm>
            <a:off x="1810512" y="4668474"/>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47" name="流程圖: 接點 46"/>
          <p:cNvSpPr/>
          <p:nvPr/>
        </p:nvSpPr>
        <p:spPr bwMode="auto">
          <a:xfrm>
            <a:off x="3056890" y="4766748"/>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48" name="流程圖: 接點 47"/>
          <p:cNvSpPr/>
          <p:nvPr/>
        </p:nvSpPr>
        <p:spPr bwMode="auto">
          <a:xfrm>
            <a:off x="2093807" y="4663769"/>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49" name="流程圖: 接點 48"/>
          <p:cNvSpPr/>
          <p:nvPr/>
        </p:nvSpPr>
        <p:spPr bwMode="auto">
          <a:xfrm>
            <a:off x="3358878" y="4766748"/>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0" name="流程圖: 接點 49"/>
          <p:cNvSpPr/>
          <p:nvPr/>
        </p:nvSpPr>
        <p:spPr bwMode="auto">
          <a:xfrm>
            <a:off x="2395795" y="4663769"/>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1" name="流程圖: 接點 50"/>
          <p:cNvSpPr/>
          <p:nvPr/>
        </p:nvSpPr>
        <p:spPr bwMode="auto">
          <a:xfrm>
            <a:off x="3540364" y="4765160"/>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2" name="流程圖: 接點 51"/>
          <p:cNvSpPr/>
          <p:nvPr/>
        </p:nvSpPr>
        <p:spPr bwMode="auto">
          <a:xfrm>
            <a:off x="3823659" y="475753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3" name="流程圖: 接點 52"/>
          <p:cNvSpPr/>
          <p:nvPr/>
        </p:nvSpPr>
        <p:spPr bwMode="auto">
          <a:xfrm>
            <a:off x="3886991" y="4668474"/>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4" name="流程圖: 接點 53"/>
          <p:cNvSpPr/>
          <p:nvPr/>
        </p:nvSpPr>
        <p:spPr bwMode="auto">
          <a:xfrm>
            <a:off x="4408942" y="4752830"/>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5" name="流程圖: 接點 54"/>
          <p:cNvSpPr/>
          <p:nvPr/>
        </p:nvSpPr>
        <p:spPr bwMode="auto">
          <a:xfrm>
            <a:off x="3445859" y="4649852"/>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6" name="流程圖: 接點 55"/>
          <p:cNvSpPr/>
          <p:nvPr/>
        </p:nvSpPr>
        <p:spPr bwMode="auto">
          <a:xfrm>
            <a:off x="4547231" y="4765160"/>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7" name="流程圖: 接點 56"/>
          <p:cNvSpPr/>
          <p:nvPr/>
        </p:nvSpPr>
        <p:spPr bwMode="auto">
          <a:xfrm>
            <a:off x="4711336" y="477506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8" name="流程圖: 接點 57"/>
          <p:cNvSpPr/>
          <p:nvPr/>
        </p:nvSpPr>
        <p:spPr bwMode="auto">
          <a:xfrm>
            <a:off x="5113820" y="4752830"/>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59" name="流程圖: 接點 58"/>
          <p:cNvSpPr/>
          <p:nvPr/>
        </p:nvSpPr>
        <p:spPr bwMode="auto">
          <a:xfrm>
            <a:off x="5415808" y="4752830"/>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0" name="流程圖: 接點 59"/>
          <p:cNvSpPr/>
          <p:nvPr/>
        </p:nvSpPr>
        <p:spPr bwMode="auto">
          <a:xfrm>
            <a:off x="4452726" y="4649852"/>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1" name="流程圖: 接點 60"/>
          <p:cNvSpPr/>
          <p:nvPr/>
        </p:nvSpPr>
        <p:spPr bwMode="auto">
          <a:xfrm>
            <a:off x="2652279" y="4769865"/>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2" name="流程圖: 接點 61"/>
          <p:cNvSpPr/>
          <p:nvPr/>
        </p:nvSpPr>
        <p:spPr bwMode="auto">
          <a:xfrm>
            <a:off x="2935574" y="4762241"/>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3" name="流程圖: 接點 62"/>
          <p:cNvSpPr/>
          <p:nvPr/>
        </p:nvSpPr>
        <p:spPr bwMode="auto">
          <a:xfrm>
            <a:off x="3218868" y="475753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4" name="流程圖: 接點 63"/>
          <p:cNvSpPr/>
          <p:nvPr/>
        </p:nvSpPr>
        <p:spPr bwMode="auto">
          <a:xfrm>
            <a:off x="3520856" y="475753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5" name="流程圖: 接點 64"/>
          <p:cNvSpPr/>
          <p:nvPr/>
        </p:nvSpPr>
        <p:spPr bwMode="auto">
          <a:xfrm>
            <a:off x="2557774" y="4654557"/>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6" name="流程圖: 接點 65"/>
          <p:cNvSpPr/>
          <p:nvPr/>
        </p:nvSpPr>
        <p:spPr bwMode="auto">
          <a:xfrm>
            <a:off x="1467076" y="4769865"/>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7" name="流程圖: 接點 66"/>
          <p:cNvSpPr/>
          <p:nvPr/>
        </p:nvSpPr>
        <p:spPr bwMode="auto">
          <a:xfrm>
            <a:off x="1750371" y="4762241"/>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8" name="流程圖: 接點 67"/>
          <p:cNvSpPr/>
          <p:nvPr/>
        </p:nvSpPr>
        <p:spPr bwMode="auto">
          <a:xfrm>
            <a:off x="2033666" y="475753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69" name="流程圖: 接點 68"/>
          <p:cNvSpPr/>
          <p:nvPr/>
        </p:nvSpPr>
        <p:spPr bwMode="auto">
          <a:xfrm>
            <a:off x="2335654" y="475753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0" name="流程圖: 接點 69"/>
          <p:cNvSpPr/>
          <p:nvPr/>
        </p:nvSpPr>
        <p:spPr bwMode="auto">
          <a:xfrm>
            <a:off x="1372571" y="4654557"/>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1" name="流程圖: 接點 70"/>
          <p:cNvSpPr/>
          <p:nvPr/>
        </p:nvSpPr>
        <p:spPr bwMode="auto">
          <a:xfrm>
            <a:off x="5276672" y="480060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2" name="流程圖: 接點 71"/>
          <p:cNvSpPr/>
          <p:nvPr/>
        </p:nvSpPr>
        <p:spPr bwMode="auto">
          <a:xfrm>
            <a:off x="4245015" y="467608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3" name="流程圖: 接點 72"/>
          <p:cNvSpPr/>
          <p:nvPr/>
        </p:nvSpPr>
        <p:spPr bwMode="auto">
          <a:xfrm>
            <a:off x="4980139" y="4682517"/>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4" name="流程圖: 接點 73"/>
          <p:cNvSpPr/>
          <p:nvPr/>
        </p:nvSpPr>
        <p:spPr bwMode="auto">
          <a:xfrm>
            <a:off x="5344147" y="467608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5" name="流程圖: 接點 74"/>
          <p:cNvSpPr/>
          <p:nvPr/>
        </p:nvSpPr>
        <p:spPr bwMode="auto">
          <a:xfrm>
            <a:off x="4094811" y="4759250"/>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6" name="流程圖: 接點 75"/>
          <p:cNvSpPr/>
          <p:nvPr/>
        </p:nvSpPr>
        <p:spPr bwMode="auto">
          <a:xfrm>
            <a:off x="4677598" y="466937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7" name="流程圖: 接點 76"/>
          <p:cNvSpPr/>
          <p:nvPr/>
        </p:nvSpPr>
        <p:spPr bwMode="auto">
          <a:xfrm>
            <a:off x="4879962" y="4745206"/>
            <a:ext cx="76659" cy="76733"/>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78" name="文字方塊 77"/>
          <p:cNvSpPr txBox="1"/>
          <p:nvPr/>
        </p:nvSpPr>
        <p:spPr>
          <a:xfrm>
            <a:off x="9220720" y="1998443"/>
            <a:ext cx="505267" cy="369332"/>
          </a:xfrm>
          <a:prstGeom prst="rect">
            <a:avLst/>
          </a:prstGeom>
          <a:noFill/>
        </p:spPr>
        <p:txBody>
          <a:bodyPr wrap="none" rtlCol="0">
            <a:spAutoFit/>
          </a:bodyPr>
          <a:lstStyle/>
          <a:p>
            <a:r>
              <a:rPr lang="en-US" altLang="zh-TW" dirty="0" smtClean="0">
                <a:solidFill>
                  <a:srgbClr val="FF0000"/>
                </a:solidFill>
              </a:rPr>
              <a:t>M2</a:t>
            </a:r>
            <a:endParaRPr lang="zh-CN" altLang="en-US" dirty="0">
              <a:solidFill>
                <a:srgbClr val="FF0000"/>
              </a:solidFill>
            </a:endParaRPr>
          </a:p>
        </p:txBody>
      </p:sp>
      <p:sp>
        <p:nvSpPr>
          <p:cNvPr id="79" name="文字方塊 78"/>
          <p:cNvSpPr txBox="1"/>
          <p:nvPr/>
        </p:nvSpPr>
        <p:spPr>
          <a:xfrm>
            <a:off x="104693" y="2452178"/>
            <a:ext cx="6758987" cy="369332"/>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cs typeface="Times New Roman" panose="02020603050405020304" pitchFamily="18" charset="0"/>
              </a:rPr>
              <a:t>Avalanche only happens in </a:t>
            </a:r>
            <a:r>
              <a:rPr lang="en-US" altLang="zh-TW" b="1" dirty="0" smtClean="0">
                <a:solidFill>
                  <a:srgbClr val="FF0000"/>
                </a:solidFill>
                <a:cs typeface="Times New Roman" panose="02020603050405020304" pitchFamily="18" charset="0"/>
              </a:rPr>
              <a:t>M2 </a:t>
            </a:r>
            <a:r>
              <a:rPr lang="en-US" altLang="zh-TW" b="1" dirty="0">
                <a:solidFill>
                  <a:srgbClr val="FF0000"/>
                </a:solidFill>
                <a:cs typeface="Times New Roman" panose="02020603050405020304" pitchFamily="18" charset="0"/>
              </a:rPr>
              <a:t>rather than the whole M-layer</a:t>
            </a:r>
          </a:p>
        </p:txBody>
      </p:sp>
      <p:sp>
        <p:nvSpPr>
          <p:cNvPr id="80" name="向下箭號 79"/>
          <p:cNvSpPr/>
          <p:nvPr/>
        </p:nvSpPr>
        <p:spPr bwMode="auto">
          <a:xfrm>
            <a:off x="2645179" y="2630502"/>
            <a:ext cx="450975" cy="389475"/>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81" name="向下箭號 80"/>
          <p:cNvSpPr/>
          <p:nvPr/>
        </p:nvSpPr>
        <p:spPr bwMode="auto">
          <a:xfrm>
            <a:off x="3148173" y="2630502"/>
            <a:ext cx="450975" cy="389475"/>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82" name="向下箭號 81"/>
          <p:cNvSpPr/>
          <p:nvPr/>
        </p:nvSpPr>
        <p:spPr bwMode="auto">
          <a:xfrm>
            <a:off x="3693747" y="2620146"/>
            <a:ext cx="450975" cy="389475"/>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kumimoji="1" lang="zh-TW" altLang="en-US" sz="1400">
              <a:latin typeface="Arial" charset="0"/>
              <a:ea typeface="新細明體" pitchFamily="18" charset="-120"/>
            </a:endParaRPr>
          </a:p>
        </p:txBody>
      </p:sp>
      <p:sp>
        <p:nvSpPr>
          <p:cNvPr id="83" name="文字方塊 82"/>
          <p:cNvSpPr txBox="1"/>
          <p:nvPr/>
        </p:nvSpPr>
        <p:spPr>
          <a:xfrm>
            <a:off x="578829" y="5135140"/>
            <a:ext cx="5923069" cy="369332"/>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ea typeface="新細明體" panose="02020500000000000000" pitchFamily="18" charset="-120"/>
                <a:cs typeface="Times New Roman" panose="02020603050405020304" pitchFamily="18" charset="0"/>
              </a:rPr>
              <a:t>D</a:t>
            </a:r>
            <a:r>
              <a:rPr lang="en-US" altLang="zh-TW" b="1" dirty="0" smtClean="0">
                <a:solidFill>
                  <a:srgbClr val="FF0000"/>
                </a:solidFill>
                <a:ea typeface="新細明體" panose="02020500000000000000" pitchFamily="18" charset="-120"/>
                <a:cs typeface="Times New Roman" panose="02020603050405020304" pitchFamily="18" charset="0"/>
              </a:rPr>
              <a:t>ecrease avalanche delay time and the excess noise</a:t>
            </a:r>
            <a:endParaRPr lang="en-US" altLang="zh-TW" b="1" dirty="0">
              <a:solidFill>
                <a:srgbClr val="FF0000"/>
              </a:solidFill>
              <a:ea typeface="新細明體" panose="02020500000000000000" pitchFamily="18" charset="-120"/>
              <a:cs typeface="Times New Roman" panose="02020603050405020304" pitchFamily="18" charset="0"/>
            </a:endParaRPr>
          </a:p>
        </p:txBody>
      </p:sp>
      <p:sp>
        <p:nvSpPr>
          <p:cNvPr id="84" name="文字方塊 83"/>
          <p:cNvSpPr txBox="1"/>
          <p:nvPr/>
        </p:nvSpPr>
        <p:spPr>
          <a:xfrm>
            <a:off x="7086570" y="3014515"/>
            <a:ext cx="4615694" cy="923330"/>
          </a:xfrm>
          <a:prstGeom prst="rect">
            <a:avLst/>
          </a:prstGeom>
          <a:solidFill>
            <a:srgbClr val="FFFF00"/>
          </a:solidFill>
          <a:ln w="38100">
            <a:solidFill>
              <a:srgbClr val="FF0000"/>
            </a:solidFill>
          </a:ln>
        </p:spPr>
        <p:txBody>
          <a:bodyPr wrap="square" rtlCol="0">
            <a:spAutoFit/>
          </a:bodyPr>
          <a:lstStyle/>
          <a:p>
            <a:r>
              <a:rPr lang="en-US" altLang="zh-TW" b="1" dirty="0" smtClean="0">
                <a:solidFill>
                  <a:srgbClr val="FF0000"/>
                </a:solidFill>
                <a:cs typeface="Times New Roman" panose="02020603050405020304" pitchFamily="18" charset="0"/>
              </a:rPr>
              <a:t>Keep </a:t>
            </a:r>
            <a:r>
              <a:rPr lang="en-US" altLang="zh-TW" b="1" dirty="0">
                <a:solidFill>
                  <a:srgbClr val="FF0000"/>
                </a:solidFill>
                <a:cs typeface="Times New Roman" panose="02020603050405020304" pitchFamily="18" charset="0"/>
              </a:rPr>
              <a:t>the M-layer </a:t>
            </a:r>
            <a:r>
              <a:rPr lang="en-US" altLang="zh-TW" b="1" dirty="0" smtClean="0">
                <a:solidFill>
                  <a:srgbClr val="FF0000"/>
                </a:solidFill>
                <a:cs typeface="Times New Roman" panose="02020603050405020304" pitchFamily="18" charset="0"/>
              </a:rPr>
              <a:t>thickness(M1+M2)</a:t>
            </a:r>
          </a:p>
          <a:p>
            <a:r>
              <a:rPr lang="en-US" altLang="zh-TW" b="1" dirty="0">
                <a:solidFill>
                  <a:srgbClr val="FF0000"/>
                </a:solidFill>
                <a:cs typeface="Times New Roman" panose="02020603050405020304" pitchFamily="18" charset="0"/>
              </a:rPr>
              <a:t> </a:t>
            </a:r>
            <a:r>
              <a:rPr lang="en-US" altLang="zh-TW" b="1" dirty="0">
                <a:solidFill>
                  <a:srgbClr val="FF0000"/>
                </a:solidFill>
                <a:ea typeface="新細明體" panose="02020500000000000000" pitchFamily="18" charset="-120"/>
                <a:cs typeface="Times New Roman" panose="02020603050405020304" pitchFamily="18" charset="0"/>
              </a:rPr>
              <a:t>→ </a:t>
            </a:r>
            <a:r>
              <a:rPr lang="en-US" altLang="zh-TW" b="1" dirty="0" smtClean="0">
                <a:solidFill>
                  <a:srgbClr val="FF0000"/>
                </a:solidFill>
                <a:ea typeface="新細明體" panose="02020500000000000000" pitchFamily="18" charset="-120"/>
                <a:cs typeface="Times New Roman" panose="02020603050405020304" pitchFamily="18" charset="0"/>
              </a:rPr>
              <a:t>Decrease tunnel effect </a:t>
            </a:r>
          </a:p>
          <a:p>
            <a:r>
              <a:rPr lang="en-US" altLang="zh-TW" b="1" dirty="0" smtClean="0">
                <a:solidFill>
                  <a:srgbClr val="FF0000"/>
                </a:solidFill>
                <a:ea typeface="新細明體" panose="02020500000000000000" pitchFamily="18" charset="-120"/>
                <a:cs typeface="Times New Roman" panose="02020603050405020304" pitchFamily="18" charset="0"/>
              </a:rPr>
              <a:t> → Decrease dark current</a:t>
            </a:r>
            <a:endParaRPr lang="en-US" altLang="zh-TW" b="1" dirty="0">
              <a:solidFill>
                <a:srgbClr val="FF0000"/>
              </a:solidFill>
            </a:endParaRPr>
          </a:p>
        </p:txBody>
      </p:sp>
      <p:sp>
        <p:nvSpPr>
          <p:cNvPr id="85" name="文字方塊 84"/>
          <p:cNvSpPr txBox="1"/>
          <p:nvPr/>
        </p:nvSpPr>
        <p:spPr>
          <a:xfrm>
            <a:off x="11227747" y="6035989"/>
            <a:ext cx="441146" cy="369332"/>
          </a:xfrm>
          <a:prstGeom prst="rect">
            <a:avLst/>
          </a:prstGeom>
          <a:noFill/>
        </p:spPr>
        <p:txBody>
          <a:bodyPr wrap="none" rtlCol="0">
            <a:spAutoFit/>
          </a:bodyPr>
          <a:lstStyle/>
          <a:p>
            <a:r>
              <a:rPr lang="en-US" altLang="zh-CN" dirty="0" smtClean="0"/>
              <a:t>38</a:t>
            </a:r>
            <a:endParaRPr lang="zh-CN" altLang="en-US" dirty="0"/>
          </a:p>
        </p:txBody>
      </p:sp>
    </p:spTree>
    <p:extLst>
      <p:ext uri="{BB962C8B-B14F-4D97-AF65-F5344CB8AC3E}">
        <p14:creationId xmlns:p14="http://schemas.microsoft.com/office/powerpoint/2010/main" val="12384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1000"/>
                                        <p:tgtEl>
                                          <p:spTgt spid="78"/>
                                        </p:tgtEl>
                                      </p:cBhvr>
                                    </p:animEffect>
                                    <p:anim calcmode="lin" valueType="num">
                                      <p:cBhvr>
                                        <p:cTn id="29" dur="1000" fill="hold"/>
                                        <p:tgtEl>
                                          <p:spTgt spid="78"/>
                                        </p:tgtEl>
                                        <p:attrNameLst>
                                          <p:attrName>ppt_x</p:attrName>
                                        </p:attrNameLst>
                                      </p:cBhvr>
                                      <p:tavLst>
                                        <p:tav tm="0">
                                          <p:val>
                                            <p:strVal val="#ppt_x"/>
                                          </p:val>
                                        </p:tav>
                                        <p:tav tm="100000">
                                          <p:val>
                                            <p:strVal val="#ppt_x"/>
                                          </p:val>
                                        </p:tav>
                                      </p:tavLst>
                                    </p:anim>
                                    <p:anim calcmode="lin" valueType="num">
                                      <p:cBhvr>
                                        <p:cTn id="30" dur="1000" fill="hold"/>
                                        <p:tgtEl>
                                          <p:spTgt spid="7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ppt_w</p:attrName>
                                        </p:attrNameLst>
                                      </p:cBhvr>
                                      <p:tavLst>
                                        <p:tav tm="0">
                                          <p:val>
                                            <p:fltVal val="0"/>
                                          </p:val>
                                        </p:tav>
                                        <p:tav tm="100000">
                                          <p:val>
                                            <p:strVal val="#ppt_w"/>
                                          </p:val>
                                        </p:tav>
                                      </p:tavLst>
                                    </p:anim>
                                    <p:anim calcmode="lin" valueType="num">
                                      <p:cBhvr>
                                        <p:cTn id="41" dur="500" fill="hold"/>
                                        <p:tgtEl>
                                          <p:spTgt spid="40"/>
                                        </p:tgtEl>
                                        <p:attrNameLst>
                                          <p:attrName>ppt_h</p:attrName>
                                        </p:attrNameLst>
                                      </p:cBhvr>
                                      <p:tavLst>
                                        <p:tav tm="0">
                                          <p:val>
                                            <p:fltVal val="0"/>
                                          </p:val>
                                        </p:tav>
                                        <p:tav tm="100000">
                                          <p:val>
                                            <p:strVal val="#ppt_h"/>
                                          </p:val>
                                        </p:tav>
                                      </p:tavLst>
                                    </p:anim>
                                    <p:animEffect transition="in" filter="fade">
                                      <p:cBhvr>
                                        <p:cTn id="42" dur="500"/>
                                        <p:tgtEl>
                                          <p:spTgt spid="40"/>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anim calcmode="lin" valueType="num">
                                      <p:cBhvr>
                                        <p:cTn id="46" dur="1000" fill="hold"/>
                                        <p:tgtEl>
                                          <p:spTgt spid="42"/>
                                        </p:tgtEl>
                                        <p:attrNameLst>
                                          <p:attrName>ppt_x</p:attrName>
                                        </p:attrNameLst>
                                      </p:cBhvr>
                                      <p:tavLst>
                                        <p:tav tm="0">
                                          <p:val>
                                            <p:strVal val="#ppt_x"/>
                                          </p:val>
                                        </p:tav>
                                        <p:tav tm="100000">
                                          <p:val>
                                            <p:strVal val="#ppt_x"/>
                                          </p:val>
                                        </p:tav>
                                      </p:tavLst>
                                    </p:anim>
                                    <p:anim calcmode="lin" valueType="num">
                                      <p:cBhvr>
                                        <p:cTn id="47" dur="1000" fill="hold"/>
                                        <p:tgtEl>
                                          <p:spTgt spid="42"/>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500"/>
                                        <p:tgtEl>
                                          <p:spTgt spid="5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fade">
                                      <p:cBhvr>
                                        <p:cTn id="87" dur="500"/>
                                        <p:tgtEl>
                                          <p:spTgt spid="6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500"/>
                                        <p:tgtEl>
                                          <p:spTgt spid="5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500"/>
                                        <p:tgtEl>
                                          <p:spTgt spid="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par>
                          <p:cTn id="103" fill="hold">
                            <p:stCondLst>
                              <p:cond delay="3000"/>
                            </p:stCondLst>
                            <p:childTnLst>
                              <p:par>
                                <p:cTn id="104" presetID="10" presetClass="entr" presetSubtype="0"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animEffect transition="in" filter="fade">
                                      <p:cBhvr>
                                        <p:cTn id="109" dur="500"/>
                                        <p:tgtEl>
                                          <p:spTgt spid="6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500"/>
                                        <p:tgtEl>
                                          <p:spTgt spid="5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56"/>
                                        </p:tgtEl>
                                        <p:attrNameLst>
                                          <p:attrName>style.visibility</p:attrName>
                                        </p:attrNameLst>
                                      </p:cBhvr>
                                      <p:to>
                                        <p:strVal val="visible"/>
                                      </p:to>
                                    </p:set>
                                    <p:animEffect transition="in" filter="fade">
                                      <p:cBhvr>
                                        <p:cTn id="122" dur="500"/>
                                        <p:tgtEl>
                                          <p:spTgt spid="5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fade">
                                      <p:cBhvr>
                                        <p:cTn id="125" dur="500"/>
                                        <p:tgtEl>
                                          <p:spTgt spid="6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fade">
                                      <p:cBhvr>
                                        <p:cTn id="128" dur="500"/>
                                        <p:tgtEl>
                                          <p:spTgt spid="6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8"/>
                                        </p:tgtEl>
                                        <p:attrNameLst>
                                          <p:attrName>style.visibility</p:attrName>
                                        </p:attrNameLst>
                                      </p:cBhvr>
                                      <p:to>
                                        <p:strVal val="visible"/>
                                      </p:to>
                                    </p:set>
                                    <p:animEffect transition="in" filter="fade">
                                      <p:cBhvr>
                                        <p:cTn id="131" dur="500"/>
                                        <p:tgtEl>
                                          <p:spTgt spid="6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71"/>
                                        </p:tgtEl>
                                        <p:attrNameLst>
                                          <p:attrName>style.visibility</p:attrName>
                                        </p:attrNameLst>
                                      </p:cBhvr>
                                      <p:to>
                                        <p:strVal val="visible"/>
                                      </p:to>
                                    </p:set>
                                    <p:animEffect transition="in" filter="fade">
                                      <p:cBhvr>
                                        <p:cTn id="140" dur="500"/>
                                        <p:tgtEl>
                                          <p:spTgt spid="71"/>
                                        </p:tgtEl>
                                      </p:cBhvr>
                                    </p:animEffect>
                                  </p:childTnLst>
                                </p:cTn>
                              </p:par>
                            </p:childTnLst>
                          </p:cTn>
                        </p:par>
                        <p:par>
                          <p:cTn id="141" fill="hold">
                            <p:stCondLst>
                              <p:cond delay="4000"/>
                            </p:stCondLst>
                            <p:childTnLst>
                              <p:par>
                                <p:cTn id="142" presetID="10" presetClass="entr" presetSubtype="0" fill="hold" grpId="0" nodeType="afterEffect">
                                  <p:stCondLst>
                                    <p:cond delay="0"/>
                                  </p:stCondLst>
                                  <p:childTnLst>
                                    <p:set>
                                      <p:cBhvr>
                                        <p:cTn id="143" dur="1" fill="hold">
                                          <p:stCondLst>
                                            <p:cond delay="0"/>
                                          </p:stCondLst>
                                        </p:cTn>
                                        <p:tgtEl>
                                          <p:spTgt spid="72"/>
                                        </p:tgtEl>
                                        <p:attrNameLst>
                                          <p:attrName>style.visibility</p:attrName>
                                        </p:attrNameLst>
                                      </p:cBhvr>
                                      <p:to>
                                        <p:strVal val="visible"/>
                                      </p:to>
                                    </p:set>
                                    <p:animEffect transition="in" filter="fade">
                                      <p:cBhvr>
                                        <p:cTn id="144" dur="500"/>
                                        <p:tgtEl>
                                          <p:spTgt spid="72"/>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fade">
                                      <p:cBhvr>
                                        <p:cTn id="147" dur="500"/>
                                        <p:tgtEl>
                                          <p:spTgt spid="7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fade">
                                      <p:cBhvr>
                                        <p:cTn id="150" dur="500"/>
                                        <p:tgtEl>
                                          <p:spTgt spid="7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75"/>
                                        </p:tgtEl>
                                        <p:attrNameLst>
                                          <p:attrName>style.visibility</p:attrName>
                                        </p:attrNameLst>
                                      </p:cBhvr>
                                      <p:to>
                                        <p:strVal val="visible"/>
                                      </p:to>
                                    </p:set>
                                    <p:animEffect transition="in" filter="fade">
                                      <p:cBhvr>
                                        <p:cTn id="153" dur="500"/>
                                        <p:tgtEl>
                                          <p:spTgt spid="75"/>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76"/>
                                        </p:tgtEl>
                                        <p:attrNameLst>
                                          <p:attrName>style.visibility</p:attrName>
                                        </p:attrNameLst>
                                      </p:cBhvr>
                                      <p:to>
                                        <p:strVal val="visible"/>
                                      </p:to>
                                    </p:set>
                                    <p:animEffect transition="in" filter="fade">
                                      <p:cBhvr>
                                        <p:cTn id="156" dur="500"/>
                                        <p:tgtEl>
                                          <p:spTgt spid="76"/>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77"/>
                                        </p:tgtEl>
                                        <p:attrNameLst>
                                          <p:attrName>style.visibility</p:attrName>
                                        </p:attrNameLst>
                                      </p:cBhvr>
                                      <p:to>
                                        <p:strVal val="visible"/>
                                      </p:to>
                                    </p:set>
                                    <p:animEffect transition="in" filter="fade">
                                      <p:cBhvr>
                                        <p:cTn id="159" dur="500"/>
                                        <p:tgtEl>
                                          <p:spTgt spid="77"/>
                                        </p:tgtEl>
                                      </p:cBhvr>
                                    </p:animEffect>
                                  </p:childTnLst>
                                </p:cTn>
                              </p:par>
                            </p:childTnLst>
                          </p:cTn>
                        </p:par>
                      </p:childTnLst>
                    </p:cTn>
                  </p:par>
                  <p:par>
                    <p:cTn id="160" fill="hold">
                      <p:stCondLst>
                        <p:cond delay="indefinite"/>
                      </p:stCondLst>
                      <p:childTnLst>
                        <p:par>
                          <p:cTn id="161" fill="hold">
                            <p:stCondLst>
                              <p:cond delay="0"/>
                            </p:stCondLst>
                            <p:childTnLst>
                              <p:par>
                                <p:cTn id="162" presetID="42" presetClass="exit" presetSubtype="0" fill="hold" grpId="1" nodeType="clickEffect">
                                  <p:stCondLst>
                                    <p:cond delay="0"/>
                                  </p:stCondLst>
                                  <p:childTnLst>
                                    <p:animEffect transition="out" filter="fade">
                                      <p:cBhvr>
                                        <p:cTn id="163" dur="1000"/>
                                        <p:tgtEl>
                                          <p:spTgt spid="38"/>
                                        </p:tgtEl>
                                      </p:cBhvr>
                                    </p:animEffect>
                                    <p:anim calcmode="lin" valueType="num">
                                      <p:cBhvr>
                                        <p:cTn id="164" dur="1000"/>
                                        <p:tgtEl>
                                          <p:spTgt spid="38"/>
                                        </p:tgtEl>
                                        <p:attrNameLst>
                                          <p:attrName>ppt_x</p:attrName>
                                        </p:attrNameLst>
                                      </p:cBhvr>
                                      <p:tavLst>
                                        <p:tav tm="0">
                                          <p:val>
                                            <p:strVal val="ppt_x"/>
                                          </p:val>
                                        </p:tav>
                                        <p:tav tm="100000">
                                          <p:val>
                                            <p:strVal val="ppt_x"/>
                                          </p:val>
                                        </p:tav>
                                      </p:tavLst>
                                    </p:anim>
                                    <p:anim calcmode="lin" valueType="num">
                                      <p:cBhvr>
                                        <p:cTn id="165" dur="1000"/>
                                        <p:tgtEl>
                                          <p:spTgt spid="38"/>
                                        </p:tgtEl>
                                        <p:attrNameLst>
                                          <p:attrName>ppt_y</p:attrName>
                                        </p:attrNameLst>
                                      </p:cBhvr>
                                      <p:tavLst>
                                        <p:tav tm="0">
                                          <p:val>
                                            <p:strVal val="ppt_y"/>
                                          </p:val>
                                        </p:tav>
                                        <p:tav tm="100000">
                                          <p:val>
                                            <p:strVal val="ppt_y+.1"/>
                                          </p:val>
                                        </p:tav>
                                      </p:tavLst>
                                    </p:anim>
                                    <p:set>
                                      <p:cBhvr>
                                        <p:cTn id="166" dur="1" fill="hold">
                                          <p:stCondLst>
                                            <p:cond delay="999"/>
                                          </p:stCondLst>
                                        </p:cTn>
                                        <p:tgtEl>
                                          <p:spTgt spid="38"/>
                                        </p:tgtEl>
                                        <p:attrNameLst>
                                          <p:attrName>style.visibility</p:attrName>
                                        </p:attrNameLst>
                                      </p:cBhvr>
                                      <p:to>
                                        <p:strVal val="hidden"/>
                                      </p:to>
                                    </p:set>
                                  </p:childTnLst>
                                </p:cTn>
                              </p:par>
                              <p:par>
                                <p:cTn id="167" presetID="53" presetClass="entr" presetSubtype="16" repeatCount="2000" fill="hold" grpId="1" nodeType="withEffect">
                                  <p:stCondLst>
                                    <p:cond delay="0"/>
                                  </p:stCondLst>
                                  <p:childTnLst>
                                    <p:set>
                                      <p:cBhvr>
                                        <p:cTn id="168" dur="1" fill="hold">
                                          <p:stCondLst>
                                            <p:cond delay="0"/>
                                          </p:stCondLst>
                                        </p:cTn>
                                        <p:tgtEl>
                                          <p:spTgt spid="42"/>
                                        </p:tgtEl>
                                        <p:attrNameLst>
                                          <p:attrName>style.visibility</p:attrName>
                                        </p:attrNameLst>
                                      </p:cBhvr>
                                      <p:to>
                                        <p:strVal val="visible"/>
                                      </p:to>
                                    </p:set>
                                    <p:anim calcmode="lin" valueType="num">
                                      <p:cBhvr>
                                        <p:cTn id="169" dur="1000" fill="hold"/>
                                        <p:tgtEl>
                                          <p:spTgt spid="42"/>
                                        </p:tgtEl>
                                        <p:attrNameLst>
                                          <p:attrName>ppt_w</p:attrName>
                                        </p:attrNameLst>
                                      </p:cBhvr>
                                      <p:tavLst>
                                        <p:tav tm="0">
                                          <p:val>
                                            <p:fltVal val="0"/>
                                          </p:val>
                                        </p:tav>
                                        <p:tav tm="100000">
                                          <p:val>
                                            <p:strVal val="#ppt_w"/>
                                          </p:val>
                                        </p:tav>
                                      </p:tavLst>
                                    </p:anim>
                                    <p:anim calcmode="lin" valueType="num">
                                      <p:cBhvr>
                                        <p:cTn id="170" dur="1000" fill="hold"/>
                                        <p:tgtEl>
                                          <p:spTgt spid="42"/>
                                        </p:tgtEl>
                                        <p:attrNameLst>
                                          <p:attrName>ppt_h</p:attrName>
                                        </p:attrNameLst>
                                      </p:cBhvr>
                                      <p:tavLst>
                                        <p:tav tm="0">
                                          <p:val>
                                            <p:fltVal val="0"/>
                                          </p:val>
                                        </p:tav>
                                        <p:tav tm="100000">
                                          <p:val>
                                            <p:strVal val="#ppt_h"/>
                                          </p:val>
                                        </p:tav>
                                      </p:tavLst>
                                    </p:anim>
                                    <p:animEffect transition="in" filter="fade">
                                      <p:cBhvr>
                                        <p:cTn id="171" dur="1000"/>
                                        <p:tgtEl>
                                          <p:spTgt spid="42"/>
                                        </p:tgtEl>
                                      </p:cBhvr>
                                    </p:animEffect>
                                  </p:childTnLst>
                                </p:cTn>
                              </p:par>
                              <p:par>
                                <p:cTn id="172" presetID="42" presetClass="entr" presetSubtype="0" fill="hold" grpId="0" nodeType="withEffect">
                                  <p:stCondLst>
                                    <p:cond delay="0"/>
                                  </p:stCondLst>
                                  <p:childTnLst>
                                    <p:set>
                                      <p:cBhvr>
                                        <p:cTn id="173" dur="1" fill="hold">
                                          <p:stCondLst>
                                            <p:cond delay="0"/>
                                          </p:stCondLst>
                                        </p:cTn>
                                        <p:tgtEl>
                                          <p:spTgt spid="79"/>
                                        </p:tgtEl>
                                        <p:attrNameLst>
                                          <p:attrName>style.visibility</p:attrName>
                                        </p:attrNameLst>
                                      </p:cBhvr>
                                      <p:to>
                                        <p:strVal val="visible"/>
                                      </p:to>
                                    </p:set>
                                    <p:animEffect transition="in" filter="fade">
                                      <p:cBhvr>
                                        <p:cTn id="174" dur="1000"/>
                                        <p:tgtEl>
                                          <p:spTgt spid="79"/>
                                        </p:tgtEl>
                                      </p:cBhvr>
                                    </p:animEffect>
                                    <p:anim calcmode="lin" valueType="num">
                                      <p:cBhvr>
                                        <p:cTn id="175" dur="1000" fill="hold"/>
                                        <p:tgtEl>
                                          <p:spTgt spid="79"/>
                                        </p:tgtEl>
                                        <p:attrNameLst>
                                          <p:attrName>ppt_x</p:attrName>
                                        </p:attrNameLst>
                                      </p:cBhvr>
                                      <p:tavLst>
                                        <p:tav tm="0">
                                          <p:val>
                                            <p:strVal val="#ppt_x"/>
                                          </p:val>
                                        </p:tav>
                                        <p:tav tm="100000">
                                          <p:val>
                                            <p:strVal val="#ppt_x"/>
                                          </p:val>
                                        </p:tav>
                                      </p:tavLst>
                                    </p:anim>
                                    <p:anim calcmode="lin" valueType="num">
                                      <p:cBhvr>
                                        <p:cTn id="176" dur="1000" fill="hold"/>
                                        <p:tgtEl>
                                          <p:spTgt spid="79"/>
                                        </p:tgtEl>
                                        <p:attrNameLst>
                                          <p:attrName>ppt_y</p:attrName>
                                        </p:attrNameLst>
                                      </p:cBhvr>
                                      <p:tavLst>
                                        <p:tav tm="0">
                                          <p:val>
                                            <p:strVal val="#ppt_y+.1"/>
                                          </p:val>
                                        </p:tav>
                                        <p:tav tm="100000">
                                          <p:val>
                                            <p:strVal val="#ppt_y"/>
                                          </p:val>
                                        </p:tav>
                                      </p:tavLst>
                                    </p:anim>
                                  </p:childTnLst>
                                </p:cTn>
                              </p:par>
                              <p:par>
                                <p:cTn id="177" presetID="53" presetClass="entr" presetSubtype="16" fill="hold" grpId="1" nodeType="withEffect">
                                  <p:stCondLst>
                                    <p:cond delay="0"/>
                                  </p:stCondLst>
                                  <p:childTnLst>
                                    <p:set>
                                      <p:cBhvr>
                                        <p:cTn id="178" dur="1" fill="hold">
                                          <p:stCondLst>
                                            <p:cond delay="0"/>
                                          </p:stCondLst>
                                        </p:cTn>
                                        <p:tgtEl>
                                          <p:spTgt spid="78"/>
                                        </p:tgtEl>
                                        <p:attrNameLst>
                                          <p:attrName>style.visibility</p:attrName>
                                        </p:attrNameLst>
                                      </p:cBhvr>
                                      <p:to>
                                        <p:strVal val="visible"/>
                                      </p:to>
                                    </p:set>
                                    <p:anim calcmode="lin" valueType="num">
                                      <p:cBhvr>
                                        <p:cTn id="179" dur="500" fill="hold"/>
                                        <p:tgtEl>
                                          <p:spTgt spid="78"/>
                                        </p:tgtEl>
                                        <p:attrNameLst>
                                          <p:attrName>ppt_w</p:attrName>
                                        </p:attrNameLst>
                                      </p:cBhvr>
                                      <p:tavLst>
                                        <p:tav tm="0">
                                          <p:val>
                                            <p:fltVal val="0"/>
                                          </p:val>
                                        </p:tav>
                                        <p:tav tm="100000">
                                          <p:val>
                                            <p:strVal val="#ppt_w"/>
                                          </p:val>
                                        </p:tav>
                                      </p:tavLst>
                                    </p:anim>
                                    <p:anim calcmode="lin" valueType="num">
                                      <p:cBhvr>
                                        <p:cTn id="180" dur="500" fill="hold"/>
                                        <p:tgtEl>
                                          <p:spTgt spid="78"/>
                                        </p:tgtEl>
                                        <p:attrNameLst>
                                          <p:attrName>ppt_h</p:attrName>
                                        </p:attrNameLst>
                                      </p:cBhvr>
                                      <p:tavLst>
                                        <p:tav tm="0">
                                          <p:val>
                                            <p:fltVal val="0"/>
                                          </p:val>
                                        </p:tav>
                                        <p:tav tm="100000">
                                          <p:val>
                                            <p:strVal val="#ppt_h"/>
                                          </p:val>
                                        </p:tav>
                                      </p:tavLst>
                                    </p:anim>
                                    <p:animEffect transition="in" filter="fade">
                                      <p:cBhvr>
                                        <p:cTn id="181" dur="500"/>
                                        <p:tgtEl>
                                          <p:spTgt spid="78"/>
                                        </p:tgtEl>
                                      </p:cBhvr>
                                    </p:animEffect>
                                  </p:childTnLst>
                                </p:cTn>
                              </p:par>
                              <p:par>
                                <p:cTn id="182" presetID="53" presetClass="entr" presetSubtype="16" fill="hold" grpId="1"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p:cTn id="184" dur="500" fill="hold"/>
                                        <p:tgtEl>
                                          <p:spTgt spid="40"/>
                                        </p:tgtEl>
                                        <p:attrNameLst>
                                          <p:attrName>ppt_w</p:attrName>
                                        </p:attrNameLst>
                                      </p:cBhvr>
                                      <p:tavLst>
                                        <p:tav tm="0">
                                          <p:val>
                                            <p:fltVal val="0"/>
                                          </p:val>
                                        </p:tav>
                                        <p:tav tm="100000">
                                          <p:val>
                                            <p:strVal val="#ppt_w"/>
                                          </p:val>
                                        </p:tav>
                                      </p:tavLst>
                                    </p:anim>
                                    <p:anim calcmode="lin" valueType="num">
                                      <p:cBhvr>
                                        <p:cTn id="185" dur="500" fill="hold"/>
                                        <p:tgtEl>
                                          <p:spTgt spid="40"/>
                                        </p:tgtEl>
                                        <p:attrNameLst>
                                          <p:attrName>ppt_h</p:attrName>
                                        </p:attrNameLst>
                                      </p:cBhvr>
                                      <p:tavLst>
                                        <p:tav tm="0">
                                          <p:val>
                                            <p:fltVal val="0"/>
                                          </p:val>
                                        </p:tav>
                                        <p:tav tm="100000">
                                          <p:val>
                                            <p:strVal val="#ppt_h"/>
                                          </p:val>
                                        </p:tav>
                                      </p:tavLst>
                                    </p:anim>
                                    <p:animEffect transition="in" filter="fade">
                                      <p:cBhvr>
                                        <p:cTn id="186" dur="500"/>
                                        <p:tgtEl>
                                          <p:spTgt spid="40"/>
                                        </p:tgtEl>
                                      </p:cBhvr>
                                    </p:animEffect>
                                  </p:childTnLst>
                                </p:cTn>
                              </p:par>
                              <p:par>
                                <p:cTn id="187" presetID="27" presetClass="emph" presetSubtype="0" fill="remove" grpId="2" nodeType="withEffect">
                                  <p:stCondLst>
                                    <p:cond delay="0"/>
                                  </p:stCondLst>
                                  <p:childTnLst>
                                    <p:animClr clrSpc="rgb" dir="cw">
                                      <p:cBhvr override="childStyle">
                                        <p:cTn id="188" dur="250" autoRev="1" fill="remove"/>
                                        <p:tgtEl>
                                          <p:spTgt spid="78"/>
                                        </p:tgtEl>
                                        <p:attrNameLst>
                                          <p:attrName>style.color</p:attrName>
                                        </p:attrNameLst>
                                      </p:cBhvr>
                                      <p:to>
                                        <a:schemeClr val="bg1"/>
                                      </p:to>
                                    </p:animClr>
                                    <p:animClr clrSpc="rgb" dir="cw">
                                      <p:cBhvr>
                                        <p:cTn id="189" dur="250" autoRev="1" fill="remove"/>
                                        <p:tgtEl>
                                          <p:spTgt spid="78"/>
                                        </p:tgtEl>
                                        <p:attrNameLst>
                                          <p:attrName>fillcolor</p:attrName>
                                        </p:attrNameLst>
                                      </p:cBhvr>
                                      <p:to>
                                        <a:schemeClr val="bg1"/>
                                      </p:to>
                                    </p:animClr>
                                    <p:set>
                                      <p:cBhvr>
                                        <p:cTn id="190" dur="250" autoRev="1" fill="remove"/>
                                        <p:tgtEl>
                                          <p:spTgt spid="78"/>
                                        </p:tgtEl>
                                        <p:attrNameLst>
                                          <p:attrName>fill.type</p:attrName>
                                        </p:attrNameLst>
                                      </p:cBhvr>
                                      <p:to>
                                        <p:strVal val="solid"/>
                                      </p:to>
                                    </p:set>
                                    <p:set>
                                      <p:cBhvr>
                                        <p:cTn id="191" dur="250" autoRev="1" fill="remove"/>
                                        <p:tgtEl>
                                          <p:spTgt spid="78"/>
                                        </p:tgtEl>
                                        <p:attrNameLst>
                                          <p:attrName>fill.on</p:attrName>
                                        </p:attrNameLst>
                                      </p:cBhvr>
                                      <p:to>
                                        <p:strVal val="true"/>
                                      </p:to>
                                    </p:set>
                                  </p:childTnLst>
                                </p:cTn>
                              </p:par>
                              <p:par>
                                <p:cTn id="192" presetID="27" presetClass="emph" presetSubtype="0" fill="remove" grpId="2" nodeType="withEffect">
                                  <p:stCondLst>
                                    <p:cond delay="0"/>
                                  </p:stCondLst>
                                  <p:childTnLst>
                                    <p:animClr clrSpc="rgb" dir="cw">
                                      <p:cBhvr override="childStyle">
                                        <p:cTn id="193" dur="250" autoRev="1" fill="remove"/>
                                        <p:tgtEl>
                                          <p:spTgt spid="40"/>
                                        </p:tgtEl>
                                        <p:attrNameLst>
                                          <p:attrName>style.color</p:attrName>
                                        </p:attrNameLst>
                                      </p:cBhvr>
                                      <p:to>
                                        <a:schemeClr val="bg1"/>
                                      </p:to>
                                    </p:animClr>
                                    <p:animClr clrSpc="rgb" dir="cw">
                                      <p:cBhvr>
                                        <p:cTn id="194" dur="250" autoRev="1" fill="remove"/>
                                        <p:tgtEl>
                                          <p:spTgt spid="40"/>
                                        </p:tgtEl>
                                        <p:attrNameLst>
                                          <p:attrName>fillcolor</p:attrName>
                                        </p:attrNameLst>
                                      </p:cBhvr>
                                      <p:to>
                                        <a:schemeClr val="bg1"/>
                                      </p:to>
                                    </p:animClr>
                                    <p:set>
                                      <p:cBhvr>
                                        <p:cTn id="195" dur="250" autoRev="1" fill="remove"/>
                                        <p:tgtEl>
                                          <p:spTgt spid="40"/>
                                        </p:tgtEl>
                                        <p:attrNameLst>
                                          <p:attrName>fill.type</p:attrName>
                                        </p:attrNameLst>
                                      </p:cBhvr>
                                      <p:to>
                                        <p:strVal val="solid"/>
                                      </p:to>
                                    </p:set>
                                    <p:set>
                                      <p:cBhvr>
                                        <p:cTn id="196" dur="250" autoRev="1" fill="remove"/>
                                        <p:tgtEl>
                                          <p:spTgt spid="40"/>
                                        </p:tgtEl>
                                        <p:attrNameLst>
                                          <p:attrName>fill.on</p:attrName>
                                        </p:attrNameLst>
                                      </p:cBhvr>
                                      <p:to>
                                        <p:strVal val="true"/>
                                      </p:to>
                                    </p:se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82"/>
                                        </p:tgtEl>
                                        <p:attrNameLst>
                                          <p:attrName>style.visibility</p:attrName>
                                        </p:attrNameLst>
                                      </p:cBhvr>
                                      <p:to>
                                        <p:strVal val="visible"/>
                                      </p:to>
                                    </p:set>
                                    <p:animEffect transition="in" filter="wipe(up)">
                                      <p:cBhvr>
                                        <p:cTn id="201" dur="500"/>
                                        <p:tgtEl>
                                          <p:spTgt spid="82"/>
                                        </p:tgtEl>
                                      </p:cBhvr>
                                    </p:animEffect>
                                  </p:childTnLst>
                                </p:cTn>
                              </p:par>
                              <p:par>
                                <p:cTn id="202" presetID="22" presetClass="entr" presetSubtype="1" fill="hold" grpId="0" nodeType="withEffect">
                                  <p:stCondLst>
                                    <p:cond delay="0"/>
                                  </p:stCondLst>
                                  <p:childTnLst>
                                    <p:set>
                                      <p:cBhvr>
                                        <p:cTn id="203" dur="1" fill="hold">
                                          <p:stCondLst>
                                            <p:cond delay="0"/>
                                          </p:stCondLst>
                                        </p:cTn>
                                        <p:tgtEl>
                                          <p:spTgt spid="80"/>
                                        </p:tgtEl>
                                        <p:attrNameLst>
                                          <p:attrName>style.visibility</p:attrName>
                                        </p:attrNameLst>
                                      </p:cBhvr>
                                      <p:to>
                                        <p:strVal val="visible"/>
                                      </p:to>
                                    </p:set>
                                    <p:animEffect transition="in" filter="wipe(up)">
                                      <p:cBhvr>
                                        <p:cTn id="204" dur="500"/>
                                        <p:tgtEl>
                                          <p:spTgt spid="80"/>
                                        </p:tgtEl>
                                      </p:cBhvr>
                                    </p:animEffect>
                                  </p:childTnLst>
                                </p:cTn>
                              </p:par>
                              <p:par>
                                <p:cTn id="205" presetID="22" presetClass="entr" presetSubtype="1" fill="hold" grpId="0" nodeType="withEffect">
                                  <p:stCondLst>
                                    <p:cond delay="0"/>
                                  </p:stCondLst>
                                  <p:childTnLst>
                                    <p:set>
                                      <p:cBhvr>
                                        <p:cTn id="206" dur="1" fill="hold">
                                          <p:stCondLst>
                                            <p:cond delay="0"/>
                                          </p:stCondLst>
                                        </p:cTn>
                                        <p:tgtEl>
                                          <p:spTgt spid="81"/>
                                        </p:tgtEl>
                                        <p:attrNameLst>
                                          <p:attrName>style.visibility</p:attrName>
                                        </p:attrNameLst>
                                      </p:cBhvr>
                                      <p:to>
                                        <p:strVal val="visible"/>
                                      </p:to>
                                    </p:set>
                                    <p:animEffect transition="in" filter="wipe(up)">
                                      <p:cBhvr>
                                        <p:cTn id="207" dur="500"/>
                                        <p:tgtEl>
                                          <p:spTgt spid="81"/>
                                        </p:tgtEl>
                                      </p:cBhvr>
                                    </p:animEffect>
                                  </p:childTnLst>
                                </p:cTn>
                              </p:par>
                            </p:childTnLst>
                          </p:cTn>
                        </p:par>
                        <p:par>
                          <p:cTn id="208" fill="hold">
                            <p:stCondLst>
                              <p:cond delay="500"/>
                            </p:stCondLst>
                            <p:childTnLst>
                              <p:par>
                                <p:cTn id="209" presetID="42" presetClass="entr" presetSubtype="0" fill="hold" grpId="0" nodeType="afterEffect">
                                  <p:stCondLst>
                                    <p:cond delay="0"/>
                                  </p:stCondLst>
                                  <p:childTnLst>
                                    <p:set>
                                      <p:cBhvr>
                                        <p:cTn id="210" dur="1" fill="hold">
                                          <p:stCondLst>
                                            <p:cond delay="0"/>
                                          </p:stCondLst>
                                        </p:cTn>
                                        <p:tgtEl>
                                          <p:spTgt spid="83"/>
                                        </p:tgtEl>
                                        <p:attrNameLst>
                                          <p:attrName>style.visibility</p:attrName>
                                        </p:attrNameLst>
                                      </p:cBhvr>
                                      <p:to>
                                        <p:strVal val="visible"/>
                                      </p:to>
                                    </p:set>
                                    <p:animEffect transition="in" filter="fade">
                                      <p:cBhvr>
                                        <p:cTn id="211" dur="1000"/>
                                        <p:tgtEl>
                                          <p:spTgt spid="83"/>
                                        </p:tgtEl>
                                      </p:cBhvr>
                                    </p:animEffect>
                                    <p:anim calcmode="lin" valueType="num">
                                      <p:cBhvr>
                                        <p:cTn id="212" dur="1000" fill="hold"/>
                                        <p:tgtEl>
                                          <p:spTgt spid="83"/>
                                        </p:tgtEl>
                                        <p:attrNameLst>
                                          <p:attrName>ppt_x</p:attrName>
                                        </p:attrNameLst>
                                      </p:cBhvr>
                                      <p:tavLst>
                                        <p:tav tm="0">
                                          <p:val>
                                            <p:strVal val="#ppt_x"/>
                                          </p:val>
                                        </p:tav>
                                        <p:tav tm="100000">
                                          <p:val>
                                            <p:strVal val="#ppt_x"/>
                                          </p:val>
                                        </p:tav>
                                      </p:tavLst>
                                    </p:anim>
                                    <p:anim calcmode="lin" valueType="num">
                                      <p:cBhvr>
                                        <p:cTn id="213" dur="1000" fill="hold"/>
                                        <p:tgtEl>
                                          <p:spTgt spid="83"/>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84"/>
                                        </p:tgtEl>
                                        <p:attrNameLst>
                                          <p:attrName>style.visibility</p:attrName>
                                        </p:attrNameLst>
                                      </p:cBhvr>
                                      <p:to>
                                        <p:strVal val="visible"/>
                                      </p:to>
                                    </p:set>
                                    <p:animEffect transition="in" filter="fade">
                                      <p:cBhvr>
                                        <p:cTn id="216" dur="1000"/>
                                        <p:tgtEl>
                                          <p:spTgt spid="84"/>
                                        </p:tgtEl>
                                      </p:cBhvr>
                                    </p:animEffect>
                                    <p:anim calcmode="lin" valueType="num">
                                      <p:cBhvr>
                                        <p:cTn id="217" dur="1000" fill="hold"/>
                                        <p:tgtEl>
                                          <p:spTgt spid="84"/>
                                        </p:tgtEl>
                                        <p:attrNameLst>
                                          <p:attrName>ppt_x</p:attrName>
                                        </p:attrNameLst>
                                      </p:cBhvr>
                                      <p:tavLst>
                                        <p:tav tm="0">
                                          <p:val>
                                            <p:strVal val="#ppt_x"/>
                                          </p:val>
                                        </p:tav>
                                        <p:tav tm="100000">
                                          <p:val>
                                            <p:strVal val="#ppt_x"/>
                                          </p:val>
                                        </p:tav>
                                      </p:tavLst>
                                    </p:anim>
                                    <p:anim calcmode="lin" valueType="num">
                                      <p:cBhvr>
                                        <p:cTn id="218"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p:bldP spid="37" grpId="0"/>
      <p:bldP spid="38" grpId="0" animBg="1"/>
      <p:bldP spid="38" grpId="1" animBg="1"/>
      <p:bldP spid="40" grpId="0"/>
      <p:bldP spid="40" grpId="1"/>
      <p:bldP spid="40" grpId="2"/>
      <p:bldP spid="42" grpId="0" animBg="1"/>
      <p:bldP spid="42" grpId="1"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p:bldP spid="78" grpId="1"/>
      <p:bldP spid="78" grpId="2"/>
      <p:bldP spid="79" grpId="0" animBg="1"/>
      <p:bldP spid="80" grpId="0" animBg="1"/>
      <p:bldP spid="81" grpId="0" animBg="1"/>
      <p:bldP spid="82" grpId="0" animBg="1"/>
      <p:bldP spid="83" grpId="0" animBg="1"/>
      <p:bldP spid="8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物件 63"/>
          <p:cNvGraphicFramePr>
            <a:graphicFrameLocks noChangeAspect="1"/>
          </p:cNvGraphicFramePr>
          <p:nvPr>
            <p:extLst>
              <p:ext uri="{D42A27DB-BD31-4B8C-83A1-F6EECF244321}">
                <p14:modId xmlns:p14="http://schemas.microsoft.com/office/powerpoint/2010/main" val="2206406126"/>
              </p:ext>
            </p:extLst>
          </p:nvPr>
        </p:nvGraphicFramePr>
        <p:xfrm>
          <a:off x="6380880" y="1367879"/>
          <a:ext cx="7834779" cy="5437420"/>
        </p:xfrm>
        <a:graphic>
          <a:graphicData uri="http://schemas.openxmlformats.org/presentationml/2006/ole">
            <mc:AlternateContent xmlns:mc="http://schemas.openxmlformats.org/markup-compatibility/2006">
              <mc:Choice xmlns:v="urn:schemas-microsoft-com:vml" Requires="v">
                <p:oleObj spid="_x0000_s171110" name="Graph" r:id="rId4" imgW="4160160" imgH="2887200" progId="Origin50.Graph">
                  <p:embed/>
                </p:oleObj>
              </mc:Choice>
              <mc:Fallback>
                <p:oleObj name="Graph" r:id="rId4" imgW="4160160" imgH="2887200" progId="Origin50.Graph">
                  <p:embed/>
                  <p:pic>
                    <p:nvPicPr>
                      <p:cNvPr id="0" name=""/>
                      <p:cNvPicPr/>
                      <p:nvPr/>
                    </p:nvPicPr>
                    <p:blipFill>
                      <a:blip r:embed="rId5"/>
                      <a:stretch>
                        <a:fillRect/>
                      </a:stretch>
                    </p:blipFill>
                    <p:spPr>
                      <a:xfrm>
                        <a:off x="6380880" y="1367879"/>
                        <a:ext cx="7834779" cy="5437420"/>
                      </a:xfrm>
                      <a:prstGeom prst="rect">
                        <a:avLst/>
                      </a:prstGeom>
                    </p:spPr>
                  </p:pic>
                </p:oleObj>
              </mc:Fallback>
            </mc:AlternateContent>
          </a:graphicData>
        </a:graphic>
      </p:graphicFrame>
      <p:grpSp>
        <p:nvGrpSpPr>
          <p:cNvPr id="62" name="群組 61"/>
          <p:cNvGrpSpPr/>
          <p:nvPr/>
        </p:nvGrpSpPr>
        <p:grpSpPr>
          <a:xfrm>
            <a:off x="529189" y="241927"/>
            <a:ext cx="6572651" cy="6148495"/>
            <a:chOff x="529189" y="241927"/>
            <a:chExt cx="6572651" cy="6148495"/>
          </a:xfrm>
        </p:grpSpPr>
        <p:grpSp>
          <p:nvGrpSpPr>
            <p:cNvPr id="20" name="群組 19"/>
            <p:cNvGrpSpPr/>
            <p:nvPr/>
          </p:nvGrpSpPr>
          <p:grpSpPr>
            <a:xfrm>
              <a:off x="2003258" y="777726"/>
              <a:ext cx="3345982" cy="2692518"/>
              <a:chOff x="1515578" y="777726"/>
              <a:chExt cx="4413144" cy="2692518"/>
            </a:xfrm>
          </p:grpSpPr>
          <p:sp>
            <p:nvSpPr>
              <p:cNvPr id="6" name="矩形 113"/>
              <p:cNvSpPr>
                <a:spLocks/>
              </p:cNvSpPr>
              <p:nvPr/>
            </p:nvSpPr>
            <p:spPr>
              <a:xfrm>
                <a:off x="1515578" y="2912686"/>
                <a:ext cx="4410425" cy="557558"/>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cs typeface="Arial" panose="020B0604020202020204" pitchFamily="34" charset="0"/>
                  </a:rPr>
                  <a:t>P Charge 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InAlGaAs</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7" name="矩形 114"/>
              <p:cNvSpPr>
                <a:spLocks/>
              </p:cNvSpPr>
              <p:nvPr/>
            </p:nvSpPr>
            <p:spPr>
              <a:xfrm>
                <a:off x="1515578" y="2627431"/>
                <a:ext cx="4410425" cy="354529"/>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I-Graded Band</a:t>
                </a:r>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矩形 115"/>
                  <p:cNvSpPr>
                    <a:spLocks/>
                  </p:cNvSpPr>
                  <p:nvPr/>
                </p:nvSpPr>
                <p:spPr>
                  <a:xfrm>
                    <a:off x="1515578" y="1987352"/>
                    <a:ext cx="4410425" cy="61643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 Absorber</a:t>
                    </a:r>
                  </a:p>
                  <a:p>
                    <a:pPr algn="ct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8" name="矩形 115"/>
                  <p:cNvSpPr>
                    <a:spLocks noRot="1" noChangeAspect="1" noMove="1" noResize="1" noEditPoints="1" noAdjustHandles="1" noChangeArrowheads="1" noChangeShapeType="1" noTextEdit="1"/>
                  </p:cNvSpPr>
                  <p:nvPr/>
                </p:nvSpPr>
                <p:spPr>
                  <a:xfrm>
                    <a:off x="1515578" y="1987352"/>
                    <a:ext cx="4410425" cy="616430"/>
                  </a:xfrm>
                  <a:prstGeom prst="rect">
                    <a:avLst/>
                  </a:prstGeom>
                  <a:blipFill rotWithShape="0">
                    <a:blip r:embed="rId9"/>
                    <a:stretch>
                      <a:fillRect t="-8491" b="-21698"/>
                    </a:stretch>
                  </a:blipFill>
                  <a:ln w="28575">
                    <a:solidFill>
                      <a:schemeClr val="tx1"/>
                    </a:solidFill>
                  </a:ln>
                </p:spPr>
                <p:txBody>
                  <a:bodyPr/>
                  <a:lstStyle/>
                  <a:p>
                    <a:r>
                      <a:rPr lang="zh-CN" altLang="en-US">
                        <a:noFill/>
                      </a:rPr>
                      <a:t> </a:t>
                    </a:r>
                  </a:p>
                </p:txBody>
              </p:sp>
            </mc:Fallback>
          </mc:AlternateContent>
          <p:sp>
            <p:nvSpPr>
              <p:cNvPr id="9" name="矩形 116"/>
              <p:cNvSpPr>
                <a:spLocks/>
              </p:cNvSpPr>
              <p:nvPr/>
            </p:nvSpPr>
            <p:spPr>
              <a:xfrm>
                <a:off x="1515578" y="1631751"/>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P-Graded Band</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InAlGaAs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0" name="矩形 117"/>
              <p:cNvSpPr>
                <a:spLocks/>
              </p:cNvSpPr>
              <p:nvPr/>
            </p:nvSpPr>
            <p:spPr>
              <a:xfrm>
                <a:off x="1518297" y="1123166"/>
                <a:ext cx="4410425" cy="489426"/>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P+Window</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矩形 118"/>
                  <p:cNvSpPr>
                    <a:spLocks/>
                  </p:cNvSpPr>
                  <p:nvPr/>
                </p:nvSpPr>
                <p:spPr>
                  <a:xfrm>
                    <a:off x="1518297" y="777726"/>
                    <a:ext cx="4410425" cy="326284"/>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P+Contact</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m:t>
                            </m:r>
                            <m:r>
                              <a:rPr lang="en-US" altLang="zh-TW" sz="2000" b="1" i="1">
                                <a:solidFill>
                                  <a:schemeClr val="tx1"/>
                                </a:solidFill>
                                <a:latin typeface="Cambria Math" panose="02040503050406030204" pitchFamily="18" charset="0"/>
                              </a:rPr>
                              <m:t>𝟑</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𝐆𝐚</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𝟒𝟕</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1" name="矩形 118"/>
                  <p:cNvSpPr>
                    <a:spLocks noRot="1" noChangeAspect="1" noMove="1" noResize="1" noEditPoints="1" noAdjustHandles="1" noChangeArrowheads="1" noChangeShapeType="1" noTextEdit="1"/>
                  </p:cNvSpPr>
                  <p:nvPr/>
                </p:nvSpPr>
                <p:spPr>
                  <a:xfrm>
                    <a:off x="1518297" y="777726"/>
                    <a:ext cx="4410425" cy="326284"/>
                  </a:xfrm>
                  <a:prstGeom prst="rect">
                    <a:avLst/>
                  </a:prstGeom>
                  <a:blipFill rotWithShape="0">
                    <a:blip r:embed="rId10"/>
                    <a:stretch>
                      <a:fillRect l="-181" t="-17241" b="-37931"/>
                    </a:stretch>
                  </a:blipFill>
                  <a:ln w="28575"/>
                </p:spPr>
                <p:txBody>
                  <a:bodyPr/>
                  <a:lstStyle/>
                  <a:p>
                    <a:r>
                      <a:rPr lang="zh-CN" altLang="en-US">
                        <a:noFill/>
                      </a:rPr>
                      <a:t> </a:t>
                    </a:r>
                  </a:p>
                </p:txBody>
              </p:sp>
            </mc:Fallback>
          </mc:AlternateContent>
        </p:grpSp>
        <p:grpSp>
          <p:nvGrpSpPr>
            <p:cNvPr id="61" name="群組 60"/>
            <p:cNvGrpSpPr/>
            <p:nvPr/>
          </p:nvGrpSpPr>
          <p:grpSpPr>
            <a:xfrm>
              <a:off x="529189" y="3499559"/>
              <a:ext cx="6328811" cy="2890863"/>
              <a:chOff x="529189" y="3499559"/>
              <a:chExt cx="6328811" cy="2890863"/>
            </a:xfrm>
          </p:grpSpPr>
          <p:sp>
            <p:nvSpPr>
              <p:cNvPr id="5" name="矩形 112"/>
              <p:cNvSpPr>
                <a:spLocks/>
              </p:cNvSpPr>
              <p:nvPr/>
            </p:nvSpPr>
            <p:spPr>
              <a:xfrm>
                <a:off x="1835619" y="3499559"/>
                <a:ext cx="3679200" cy="420192"/>
              </a:xfrm>
              <a:prstGeom prst="rect">
                <a:avLst/>
              </a:prstGeom>
              <a:solidFill>
                <a:srgbClr val="BBE0E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cs typeface="Arial" panose="020B0604020202020204" pitchFamily="34" charset="0"/>
                  </a:rPr>
                  <a:t>P Charge </a:t>
                </a:r>
                <a:r>
                  <a:rPr lang="en-US" altLang="zh-TW" sz="2000" b="1" dirty="0" smtClean="0">
                    <a:solidFill>
                      <a:schemeClr val="tx1"/>
                    </a:solidFill>
                    <a:cs typeface="Arial" panose="020B0604020202020204" pitchFamily="34" charset="0"/>
                  </a:rPr>
                  <a:t>Layer</a:t>
                </a:r>
                <a:r>
                  <a:rPr lang="en-US" altLang="zh-TW" sz="2000" b="1" dirty="0" smtClean="0">
                    <a:solidFill>
                      <a:schemeClr val="tx1"/>
                    </a:solidFill>
                    <a:ea typeface="Cambria Math" panose="02040503050406030204" pitchFamily="18" charset="0"/>
                    <a:cs typeface="Arial" panose="020B0604020202020204" pitchFamily="34" charset="0"/>
                  </a:rPr>
                  <a:t>(</a:t>
                </a:r>
                <a:r>
                  <a:rPr lang="en-US" altLang="zh-TW" sz="2000" b="1" dirty="0" err="1" smtClean="0">
                    <a:solidFill>
                      <a:schemeClr val="tx1"/>
                    </a:solidFill>
                    <a:ea typeface="Cambria Math" panose="02040503050406030204" pitchFamily="18" charset="0"/>
                    <a:cs typeface="Arial" panose="020B0604020202020204" pitchFamily="34" charset="0"/>
                  </a:rPr>
                  <a:t>InP</a:t>
                </a:r>
                <a:r>
                  <a:rPr lang="en-US" altLang="zh-TW" sz="2000" b="1" dirty="0" smtClean="0">
                    <a:solidFill>
                      <a:schemeClr val="tx1"/>
                    </a:solidFill>
                    <a:ea typeface="Cambria Math" panose="02040503050406030204" pitchFamily="18" charset="0"/>
                    <a:cs typeface="Arial" panose="020B0604020202020204" pitchFamily="34" charset="0"/>
                  </a:rPr>
                  <a:t>)</a:t>
                </a:r>
                <a:endParaRPr lang="zh-TW" altLang="en-US" sz="2000" b="1" dirty="0">
                  <a:solidFill>
                    <a:schemeClr val="tx1"/>
                  </a:solidFill>
                  <a:cs typeface="Arial" panose="020B0604020202020204" pitchFamily="34" charset="0"/>
                </a:endParaRPr>
              </a:p>
            </p:txBody>
          </p:sp>
          <p:sp>
            <p:nvSpPr>
              <p:cNvPr id="13" name="矩形 107"/>
              <p:cNvSpPr>
                <a:spLocks/>
              </p:cNvSpPr>
              <p:nvPr/>
            </p:nvSpPr>
            <p:spPr>
              <a:xfrm>
                <a:off x="971149" y="5649027"/>
                <a:ext cx="5536331" cy="384811"/>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err="1" smtClean="0">
                    <a:solidFill>
                      <a:schemeClr val="tx1"/>
                    </a:solidFill>
                    <a:latin typeface="Arial" panose="020B0604020202020204" pitchFamily="34" charset="0"/>
                    <a:cs typeface="Arial" panose="020B0604020202020204" pitchFamily="34" charset="0"/>
                  </a:rPr>
                  <a:t>N+Contact</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n-US" altLang="zh-TW" sz="2000" b="1" dirty="0" err="1" smtClean="0">
                    <a:solidFill>
                      <a:schemeClr val="tx1"/>
                    </a:solidFill>
                    <a:latin typeface="Cambria Math" panose="02040503050406030204" pitchFamily="18" charset="0"/>
                    <a:ea typeface="Cambria Math" panose="02040503050406030204" pitchFamily="18"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p:sp>
            <p:nvSpPr>
              <p:cNvPr id="14" name="矩形 108"/>
              <p:cNvSpPr>
                <a:spLocks/>
              </p:cNvSpPr>
              <p:nvPr/>
            </p:nvSpPr>
            <p:spPr>
              <a:xfrm>
                <a:off x="1504549" y="5293427"/>
                <a:ext cx="4410425" cy="3262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zh-TW" sz="2000" b="1" dirty="0" smtClean="0">
                    <a:solidFill>
                      <a:schemeClr val="tx1"/>
                    </a:solidFill>
                    <a:latin typeface="Arial" panose="020B0604020202020204" pitchFamily="34" charset="0"/>
                    <a:cs typeface="Arial" panose="020B0604020202020204" pitchFamily="34" charset="0"/>
                  </a:rPr>
                  <a:t>I</a:t>
                </a:r>
                <a:r>
                  <a:rPr lang="en-US" altLang="zh-TW" sz="2000" b="1" dirty="0" smtClean="0">
                    <a:solidFill>
                      <a:schemeClr val="tx1"/>
                    </a:solidFill>
                    <a:latin typeface="Arial" panose="020B0604020202020204" pitchFamily="34" charset="0"/>
                    <a:cs typeface="Arial" panose="020B0604020202020204" pitchFamily="34" charset="0"/>
                  </a:rPr>
                  <a:t>-Transport (</a:t>
                </a:r>
                <a:r>
                  <a:rPr lang="en-US" altLang="zh-TW" sz="2000" b="1" dirty="0" err="1" smtClean="0">
                    <a:solidFill>
                      <a:schemeClr val="tx1"/>
                    </a:solidFill>
                    <a:latin typeface="Arial" panose="020B0604020202020204" pitchFamily="34" charset="0"/>
                    <a:cs typeface="Arial" panose="020B0604020202020204" pitchFamily="34" charset="0"/>
                  </a:rPr>
                  <a:t>InP</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矩形 109"/>
                  <p:cNvSpPr>
                    <a:spLocks/>
                  </p:cNvSpPr>
                  <p:nvPr/>
                </p:nvSpPr>
                <p:spPr>
                  <a:xfrm>
                    <a:off x="1504549" y="493782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N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5" name="矩形 109"/>
                  <p:cNvSpPr>
                    <a:spLocks noRot="1" noChangeAspect="1" noMove="1" noResize="1" noEditPoints="1" noAdjustHandles="1" noChangeArrowheads="1" noChangeShapeType="1" noTextEdit="1"/>
                  </p:cNvSpPr>
                  <p:nvPr/>
                </p:nvSpPr>
                <p:spPr>
                  <a:xfrm>
                    <a:off x="1504549" y="4937827"/>
                    <a:ext cx="4410425" cy="326284"/>
                  </a:xfrm>
                  <a:prstGeom prst="rect">
                    <a:avLst/>
                  </a:prstGeom>
                  <a:blipFill rotWithShape="0">
                    <a:blip r:embed="rId11"/>
                    <a:stretch>
                      <a:fillRect t="-15254" b="-35593"/>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11"/>
                  <p:cNvSpPr>
                    <a:spLocks/>
                  </p:cNvSpPr>
                  <p:nvPr/>
                </p:nvSpPr>
                <p:spPr>
                  <a:xfrm>
                    <a:off x="1504549" y="3949066"/>
                    <a:ext cx="4400265" cy="338700"/>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I-Multiplication(</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6" name="矩形 111"/>
                  <p:cNvSpPr>
                    <a:spLocks noRot="1" noChangeAspect="1" noMove="1" noResize="1" noEditPoints="1" noAdjustHandles="1" noChangeArrowheads="1" noChangeShapeType="1" noTextEdit="1"/>
                  </p:cNvSpPr>
                  <p:nvPr/>
                </p:nvSpPr>
                <p:spPr>
                  <a:xfrm>
                    <a:off x="1504549" y="3949066"/>
                    <a:ext cx="4400265" cy="338700"/>
                  </a:xfrm>
                  <a:prstGeom prst="rect">
                    <a:avLst/>
                  </a:prstGeom>
                  <a:blipFill rotWithShape="0">
                    <a:blip r:embed="rId12"/>
                    <a:stretch>
                      <a:fillRect t="-13333" b="-35000"/>
                    </a:stretch>
                  </a:blipFill>
                  <a:ln w="28575">
                    <a:solidFill>
                      <a:schemeClr val="tx1"/>
                    </a:solidFill>
                  </a:ln>
                </p:spPr>
                <p:txBody>
                  <a:bodyPr/>
                  <a:lstStyle/>
                  <a:p>
                    <a:r>
                      <a:rPr lang="zh-CN" altLang="en-US">
                        <a:noFill/>
                      </a:rPr>
                      <a:t> </a:t>
                    </a:r>
                  </a:p>
                </p:txBody>
              </p:sp>
            </mc:Fallback>
          </mc:AlternateContent>
          <p:sp>
            <p:nvSpPr>
              <p:cNvPr id="17" name="矩形 130"/>
              <p:cNvSpPr>
                <a:spLocks/>
              </p:cNvSpPr>
              <p:nvPr/>
            </p:nvSpPr>
            <p:spPr>
              <a:xfrm>
                <a:off x="529189" y="6033838"/>
                <a:ext cx="6328811" cy="356584"/>
              </a:xfrm>
              <a:prstGeom prst="rect">
                <a:avLst/>
              </a:prstGeom>
              <a:solidFill>
                <a:srgbClr val="FDBEA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S.I InP </a:t>
                </a:r>
                <a:r>
                  <a:rPr lang="en-US" altLang="zh-TW" sz="2000" b="1" dirty="0" err="1" smtClean="0">
                    <a:solidFill>
                      <a:schemeClr val="tx1"/>
                    </a:solidFill>
                    <a:latin typeface="Arial" panose="020B0604020202020204" pitchFamily="34" charset="0"/>
                    <a:cs typeface="Arial" panose="020B0604020202020204" pitchFamily="34" charset="0"/>
                  </a:rPr>
                  <a:t>Sabstrate</a:t>
                </a:r>
                <a:endParaRPr lang="zh-TW" altLang="en-US" sz="2000" b="1" dirty="0">
                  <a:solidFill>
                    <a:schemeClr val="tx1"/>
                  </a:solidFill>
                  <a:latin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矩形 111"/>
                  <p:cNvSpPr>
                    <a:spLocks/>
                  </p:cNvSpPr>
                  <p:nvPr/>
                </p:nvSpPr>
                <p:spPr>
                  <a:xfrm>
                    <a:off x="1503680" y="4601084"/>
                    <a:ext cx="4410425" cy="339622"/>
                  </a:xfrm>
                  <a:prstGeom prst="rect">
                    <a:avLst/>
                  </a:prstGeom>
                  <a:solidFill>
                    <a:srgbClr val="FDBE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smtClean="0">
                        <a:solidFill>
                          <a:schemeClr val="tx1"/>
                        </a:solidFill>
                        <a:latin typeface="Arial" panose="020B0604020202020204" pitchFamily="34" charset="0"/>
                        <a:cs typeface="Arial" panose="020B0604020202020204" pitchFamily="34" charset="0"/>
                      </a:rPr>
                      <a:t>II-Multiplication</a:t>
                    </a:r>
                    <a:r>
                      <a:rPr lang="en-US" altLang="zh-TW" sz="2000" b="1" dirty="0">
                        <a:solidFill>
                          <a:schemeClr val="tx1"/>
                        </a:solidFill>
                        <a:latin typeface="Arial" panose="020B0604020202020204" pitchFamily="34" charset="0"/>
                        <a:cs typeface="Arial" panose="020B0604020202020204" pitchFamily="34" charset="0"/>
                      </a:rPr>
                      <a:t>(</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r>
                      <a:rPr lang="en-US" altLang="zh-TW" sz="2000" b="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a:t>)</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8" name="矩形 111"/>
                  <p:cNvSpPr>
                    <a:spLocks noRot="1" noChangeAspect="1" noMove="1" noResize="1" noEditPoints="1" noAdjustHandles="1" noChangeArrowheads="1" noChangeShapeType="1" noTextEdit="1"/>
                  </p:cNvSpPr>
                  <p:nvPr/>
                </p:nvSpPr>
                <p:spPr>
                  <a:xfrm>
                    <a:off x="1503680" y="4601084"/>
                    <a:ext cx="4410425" cy="339622"/>
                  </a:xfrm>
                  <a:prstGeom prst="rect">
                    <a:avLst/>
                  </a:prstGeom>
                  <a:blipFill rotWithShape="0">
                    <a:blip r:embed="rId6"/>
                    <a:stretch>
                      <a:fillRect t="-13333" b="-35000"/>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09"/>
                  <p:cNvSpPr>
                    <a:spLocks/>
                  </p:cNvSpPr>
                  <p:nvPr/>
                </p:nvSpPr>
                <p:spPr>
                  <a:xfrm>
                    <a:off x="1494389" y="4277427"/>
                    <a:ext cx="4410425" cy="326284"/>
                  </a:xfrm>
                  <a:prstGeom prst="rect">
                    <a:avLst/>
                  </a:prstGeom>
                  <a:solidFill>
                    <a:srgbClr val="BBE0E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chemeClr val="tx1"/>
                        </a:solidFill>
                        <a:latin typeface="Arial" panose="020B0604020202020204" pitchFamily="34" charset="0"/>
                        <a:cs typeface="Arial" panose="020B0604020202020204" pitchFamily="34" charset="0"/>
                      </a:rPr>
                      <a:t>P</a:t>
                    </a:r>
                    <a:r>
                      <a:rPr lang="en-US" altLang="zh-TW" sz="2000" b="1" dirty="0" smtClean="0">
                        <a:solidFill>
                          <a:schemeClr val="tx1"/>
                        </a:solidFill>
                        <a:latin typeface="Arial" panose="020B0604020202020204" pitchFamily="34" charset="0"/>
                        <a:cs typeface="Arial" panose="020B0604020202020204" pitchFamily="34" charset="0"/>
                      </a:rPr>
                      <a:t> Charge layer(</a:t>
                    </a:r>
                    <a14:m>
                      <m:oMath xmlns:m="http://schemas.openxmlformats.org/officeDocument/2006/math">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𝐈𝐧</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a:solidFill>
                                  <a:schemeClr val="tx1"/>
                                </a:solidFill>
                                <a:latin typeface="Cambria Math" panose="02040503050406030204" pitchFamily="18" charset="0"/>
                              </a:rPr>
                              <m:t>𝟓𝟐</m:t>
                            </m:r>
                          </m:sub>
                        </m:sSub>
                        <m:sSub>
                          <m:sSubPr>
                            <m:ctrlPr>
                              <a:rPr lang="en-US" altLang="zh-TW" sz="2000" b="1" i="1">
                                <a:solidFill>
                                  <a:schemeClr val="tx1"/>
                                </a:solidFill>
                                <a:latin typeface="Cambria Math" panose="02040503050406030204" pitchFamily="18" charset="0"/>
                              </a:rPr>
                            </m:ctrlPr>
                          </m:sSubPr>
                          <m:e>
                            <m:r>
                              <a:rPr lang="en-US" altLang="zh-TW" sz="2000" b="1">
                                <a:solidFill>
                                  <a:schemeClr val="tx1"/>
                                </a:solidFill>
                                <a:latin typeface="Cambria Math" panose="02040503050406030204" pitchFamily="18" charset="0"/>
                              </a:rPr>
                              <m:t>𝐀𝐥</m:t>
                            </m:r>
                          </m:e>
                          <m:sub>
                            <m:r>
                              <a:rPr lang="en-US" altLang="zh-TW" sz="2000" b="1">
                                <a:solidFill>
                                  <a:schemeClr val="tx1"/>
                                </a:solidFill>
                                <a:latin typeface="Cambria Math" panose="02040503050406030204" pitchFamily="18" charset="0"/>
                              </a:rPr>
                              <m:t>𝟎</m:t>
                            </m:r>
                            <m:r>
                              <a:rPr lang="en-US" altLang="zh-TW" sz="2000" b="1">
                                <a:solidFill>
                                  <a:schemeClr val="tx1"/>
                                </a:solidFill>
                                <a:latin typeface="Cambria Math" panose="02040503050406030204" pitchFamily="18" charset="0"/>
                              </a:rPr>
                              <m:t>.</m:t>
                            </m:r>
                            <m:r>
                              <a:rPr lang="en-US" altLang="zh-TW" sz="2000" b="1" i="1">
                                <a:solidFill>
                                  <a:schemeClr val="tx1"/>
                                </a:solidFill>
                                <a:latin typeface="Cambria Math" panose="02040503050406030204" pitchFamily="18" charset="0"/>
                              </a:rPr>
                              <m:t>𝟒𝟖</m:t>
                            </m:r>
                          </m:sub>
                        </m:sSub>
                      </m:oMath>
                    </a14:m>
                    <a:r>
                      <a:rPr lang="en-US" altLang="zh-TW" sz="2000" b="1" dirty="0">
                        <a:solidFill>
                          <a:schemeClr val="tx1"/>
                        </a:solidFill>
                        <a:latin typeface="Cambria Math" panose="02040503050406030204" pitchFamily="18" charset="0"/>
                        <a:ea typeface="Cambria Math" panose="02040503050406030204" pitchFamily="18" charset="0"/>
                        <a:cs typeface="Arial" panose="020B0604020202020204" pitchFamily="34" charset="0"/>
                      </a:rPr>
                      <a:t>As)</a:t>
                    </a:r>
                    <a:endParaRPr lang="zh-TW" altLang="en-US" sz="2000" b="1" dirty="0">
                      <a:solidFill>
                        <a:schemeClr val="tx1"/>
                      </a:solidFill>
                      <a:latin typeface="Cambria Math" panose="02040503050406030204" pitchFamily="18" charset="0"/>
                      <a:cs typeface="Arial" panose="020B0604020202020204" pitchFamily="34" charset="0"/>
                    </a:endParaRPr>
                  </a:p>
                </p:txBody>
              </p:sp>
            </mc:Choice>
            <mc:Fallback xmlns="">
              <p:sp>
                <p:nvSpPr>
                  <p:cNvPr id="19" name="矩形 109"/>
                  <p:cNvSpPr>
                    <a:spLocks noRot="1" noChangeAspect="1" noMove="1" noResize="1" noEditPoints="1" noAdjustHandles="1" noChangeArrowheads="1" noChangeShapeType="1" noTextEdit="1"/>
                  </p:cNvSpPr>
                  <p:nvPr/>
                </p:nvSpPr>
                <p:spPr>
                  <a:xfrm>
                    <a:off x="1494389" y="4277427"/>
                    <a:ext cx="4410425" cy="326284"/>
                  </a:xfrm>
                  <a:prstGeom prst="rect">
                    <a:avLst/>
                  </a:prstGeom>
                  <a:blipFill rotWithShape="0">
                    <a:blip r:embed="rId7"/>
                    <a:stretch>
                      <a:fillRect t="-17241" b="-37931"/>
                    </a:stretch>
                  </a:blipFill>
                  <a:ln w="28575">
                    <a:solidFill>
                      <a:schemeClr val="tx1"/>
                    </a:solidFill>
                  </a:ln>
                </p:spPr>
                <p:txBody>
                  <a:bodyPr/>
                  <a:lstStyle/>
                  <a:p>
                    <a:r>
                      <a:rPr lang="zh-CN" altLang="en-US">
                        <a:noFill/>
                      </a:rPr>
                      <a:t> </a:t>
                    </a:r>
                  </a:p>
                </p:txBody>
              </p:sp>
            </mc:Fallback>
          </mc:AlternateContent>
        </p:grpSp>
        <p:grpSp>
          <p:nvGrpSpPr>
            <p:cNvPr id="21" name="群組 7"/>
            <p:cNvGrpSpPr/>
            <p:nvPr/>
          </p:nvGrpSpPr>
          <p:grpSpPr>
            <a:xfrm>
              <a:off x="3334273" y="241927"/>
              <a:ext cx="2180545" cy="559654"/>
              <a:chOff x="3552899" y="1030649"/>
              <a:chExt cx="1889047" cy="363955"/>
            </a:xfrm>
          </p:grpSpPr>
          <p:sp>
            <p:nvSpPr>
              <p:cNvPr id="22" name="Text Box 93"/>
              <p:cNvSpPr txBox="1">
                <a:spLocks noChangeArrowheads="1"/>
              </p:cNvSpPr>
              <p:nvPr/>
            </p:nvSpPr>
            <p:spPr bwMode="auto">
              <a:xfrm>
                <a:off x="3552899" y="1030649"/>
                <a:ext cx="1445988" cy="34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800" dirty="0" smtClean="0">
                    <a:solidFill>
                      <a:srgbClr val="FF0000"/>
                    </a:solidFill>
                  </a:rPr>
                  <a:t>10</a:t>
                </a:r>
                <a:r>
                  <a:rPr lang="en-US" altLang="zh-TW" sz="2800" dirty="0" smtClean="0">
                    <a:solidFill>
                      <a:srgbClr val="FF0000"/>
                    </a:solidFill>
                    <a:latin typeface="Symbol" panose="05050102010706020507" pitchFamily="18" charset="2"/>
                  </a:rPr>
                  <a:t>m</a:t>
                </a:r>
                <a:r>
                  <a:rPr lang="en-US" altLang="zh-TW" sz="2800" dirty="0" smtClean="0">
                    <a:solidFill>
                      <a:srgbClr val="FF0000"/>
                    </a:solidFill>
                  </a:rPr>
                  <a:t>m</a:t>
                </a:r>
                <a:endParaRPr lang="en-US" altLang="zh-TW" sz="2800" dirty="0">
                  <a:solidFill>
                    <a:srgbClr val="FF0000"/>
                  </a:solidFill>
                </a:endParaRPr>
              </a:p>
            </p:txBody>
          </p:sp>
          <p:cxnSp>
            <p:nvCxnSpPr>
              <p:cNvPr id="23" name="直線接點 9"/>
              <p:cNvCxnSpPr/>
              <p:nvPr/>
            </p:nvCxnSpPr>
            <p:spPr>
              <a:xfrm>
                <a:off x="3681771" y="1394604"/>
                <a:ext cx="1760175" cy="0"/>
              </a:xfrm>
              <a:prstGeom prst="line">
                <a:avLst/>
              </a:prstGeom>
              <a:ln w="762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4" name="群組 10"/>
            <p:cNvGrpSpPr/>
            <p:nvPr/>
          </p:nvGrpSpPr>
          <p:grpSpPr>
            <a:xfrm>
              <a:off x="3549300" y="2907265"/>
              <a:ext cx="2942939" cy="584601"/>
              <a:chOff x="3693208" y="4047287"/>
              <a:chExt cx="3639257" cy="460881"/>
            </a:xfrm>
          </p:grpSpPr>
          <p:cxnSp>
            <p:nvCxnSpPr>
              <p:cNvPr id="25" name="直線接點 11"/>
              <p:cNvCxnSpPr/>
              <p:nvPr/>
            </p:nvCxnSpPr>
            <p:spPr>
              <a:xfrm flipV="1">
                <a:off x="3693208" y="4504301"/>
                <a:ext cx="2534976" cy="3867"/>
              </a:xfrm>
              <a:prstGeom prst="line">
                <a:avLst/>
              </a:prstGeom>
              <a:ln w="762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 Box 93"/>
              <p:cNvSpPr txBox="1">
                <a:spLocks noChangeArrowheads="1"/>
              </p:cNvSpPr>
              <p:nvPr/>
            </p:nvSpPr>
            <p:spPr bwMode="auto">
              <a:xfrm>
                <a:off x="5682825" y="4047287"/>
                <a:ext cx="1649640" cy="41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800" dirty="0" smtClean="0">
                    <a:solidFill>
                      <a:srgbClr val="FF0000"/>
                    </a:solidFill>
                  </a:rPr>
                  <a:t>17</a:t>
                </a:r>
                <a:r>
                  <a:rPr lang="en-US" altLang="zh-TW" sz="2800" dirty="0" smtClean="0">
                    <a:solidFill>
                      <a:srgbClr val="FF0000"/>
                    </a:solidFill>
                    <a:latin typeface="Symbol" panose="05050102010706020507" pitchFamily="18" charset="2"/>
                  </a:rPr>
                  <a:t>m</a:t>
                </a:r>
                <a:r>
                  <a:rPr lang="en-US" altLang="zh-TW" sz="2800" dirty="0" smtClean="0">
                    <a:solidFill>
                      <a:srgbClr val="FF0000"/>
                    </a:solidFill>
                  </a:rPr>
                  <a:t>m</a:t>
                </a:r>
                <a:endParaRPr lang="en-US" altLang="zh-TW" sz="2800" dirty="0">
                  <a:solidFill>
                    <a:srgbClr val="FF0000"/>
                  </a:solidFill>
                </a:endParaRPr>
              </a:p>
            </p:txBody>
          </p:sp>
        </p:grpSp>
        <p:grpSp>
          <p:nvGrpSpPr>
            <p:cNvPr id="27" name="群組 10"/>
            <p:cNvGrpSpPr/>
            <p:nvPr/>
          </p:nvGrpSpPr>
          <p:grpSpPr>
            <a:xfrm>
              <a:off x="3564540" y="3318745"/>
              <a:ext cx="3537300" cy="584601"/>
              <a:chOff x="3693208" y="4047287"/>
              <a:chExt cx="3639257" cy="460881"/>
            </a:xfrm>
          </p:grpSpPr>
          <p:cxnSp>
            <p:nvCxnSpPr>
              <p:cNvPr id="28" name="直線接點 11"/>
              <p:cNvCxnSpPr/>
              <p:nvPr/>
            </p:nvCxnSpPr>
            <p:spPr>
              <a:xfrm flipV="1">
                <a:off x="3693208" y="4504301"/>
                <a:ext cx="2534976" cy="3867"/>
              </a:xfrm>
              <a:prstGeom prst="line">
                <a:avLst/>
              </a:prstGeom>
              <a:ln w="762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 Box 93"/>
              <p:cNvSpPr txBox="1">
                <a:spLocks noChangeArrowheads="1"/>
              </p:cNvSpPr>
              <p:nvPr/>
            </p:nvSpPr>
            <p:spPr bwMode="auto">
              <a:xfrm>
                <a:off x="5682825" y="4047287"/>
                <a:ext cx="1649640" cy="41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800" dirty="0" smtClean="0">
                    <a:solidFill>
                      <a:srgbClr val="FF0000"/>
                    </a:solidFill>
                  </a:rPr>
                  <a:t>20</a:t>
                </a:r>
                <a:r>
                  <a:rPr lang="en-US" altLang="zh-TW" sz="2800" dirty="0" smtClean="0">
                    <a:solidFill>
                      <a:srgbClr val="FF0000"/>
                    </a:solidFill>
                    <a:latin typeface="Symbol" panose="05050102010706020507" pitchFamily="18" charset="2"/>
                  </a:rPr>
                  <a:t>m</a:t>
                </a:r>
                <a:r>
                  <a:rPr lang="en-US" altLang="zh-TW" sz="2800" dirty="0" smtClean="0">
                    <a:solidFill>
                      <a:srgbClr val="FF0000"/>
                    </a:solidFill>
                  </a:rPr>
                  <a:t>m</a:t>
                </a:r>
                <a:endParaRPr lang="en-US" altLang="zh-TW" sz="2800" dirty="0">
                  <a:solidFill>
                    <a:srgbClr val="FF0000"/>
                  </a:solidFill>
                </a:endParaRPr>
              </a:p>
            </p:txBody>
          </p:sp>
        </p:grpSp>
      </p:grpSp>
      <p:grpSp>
        <p:nvGrpSpPr>
          <p:cNvPr id="32" name="群組 21"/>
          <p:cNvGrpSpPr/>
          <p:nvPr/>
        </p:nvGrpSpPr>
        <p:grpSpPr>
          <a:xfrm>
            <a:off x="1835620" y="3987843"/>
            <a:ext cx="3679198" cy="1661184"/>
            <a:chOff x="2160543" y="4069696"/>
            <a:chExt cx="2665218" cy="1809820"/>
          </a:xfrm>
        </p:grpSpPr>
        <p:cxnSp>
          <p:nvCxnSpPr>
            <p:cNvPr id="33" name="直線單箭頭接點 28"/>
            <p:cNvCxnSpPr/>
            <p:nvPr/>
          </p:nvCxnSpPr>
          <p:spPr bwMode="auto">
            <a:xfrm flipH="1">
              <a:off x="2160543" y="4087887"/>
              <a:ext cx="14308" cy="176801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單箭頭接點 31"/>
            <p:cNvCxnSpPr/>
            <p:nvPr/>
          </p:nvCxnSpPr>
          <p:spPr bwMode="auto">
            <a:xfrm flipH="1">
              <a:off x="2706233" y="4069696"/>
              <a:ext cx="13135" cy="180982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單箭頭接點 32"/>
            <p:cNvCxnSpPr/>
            <p:nvPr/>
          </p:nvCxnSpPr>
          <p:spPr bwMode="auto">
            <a:xfrm flipH="1">
              <a:off x="2927459" y="4079336"/>
              <a:ext cx="8548" cy="180018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單箭頭接點 33"/>
            <p:cNvCxnSpPr/>
            <p:nvPr/>
          </p:nvCxnSpPr>
          <p:spPr bwMode="auto">
            <a:xfrm flipH="1">
              <a:off x="3148685" y="4075304"/>
              <a:ext cx="3346" cy="1780601"/>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單箭頭接點 34"/>
            <p:cNvCxnSpPr/>
            <p:nvPr/>
          </p:nvCxnSpPr>
          <p:spPr bwMode="auto">
            <a:xfrm flipH="1">
              <a:off x="3281420" y="4089956"/>
              <a:ext cx="14627" cy="178956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單箭頭接點 35"/>
            <p:cNvCxnSpPr/>
            <p:nvPr/>
          </p:nvCxnSpPr>
          <p:spPr bwMode="auto">
            <a:xfrm>
              <a:off x="3491880" y="4102380"/>
              <a:ext cx="27687" cy="1753524"/>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單箭頭接點 36"/>
            <p:cNvCxnSpPr/>
            <p:nvPr/>
          </p:nvCxnSpPr>
          <p:spPr bwMode="auto">
            <a:xfrm>
              <a:off x="3656087" y="4087887"/>
              <a:ext cx="8791" cy="176801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單箭頭接點 37"/>
            <p:cNvCxnSpPr/>
            <p:nvPr/>
          </p:nvCxnSpPr>
          <p:spPr bwMode="auto">
            <a:xfrm>
              <a:off x="3857070" y="4097882"/>
              <a:ext cx="0" cy="1767633"/>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單箭頭接點 38"/>
            <p:cNvCxnSpPr/>
            <p:nvPr/>
          </p:nvCxnSpPr>
          <p:spPr bwMode="auto">
            <a:xfrm>
              <a:off x="4065442" y="4087886"/>
              <a:ext cx="0" cy="1767633"/>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單箭頭接點 39"/>
            <p:cNvCxnSpPr/>
            <p:nvPr/>
          </p:nvCxnSpPr>
          <p:spPr bwMode="auto">
            <a:xfrm>
              <a:off x="4260675" y="4069696"/>
              <a:ext cx="0" cy="1767633"/>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單箭頭接點 40"/>
            <p:cNvCxnSpPr/>
            <p:nvPr/>
          </p:nvCxnSpPr>
          <p:spPr bwMode="auto">
            <a:xfrm>
              <a:off x="4460753" y="4079336"/>
              <a:ext cx="0" cy="1767633"/>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單箭頭接點 41"/>
            <p:cNvCxnSpPr/>
            <p:nvPr/>
          </p:nvCxnSpPr>
          <p:spPr bwMode="auto">
            <a:xfrm>
              <a:off x="4639673" y="4079336"/>
              <a:ext cx="0" cy="1767633"/>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單箭頭接點 42"/>
            <p:cNvCxnSpPr/>
            <p:nvPr/>
          </p:nvCxnSpPr>
          <p:spPr bwMode="auto">
            <a:xfrm>
              <a:off x="4825761" y="4097882"/>
              <a:ext cx="0" cy="1767633"/>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 name="直線單箭頭接點 31"/>
          <p:cNvCxnSpPr/>
          <p:nvPr/>
        </p:nvCxnSpPr>
        <p:spPr bwMode="auto">
          <a:xfrm flipH="1">
            <a:off x="2192677" y="3987843"/>
            <a:ext cx="18132" cy="1661184"/>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接點 6"/>
          <p:cNvCxnSpPr/>
          <p:nvPr/>
        </p:nvCxnSpPr>
        <p:spPr>
          <a:xfrm>
            <a:off x="618833" y="4785385"/>
            <a:ext cx="6109259" cy="1384"/>
          </a:xfrm>
          <a:prstGeom prst="line">
            <a:avLst/>
          </a:prstGeom>
          <a:ln w="76200">
            <a:solidFill>
              <a:srgbClr val="00B050"/>
            </a:solidFill>
            <a:prstDash val="lgDashDotDot"/>
          </a:ln>
        </p:spPr>
        <p:style>
          <a:lnRef idx="1">
            <a:schemeClr val="accent1"/>
          </a:lnRef>
          <a:fillRef idx="0">
            <a:schemeClr val="accent1"/>
          </a:fillRef>
          <a:effectRef idx="0">
            <a:schemeClr val="accent1"/>
          </a:effectRef>
          <a:fontRef idx="minor">
            <a:schemeClr val="tx1"/>
          </a:fontRef>
        </p:style>
      </p:cxnSp>
      <p:sp>
        <p:nvSpPr>
          <p:cNvPr id="49" name="橢圓 43"/>
          <p:cNvSpPr/>
          <p:nvPr/>
        </p:nvSpPr>
        <p:spPr bwMode="auto">
          <a:xfrm>
            <a:off x="1218038" y="4500688"/>
            <a:ext cx="4810458" cy="562630"/>
          </a:xfrm>
          <a:prstGeom prst="ellipse">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50" name="橢圓 13"/>
          <p:cNvSpPr/>
          <p:nvPr/>
        </p:nvSpPr>
        <p:spPr bwMode="auto">
          <a:xfrm>
            <a:off x="9253482" y="2140333"/>
            <a:ext cx="860640" cy="615749"/>
          </a:xfrm>
          <a:prstGeom prst="ellipse">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63" name="橢圓 62"/>
          <p:cNvSpPr/>
          <p:nvPr/>
        </p:nvSpPr>
        <p:spPr bwMode="auto">
          <a:xfrm>
            <a:off x="10520094" y="4173465"/>
            <a:ext cx="716973" cy="453068"/>
          </a:xfrm>
          <a:prstGeom prst="ellipse">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65" name="文字方塊 64"/>
          <p:cNvSpPr txBox="1"/>
          <p:nvPr/>
        </p:nvSpPr>
        <p:spPr>
          <a:xfrm>
            <a:off x="6686095" y="4971388"/>
            <a:ext cx="3593703" cy="707886"/>
          </a:xfrm>
          <a:prstGeom prst="rect">
            <a:avLst/>
          </a:prstGeom>
          <a:solidFill>
            <a:srgbClr val="FFFF00"/>
          </a:solidFill>
          <a:ln w="38100">
            <a:solidFill>
              <a:srgbClr val="FF0000"/>
            </a:solidFill>
          </a:ln>
        </p:spPr>
        <p:txBody>
          <a:bodyPr wrap="square" rtlCol="0">
            <a:spAutoFit/>
          </a:bodyPr>
          <a:lstStyle/>
          <a:p>
            <a:r>
              <a:rPr lang="en-US" altLang="zh-TW" sz="2000" b="1" kern="100" dirty="0" smtClean="0">
                <a:solidFill>
                  <a:srgbClr val="FF0000"/>
                </a:solidFill>
                <a:ea typeface="新細明體" panose="02020500000000000000" pitchFamily="18" charset="-120"/>
                <a:cs typeface="Times New Roman" panose="02020603050405020304" pitchFamily="18" charset="0"/>
              </a:rPr>
              <a:t>E-field</a:t>
            </a:r>
            <a:r>
              <a:rPr lang="en-US" altLang="zh-TW" sz="2000" b="1" kern="100" dirty="0" smtClean="0">
                <a:solidFill>
                  <a:srgbClr val="FF0000"/>
                </a:solidFill>
                <a:ea typeface="標楷體" panose="03000509000000000000" pitchFamily="65" charset="-120"/>
                <a:cs typeface="Times New Roman" panose="02020603050405020304" pitchFamily="18" charset="0"/>
              </a:rPr>
              <a:t> at the sidewall of the M-layer can be suppressed</a:t>
            </a:r>
            <a:endParaRPr lang="zh-TW" altLang="en-US" sz="2000" b="1" dirty="0">
              <a:solidFill>
                <a:srgbClr val="FF0000"/>
              </a:solidFill>
              <a:cs typeface="Times New Roman" panose="02020603050405020304" pitchFamily="18" charset="0"/>
            </a:endParaRPr>
          </a:p>
        </p:txBody>
      </p:sp>
      <p:sp>
        <p:nvSpPr>
          <p:cNvPr id="51" name="標題 1"/>
          <p:cNvSpPr txBox="1">
            <a:spLocks/>
          </p:cNvSpPr>
          <p:nvPr/>
        </p:nvSpPr>
        <p:spPr bwMode="auto">
          <a:xfrm>
            <a:off x="6035302" y="307100"/>
            <a:ext cx="59663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4400"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Dual </a:t>
            </a:r>
            <a:r>
              <a:rPr lang="en-US" altLang="zh-TW" sz="4400"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M-layer design</a:t>
            </a:r>
            <a:endParaRPr lang="zh-TW" altLang="en-US" sz="4400"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6" name="文字方塊 18"/>
          <p:cNvSpPr txBox="1"/>
          <p:nvPr/>
        </p:nvSpPr>
        <p:spPr>
          <a:xfrm>
            <a:off x="6417455" y="625323"/>
            <a:ext cx="4121414" cy="1226765"/>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The </a:t>
            </a:r>
            <a:r>
              <a:rPr lang="en-US" altLang="zh-TW" dirty="0" smtClean="0">
                <a:solidFill>
                  <a:srgbClr val="FF0000"/>
                </a:solidFill>
                <a:latin typeface="Arial" charset="0"/>
              </a:rPr>
              <a:t>special </a:t>
            </a:r>
            <a:r>
              <a:rPr lang="en-US" altLang="zh-TW" dirty="0">
                <a:solidFill>
                  <a:srgbClr val="FF0000"/>
                </a:solidFill>
                <a:latin typeface="Arial" charset="0"/>
              </a:rPr>
              <a:t>mesa </a:t>
            </a:r>
            <a:r>
              <a:rPr lang="en-US" altLang="zh-TW" dirty="0" smtClean="0">
                <a:solidFill>
                  <a:srgbClr val="FF0000"/>
                </a:solidFill>
                <a:latin typeface="Arial" charset="0"/>
              </a:rPr>
              <a:t>with an composite charge </a:t>
            </a:r>
            <a:r>
              <a:rPr lang="en-US" altLang="zh-TW" dirty="0">
                <a:solidFill>
                  <a:srgbClr val="FF0000"/>
                </a:solidFill>
                <a:latin typeface="Arial" charset="0"/>
              </a:rPr>
              <a:t>layer can effectively confine the strong E-field in the bottom M-layer within the range of </a:t>
            </a:r>
            <a:r>
              <a:rPr lang="en-US" altLang="zh-TW" dirty="0" smtClean="0">
                <a:solidFill>
                  <a:srgbClr val="FF0000"/>
                </a:solidFill>
                <a:latin typeface="Arial" charset="0"/>
              </a:rPr>
              <a:t>24 </a:t>
            </a:r>
            <a:r>
              <a:rPr lang="en-US" altLang="zh-TW" dirty="0">
                <a:solidFill>
                  <a:srgbClr val="FF0000"/>
                </a:solidFill>
                <a:latin typeface="Symbol" panose="05050102010706020507" pitchFamily="18" charset="2"/>
              </a:rPr>
              <a:t>m</a:t>
            </a:r>
            <a:r>
              <a:rPr lang="en-US" altLang="zh-TW" dirty="0">
                <a:solidFill>
                  <a:srgbClr val="FF0000"/>
                </a:solidFill>
                <a:latin typeface="Arial" charset="0"/>
              </a:rPr>
              <a:t>m diameter !</a:t>
            </a:r>
            <a:endParaRPr lang="zh-TW" altLang="en-US" dirty="0">
              <a:solidFill>
                <a:srgbClr val="FF0000"/>
              </a:solidFill>
              <a:latin typeface="Arial" charset="0"/>
            </a:endParaRPr>
          </a:p>
        </p:txBody>
      </p:sp>
      <p:sp>
        <p:nvSpPr>
          <p:cNvPr id="52" name="文字方塊 51"/>
          <p:cNvSpPr txBox="1"/>
          <p:nvPr/>
        </p:nvSpPr>
        <p:spPr>
          <a:xfrm>
            <a:off x="11227747" y="6035989"/>
            <a:ext cx="441146" cy="369332"/>
          </a:xfrm>
          <a:prstGeom prst="rect">
            <a:avLst/>
          </a:prstGeom>
          <a:noFill/>
        </p:spPr>
        <p:txBody>
          <a:bodyPr wrap="none" rtlCol="0">
            <a:spAutoFit/>
          </a:bodyPr>
          <a:lstStyle/>
          <a:p>
            <a:r>
              <a:rPr lang="en-US" altLang="zh-CN" dirty="0" smtClean="0"/>
              <a:t>39</a:t>
            </a:r>
            <a:endParaRPr lang="zh-CN" altLang="en-US" dirty="0"/>
          </a:p>
        </p:txBody>
      </p:sp>
    </p:spTree>
    <p:extLst>
      <p:ext uri="{BB962C8B-B14F-4D97-AF65-F5344CB8AC3E}">
        <p14:creationId xmlns:p14="http://schemas.microsoft.com/office/powerpoint/2010/main" val="134489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1"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22" presetClass="entr" presetSubtype="4" fill="hold" grpId="1"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indefinite" fill="hold" grpId="0" nodeType="clickEffect">
                                  <p:stCondLst>
                                    <p:cond delay="0"/>
                                  </p:stCondLst>
                                  <p:endCondLst>
                                    <p:cond evt="onNext" delay="0">
                                      <p:tgtEl>
                                        <p:sldTgt/>
                                      </p:tgtEl>
                                    </p:cond>
                                  </p:endCondLst>
                                  <p:childTnLst>
                                    <p:animEffect transition="out" filter="fade">
                                      <p:cBhvr>
                                        <p:cTn id="28" dur="500" tmFilter="0, 0; .2, .5; .8, .5; 1, 0"/>
                                        <p:tgtEl>
                                          <p:spTgt spid="49"/>
                                        </p:tgtEl>
                                      </p:cBhvr>
                                    </p:animEffect>
                                    <p:animScale>
                                      <p:cBhvr>
                                        <p:cTn id="29" dur="250" autoRev="1" fill="hold"/>
                                        <p:tgtEl>
                                          <p:spTgt spid="49"/>
                                        </p:tgtEl>
                                      </p:cBhvr>
                                      <p:by x="105000" y="105000"/>
                                    </p:animScale>
                                  </p:childTnLst>
                                </p:cTn>
                              </p:par>
                              <p:par>
                                <p:cTn id="30" presetID="26" presetClass="emph" presetSubtype="0" repeatCount="indefinite" fill="hold" grpId="0" nodeType="withEffect">
                                  <p:stCondLst>
                                    <p:cond delay="0"/>
                                  </p:stCondLst>
                                  <p:endCondLst>
                                    <p:cond evt="onNext" delay="0">
                                      <p:tgtEl>
                                        <p:sldTgt/>
                                      </p:tgtEl>
                                    </p:cond>
                                  </p:endCondLst>
                                  <p:childTnLst>
                                    <p:animEffect transition="out" filter="fade">
                                      <p:cBhvr>
                                        <p:cTn id="31" dur="500" tmFilter="0, 0; .2, .5; .8, .5; 1, 0"/>
                                        <p:tgtEl>
                                          <p:spTgt spid="50"/>
                                        </p:tgtEl>
                                      </p:cBhvr>
                                    </p:animEffect>
                                    <p:animScale>
                                      <p:cBhvr>
                                        <p:cTn id="32" dur="250" autoRev="1" fill="hold"/>
                                        <p:tgtEl>
                                          <p:spTgt spid="50"/>
                                        </p:tgtEl>
                                      </p:cBhvr>
                                      <p:by x="105000" y="105000"/>
                                    </p:animScale>
                                  </p:childTnLst>
                                </p:cTn>
                              </p:par>
                              <p:par>
                                <p:cTn id="33" presetID="42"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down)">
                                      <p:cBhvr>
                                        <p:cTn id="42" dur="500"/>
                                        <p:tgtEl>
                                          <p:spTgt spid="63"/>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1000"/>
                                        <p:tgtEl>
                                          <p:spTgt spid="65"/>
                                        </p:tgtEl>
                                      </p:cBhvr>
                                    </p:animEffect>
                                    <p:anim calcmode="lin" valueType="num">
                                      <p:cBhvr>
                                        <p:cTn id="46" dur="1000" fill="hold"/>
                                        <p:tgtEl>
                                          <p:spTgt spid="65"/>
                                        </p:tgtEl>
                                        <p:attrNameLst>
                                          <p:attrName>ppt_x</p:attrName>
                                        </p:attrNameLst>
                                      </p:cBhvr>
                                      <p:tavLst>
                                        <p:tav tm="0">
                                          <p:val>
                                            <p:strVal val="#ppt_x"/>
                                          </p:val>
                                        </p:tav>
                                        <p:tav tm="100000">
                                          <p:val>
                                            <p:strVal val="#ppt_x"/>
                                          </p:val>
                                        </p:tav>
                                      </p:tavLst>
                                    </p:anim>
                                    <p:anim calcmode="lin" valueType="num">
                                      <p:cBhvr>
                                        <p:cTn id="4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P spid="63" grpId="0" animBg="1"/>
      <p:bldP spid="65" grpId="0" animBg="1"/>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48454" t="36038" r="28449" b="25781"/>
          <a:stretch/>
        </p:blipFill>
        <p:spPr>
          <a:xfrm>
            <a:off x="6312024" y="1877814"/>
            <a:ext cx="4104456" cy="3816424"/>
          </a:xfrm>
          <a:prstGeom prst="rect">
            <a:avLst/>
          </a:prstGeom>
        </p:spPr>
      </p:pic>
      <p:sp>
        <p:nvSpPr>
          <p:cNvPr id="10" name="標題 1"/>
          <p:cNvSpPr txBox="1">
            <a:spLocks/>
          </p:cNvSpPr>
          <p:nvPr/>
        </p:nvSpPr>
        <p:spPr bwMode="auto">
          <a:xfrm>
            <a:off x="2063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Comparison with I</a:t>
            </a:r>
            <a:r>
              <a:rPr lang="en-US" altLang="zh-TW" sz="3600" i="1" kern="0" baseline="30000" dirty="0">
                <a:solidFill>
                  <a:srgbClr val="002060"/>
                </a:solidFill>
                <a:latin typeface="Times New Roman" panose="02020603050405020304" pitchFamily="18" charset="0"/>
                <a:cs typeface="Times New Roman" panose="02020603050405020304" pitchFamily="18" charset="0"/>
              </a:rPr>
              <a:t>2</a:t>
            </a:r>
            <a:r>
              <a:rPr lang="en-US" altLang="zh-TW" sz="3600" i="1" kern="0" dirty="0">
                <a:solidFill>
                  <a:srgbClr val="002060"/>
                </a:solidFill>
                <a:latin typeface="Times New Roman" panose="02020603050405020304" pitchFamily="18" charset="0"/>
                <a:cs typeface="Times New Roman" panose="02020603050405020304" pitchFamily="18" charset="0"/>
              </a:rPr>
              <a:t>E Structure</a:t>
            </a:r>
            <a:endParaRPr lang="en-US" altLang="zh-TW" sz="3600" i="1" kern="0" baseline="30000" dirty="0">
              <a:solidFill>
                <a:srgbClr val="002060"/>
              </a:solidFill>
              <a:latin typeface="Times New Roman" panose="02020603050405020304" pitchFamily="18" charset="0"/>
              <a:cs typeface="Times New Roman" panose="02020603050405020304" pitchFamily="18" charset="0"/>
            </a:endParaRPr>
          </a:p>
        </p:txBody>
      </p:sp>
      <p:cxnSp>
        <p:nvCxnSpPr>
          <p:cNvPr id="20" name="直線單箭頭接點 19"/>
          <p:cNvCxnSpPr/>
          <p:nvPr/>
        </p:nvCxnSpPr>
        <p:spPr bwMode="auto">
          <a:xfrm flipV="1">
            <a:off x="9710877" y="3596044"/>
            <a:ext cx="308125" cy="146132"/>
          </a:xfrm>
          <a:prstGeom prst="straightConnector1">
            <a:avLst/>
          </a:prstGeom>
          <a:solidFill>
            <a:schemeClr val="accent1"/>
          </a:solidFill>
          <a:ln w="19050" cap="flat" cmpd="sng" algn="ctr">
            <a:solidFill>
              <a:schemeClr val="accent2"/>
            </a:solidFill>
            <a:prstDash val="solid"/>
            <a:round/>
            <a:headEnd type="none" w="med" len="med"/>
            <a:tailEnd type="triangle"/>
          </a:ln>
          <a:effectLst/>
        </p:spPr>
      </p:cxnSp>
      <p:sp>
        <p:nvSpPr>
          <p:cNvPr id="6" name="投影片編號版面配置區 5"/>
          <p:cNvSpPr>
            <a:spLocks noGrp="1"/>
          </p:cNvSpPr>
          <p:nvPr>
            <p:ph type="sldNum" sz="quarter" idx="4294967295"/>
          </p:nvPr>
        </p:nvSpPr>
        <p:spPr>
          <a:xfrm>
            <a:off x="8077200" y="6165304"/>
            <a:ext cx="2133600" cy="476250"/>
          </a:xfrm>
        </p:spPr>
        <p:txBody>
          <a:bodyPr/>
          <a:lstStyle/>
          <a:p>
            <a:fld id="{73DA0BB7-265A-403C-9275-D587AB510EDC}" type="slidenum">
              <a:rPr lang="zh-TW" altLang="en-US" smtClean="0"/>
              <a:t>39</a:t>
            </a:fld>
            <a:endParaRPr lang="zh-TW" altLang="en-US" dirty="0"/>
          </a:p>
        </p:txBody>
      </p:sp>
      <p:sp>
        <p:nvSpPr>
          <p:cNvPr id="52" name="文字方塊 51"/>
          <p:cNvSpPr txBox="1"/>
          <p:nvPr/>
        </p:nvSpPr>
        <p:spPr>
          <a:xfrm>
            <a:off x="1731103" y="1464713"/>
            <a:ext cx="5125408" cy="1200329"/>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rPr>
              <a:t>APD involves utilization of materials with different bandgap in multiplication region</a:t>
            </a:r>
          </a:p>
          <a:p>
            <a:r>
              <a:rPr lang="en-US" altLang="zh-TW" b="1" dirty="0" smtClean="0">
                <a:solidFill>
                  <a:srgbClr val="FF0000"/>
                </a:solidFill>
              </a:rPr>
              <a:t>(Breakdown only happens in the narrowest </a:t>
            </a:r>
            <a:r>
              <a:rPr lang="en-US" altLang="zh-TW" b="1" dirty="0">
                <a:solidFill>
                  <a:srgbClr val="FF0000"/>
                </a:solidFill>
              </a:rPr>
              <a:t>bandgap material)</a:t>
            </a:r>
          </a:p>
        </p:txBody>
      </p:sp>
      <p:sp>
        <p:nvSpPr>
          <p:cNvPr id="55" name="文字方塊 54"/>
          <p:cNvSpPr txBox="1"/>
          <p:nvPr/>
        </p:nvSpPr>
        <p:spPr>
          <a:xfrm>
            <a:off x="1701519" y="5453603"/>
            <a:ext cx="5184577" cy="646331"/>
          </a:xfrm>
          <a:prstGeom prst="rect">
            <a:avLst/>
          </a:prstGeom>
          <a:solidFill>
            <a:srgbClr val="FFFF00"/>
          </a:solidFill>
          <a:ln w="38100">
            <a:solidFill>
              <a:srgbClr val="FF0000"/>
            </a:solidFill>
          </a:ln>
        </p:spPr>
        <p:txBody>
          <a:bodyPr wrap="square" rtlCol="0">
            <a:spAutoFit/>
          </a:bodyPr>
          <a:lstStyle/>
          <a:p>
            <a:r>
              <a:rPr lang="en-US" altLang="zh-TW" b="1" dirty="0" smtClean="0">
                <a:solidFill>
                  <a:srgbClr val="FF0000"/>
                </a:solidFill>
                <a:ea typeface="新細明體" panose="02020500000000000000" pitchFamily="18" charset="-120"/>
                <a:cs typeface="Times New Roman" panose="02020603050405020304" pitchFamily="18" charset="0"/>
              </a:rPr>
              <a:t>Moreover, narrow </a:t>
            </a:r>
            <a:r>
              <a:rPr lang="en-US" altLang="zh-TW" b="1" dirty="0">
                <a:solidFill>
                  <a:srgbClr val="FF0000"/>
                </a:solidFill>
                <a:ea typeface="新細明體" panose="02020500000000000000" pitchFamily="18" charset="-120"/>
                <a:cs typeface="Times New Roman" panose="02020603050405020304" pitchFamily="18" charset="0"/>
              </a:rPr>
              <a:t>bandgap material is used ,which cause increasing of dark current </a:t>
            </a:r>
          </a:p>
        </p:txBody>
      </p:sp>
      <p:sp>
        <p:nvSpPr>
          <p:cNvPr id="34" name="文字方塊 33"/>
          <p:cNvSpPr txBox="1"/>
          <p:nvPr/>
        </p:nvSpPr>
        <p:spPr>
          <a:xfrm>
            <a:off x="2017165" y="3892459"/>
            <a:ext cx="4065920" cy="1477328"/>
          </a:xfrm>
          <a:prstGeom prst="rect">
            <a:avLst/>
          </a:prstGeom>
          <a:solidFill>
            <a:srgbClr val="FFFF00"/>
          </a:solidFill>
          <a:ln w="38100">
            <a:solidFill>
              <a:srgbClr val="FF0000"/>
            </a:solidFill>
          </a:ln>
        </p:spPr>
        <p:txBody>
          <a:bodyPr wrap="square" rtlCol="0">
            <a:spAutoFit/>
          </a:bodyPr>
          <a:lstStyle/>
          <a:p>
            <a:pPr algn="ctr"/>
            <a:r>
              <a:rPr lang="en-US" altLang="zh-TW" b="1" dirty="0">
                <a:solidFill>
                  <a:srgbClr val="FF0000"/>
                </a:solidFill>
                <a:cs typeface="Times New Roman" panose="02020603050405020304" pitchFamily="18" charset="0"/>
              </a:rPr>
              <a:t>Excess noise can be reduced as holes move into regions with higher and higher bandgap </a:t>
            </a:r>
            <a:r>
              <a:rPr lang="en-US" altLang="zh-TW" b="1" dirty="0" smtClean="0">
                <a:solidFill>
                  <a:srgbClr val="FF0000"/>
                </a:solidFill>
                <a:cs typeface="Times New Roman" panose="02020603050405020304" pitchFamily="18" charset="0"/>
              </a:rPr>
              <a:t>material, but it </a:t>
            </a:r>
            <a:r>
              <a:rPr lang="en-US" altLang="zh-TW" b="1" dirty="0">
                <a:solidFill>
                  <a:srgbClr val="FF0000"/>
                </a:solidFill>
                <a:cs typeface="Times New Roman" panose="02020603050405020304" pitchFamily="18" charset="0"/>
              </a:rPr>
              <a:t>degrades Gain-bandwidth product</a:t>
            </a:r>
            <a:endParaRPr lang="en-US" altLang="zh-TW" b="1" dirty="0">
              <a:solidFill>
                <a:srgbClr val="FF0000"/>
              </a:solidFill>
            </a:endParaRPr>
          </a:p>
        </p:txBody>
      </p:sp>
      <p:cxnSp>
        <p:nvCxnSpPr>
          <p:cNvPr id="9" name="直線單箭頭接點 8"/>
          <p:cNvCxnSpPr/>
          <p:nvPr/>
        </p:nvCxnSpPr>
        <p:spPr>
          <a:xfrm flipH="1" flipV="1">
            <a:off x="8832304" y="4005064"/>
            <a:ext cx="727104" cy="235478"/>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1" name="文字方塊 10"/>
          <p:cNvSpPr txBox="1"/>
          <p:nvPr/>
        </p:nvSpPr>
        <p:spPr>
          <a:xfrm>
            <a:off x="2190377" y="3093841"/>
            <a:ext cx="3724168" cy="1804749"/>
          </a:xfrm>
          <a:prstGeom prst="roundRect">
            <a:avLst/>
          </a:prstGeom>
          <a:solidFill>
            <a:srgbClr val="FFFF00"/>
          </a:solidFill>
          <a:ln w="38100">
            <a:solidFill>
              <a:srgbClr val="FF0000"/>
            </a:solidFill>
          </a:ln>
        </p:spPr>
        <p:txBody>
          <a:bodyPr wrap="square" rtlCol="0">
            <a:spAutoFit/>
          </a:bodyPr>
          <a:lstStyle/>
          <a:p>
            <a:pPr algn="ctr"/>
            <a:r>
              <a:rPr lang="en-US" altLang="zh-TW" sz="2000" b="1" dirty="0">
                <a:solidFill>
                  <a:srgbClr val="FF0000"/>
                </a:solidFill>
                <a:cs typeface="Times New Roman" panose="02020603050405020304" pitchFamily="18" charset="0"/>
              </a:rPr>
              <a:t>Instead of using graded bandgap </a:t>
            </a:r>
            <a:r>
              <a:rPr lang="en-US" altLang="zh-TW" sz="2000" b="1" dirty="0" smtClean="0">
                <a:solidFill>
                  <a:srgbClr val="FF0000"/>
                </a:solidFill>
                <a:cs typeface="Times New Roman" panose="02020603050405020304" pitchFamily="18" charset="0"/>
              </a:rPr>
              <a:t>structure, we </a:t>
            </a:r>
            <a:r>
              <a:rPr lang="en-US" altLang="zh-TW" sz="2000" b="1" dirty="0">
                <a:solidFill>
                  <a:srgbClr val="FF0000"/>
                </a:solidFill>
                <a:cs typeface="Times New Roman" panose="02020603050405020304" pitchFamily="18" charset="0"/>
              </a:rPr>
              <a:t>prefer using dual M-layer structure to have staircase E-field distribution  </a:t>
            </a:r>
            <a:endParaRPr lang="en-US" altLang="zh-TW" sz="2000" b="1" dirty="0">
              <a:solidFill>
                <a:srgbClr val="FF0000"/>
              </a:solidFill>
            </a:endParaRPr>
          </a:p>
        </p:txBody>
      </p:sp>
      <p:sp>
        <p:nvSpPr>
          <p:cNvPr id="4" name="向下箭號 3"/>
          <p:cNvSpPr/>
          <p:nvPr/>
        </p:nvSpPr>
        <p:spPr bwMode="auto">
          <a:xfrm>
            <a:off x="3933766" y="2643472"/>
            <a:ext cx="360040" cy="450369"/>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TW" altLang="en-US" sz="1400">
              <a:latin typeface="Arial" charset="0"/>
              <a:ea typeface="新細明體" pitchFamily="18" charset="-120"/>
            </a:endParaRPr>
          </a:p>
        </p:txBody>
      </p:sp>
      <p:sp>
        <p:nvSpPr>
          <p:cNvPr id="12" name="文字方塊 11"/>
          <p:cNvSpPr txBox="1"/>
          <p:nvPr/>
        </p:nvSpPr>
        <p:spPr>
          <a:xfrm>
            <a:off x="1524000" y="6068775"/>
            <a:ext cx="9036496" cy="430887"/>
          </a:xfrm>
          <a:prstGeom prst="rect">
            <a:avLst/>
          </a:prstGeom>
          <a:noFill/>
        </p:spPr>
        <p:txBody>
          <a:bodyPr wrap="square" rtlCol="0">
            <a:spAutoFit/>
          </a:bodyPr>
          <a:lstStyle/>
          <a:p>
            <a:pPr lvl="0"/>
            <a:r>
              <a:rPr lang="en-US" altLang="zh-TW" sz="1100" dirty="0"/>
              <a:t>S. Wang et al., "Low-noise avalanche photodiodes with graded impact-ionization-engineered multiplication region," in IEEE Photonics Technology Letters, vol. 13, no. 12, pp. 1346-1348, Dec 2001.</a:t>
            </a:r>
            <a:endParaRPr lang="zh-TW" altLang="zh-TW" sz="1100" dirty="0"/>
          </a:p>
        </p:txBody>
      </p:sp>
      <p:pic>
        <p:nvPicPr>
          <p:cNvPr id="13" name="圖片 12"/>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23023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additive="base">
                                        <p:cTn id="32" dur="500" fill="hold"/>
                                        <p:tgtEl>
                                          <p:spTgt spid="55"/>
                                        </p:tgtEl>
                                        <p:attrNameLst>
                                          <p:attrName>ppt_x</p:attrName>
                                        </p:attrNameLst>
                                      </p:cBhvr>
                                      <p:tavLst>
                                        <p:tav tm="0">
                                          <p:val>
                                            <p:strVal val="#ppt_x"/>
                                          </p:val>
                                        </p:tav>
                                        <p:tav tm="100000">
                                          <p:val>
                                            <p:strVal val="#ppt_x"/>
                                          </p:val>
                                        </p:tav>
                                      </p:tavLst>
                                    </p:anim>
                                    <p:anim calcmode="lin" valueType="num">
                                      <p:cBhvr additive="base">
                                        <p:cTn id="3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4"/>
                                        </p:tgtEl>
                                        <p:attrNameLst>
                                          <p:attrName>ppt_x</p:attrName>
                                        </p:attrNameLst>
                                      </p:cBhvr>
                                      <p:tavLst>
                                        <p:tav tm="0">
                                          <p:val>
                                            <p:strVal val="ppt_x"/>
                                          </p:val>
                                        </p:tav>
                                        <p:tav tm="100000">
                                          <p:val>
                                            <p:strVal val="ppt_x"/>
                                          </p:val>
                                        </p:tav>
                                      </p:tavLst>
                                    </p:anim>
                                    <p:anim calcmode="lin" valueType="num">
                                      <p:cBhvr additive="base">
                                        <p:cTn id="38" dur="500"/>
                                        <p:tgtEl>
                                          <p:spTgt spid="4"/>
                                        </p:tgtEl>
                                        <p:attrNameLst>
                                          <p:attrName>ppt_y</p:attrName>
                                        </p:attrNameLst>
                                      </p:cBhvr>
                                      <p:tavLst>
                                        <p:tav tm="0">
                                          <p:val>
                                            <p:strVal val="ppt_y"/>
                                          </p:val>
                                        </p:tav>
                                        <p:tav tm="100000">
                                          <p:val>
                                            <p:strVal val="1+ppt_h/2"/>
                                          </p:val>
                                        </p:tav>
                                      </p:tavLst>
                                    </p:anim>
                                    <p:set>
                                      <p:cBhvr>
                                        <p:cTn id="39" dur="1" fill="hold">
                                          <p:stCondLst>
                                            <p:cond delay="499"/>
                                          </p:stCondLst>
                                        </p:cTn>
                                        <p:tgtEl>
                                          <p:spTgt spid="4"/>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34"/>
                                        </p:tgtEl>
                                        <p:attrNameLst>
                                          <p:attrName>ppt_x</p:attrName>
                                        </p:attrNameLst>
                                      </p:cBhvr>
                                      <p:tavLst>
                                        <p:tav tm="0">
                                          <p:val>
                                            <p:strVal val="ppt_x"/>
                                          </p:val>
                                        </p:tav>
                                        <p:tav tm="100000">
                                          <p:val>
                                            <p:strVal val="ppt_x"/>
                                          </p:val>
                                        </p:tav>
                                      </p:tavLst>
                                    </p:anim>
                                    <p:anim calcmode="lin" valueType="num">
                                      <p:cBhvr additive="base">
                                        <p:cTn id="42" dur="500"/>
                                        <p:tgtEl>
                                          <p:spTgt spid="34"/>
                                        </p:tgtEl>
                                        <p:attrNameLst>
                                          <p:attrName>ppt_y</p:attrName>
                                        </p:attrNameLst>
                                      </p:cBhvr>
                                      <p:tavLst>
                                        <p:tav tm="0">
                                          <p:val>
                                            <p:strVal val="ppt_y"/>
                                          </p:val>
                                        </p:tav>
                                        <p:tav tm="100000">
                                          <p:val>
                                            <p:strVal val="1+ppt_h/2"/>
                                          </p:val>
                                        </p:tav>
                                      </p:tavLst>
                                    </p:anim>
                                    <p:set>
                                      <p:cBhvr>
                                        <p:cTn id="43" dur="1" fill="hold">
                                          <p:stCondLst>
                                            <p:cond delay="499"/>
                                          </p:stCondLst>
                                        </p:cTn>
                                        <p:tgtEl>
                                          <p:spTgt spid="34"/>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55"/>
                                        </p:tgtEl>
                                        <p:attrNameLst>
                                          <p:attrName>ppt_x</p:attrName>
                                        </p:attrNameLst>
                                      </p:cBhvr>
                                      <p:tavLst>
                                        <p:tav tm="0">
                                          <p:val>
                                            <p:strVal val="ppt_x"/>
                                          </p:val>
                                        </p:tav>
                                        <p:tav tm="100000">
                                          <p:val>
                                            <p:strVal val="ppt_x"/>
                                          </p:val>
                                        </p:tav>
                                      </p:tavLst>
                                    </p:anim>
                                    <p:anim calcmode="lin" valueType="num">
                                      <p:cBhvr additive="base">
                                        <p:cTn id="46" dur="500"/>
                                        <p:tgtEl>
                                          <p:spTgt spid="55"/>
                                        </p:tgtEl>
                                        <p:attrNameLst>
                                          <p:attrName>ppt_y</p:attrName>
                                        </p:attrNameLst>
                                      </p:cBhvr>
                                      <p:tavLst>
                                        <p:tav tm="0">
                                          <p:val>
                                            <p:strVal val="ppt_y"/>
                                          </p:val>
                                        </p:tav>
                                        <p:tav tm="100000">
                                          <p:val>
                                            <p:strVal val="1+ppt_h/2"/>
                                          </p:val>
                                        </p:tav>
                                      </p:tavLst>
                                    </p:anim>
                                    <p:set>
                                      <p:cBhvr>
                                        <p:cTn id="47" dur="1" fill="hold">
                                          <p:stCondLst>
                                            <p:cond delay="499"/>
                                          </p:stCondLst>
                                        </p:cTn>
                                        <p:tgtEl>
                                          <p:spTgt spid="55"/>
                                        </p:tgtEl>
                                        <p:attrNameLst>
                                          <p:attrName>style.visibility</p:attrName>
                                        </p:attrNameLst>
                                      </p:cBhvr>
                                      <p:to>
                                        <p:strVal val="hidden"/>
                                      </p:to>
                                    </p:set>
                                  </p:childTnLst>
                                </p:cTn>
                              </p:par>
                            </p:childTnLst>
                          </p:cTn>
                        </p:par>
                        <p:par>
                          <p:cTn id="48" fill="hold">
                            <p:stCondLst>
                              <p:cond delay="5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34" grpId="0" animBg="1"/>
      <p:bldP spid="34" grpId="1" animBg="1"/>
      <p:bldP spid="11" grpId="0"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完稿-10.png"/>
          <p:cNvPicPr>
            <a:picLocks noChangeAspect="1"/>
          </p:cNvPicPr>
          <p:nvPr/>
        </p:nvPicPr>
        <p:blipFill>
          <a:blip r:embed="rId3" cstate="print"/>
          <a:stretch>
            <a:fillRect/>
          </a:stretch>
        </p:blipFill>
        <p:spPr>
          <a:xfrm>
            <a:off x="1585410" y="1360040"/>
            <a:ext cx="8370972" cy="4564962"/>
          </a:xfrm>
          <a:prstGeom prst="rect">
            <a:avLst/>
          </a:prstGeom>
        </p:spPr>
      </p:pic>
      <p:sp>
        <p:nvSpPr>
          <p:cNvPr id="2" name="投影片編號版面配置區 1"/>
          <p:cNvSpPr>
            <a:spLocks noGrp="1"/>
          </p:cNvSpPr>
          <p:nvPr>
            <p:ph type="sldNum" sz="quarter" idx="12"/>
          </p:nvPr>
        </p:nvSpPr>
        <p:spPr>
          <a:xfrm>
            <a:off x="11121984" y="6025306"/>
            <a:ext cx="406400" cy="476250"/>
          </a:xfrm>
        </p:spPr>
        <p:txBody>
          <a:bodyPr/>
          <a:lstStyle/>
          <a:p>
            <a:fld id="{71595C01-E43F-4FE7-9054-C9F0A0A01B70}" type="slidenum">
              <a:rPr lang="zh-TW" altLang="en-US" smtClean="0"/>
              <a:t>4</a:t>
            </a:fld>
            <a:endParaRPr lang="zh-TW" altLang="en-US" dirty="0"/>
          </a:p>
        </p:txBody>
      </p:sp>
      <p:sp>
        <p:nvSpPr>
          <p:cNvPr id="3" name="文字方塊 2"/>
          <p:cNvSpPr txBox="1"/>
          <p:nvPr/>
        </p:nvSpPr>
        <p:spPr>
          <a:xfrm>
            <a:off x="3122246" y="513544"/>
            <a:ext cx="5840320" cy="584775"/>
          </a:xfrm>
          <a:prstGeom prst="rect">
            <a:avLst/>
          </a:prstGeom>
          <a:noFill/>
        </p:spPr>
        <p:txBody>
          <a:bodyPr wrap="square" rtlCol="0">
            <a:spAutoFit/>
          </a:bodyPr>
          <a:lstStyle/>
          <a:p>
            <a:r>
              <a:rPr lang="en-US" altLang="zh-CN" sz="3200" b="1" dirty="0">
                <a:solidFill>
                  <a:srgbClr val="003366"/>
                </a:solidFill>
              </a:rPr>
              <a:t>The Evolution of 50G-PON</a:t>
            </a:r>
          </a:p>
        </p:txBody>
      </p:sp>
      <p:sp>
        <p:nvSpPr>
          <p:cNvPr id="5" name="文字方塊 4"/>
          <p:cNvSpPr txBox="1"/>
          <p:nvPr/>
        </p:nvSpPr>
        <p:spPr>
          <a:xfrm>
            <a:off x="1283515" y="1010241"/>
            <a:ext cx="3942826" cy="461665"/>
          </a:xfrm>
          <a:prstGeom prst="rect">
            <a:avLst/>
          </a:prstGeom>
          <a:noFill/>
        </p:spPr>
        <p:txBody>
          <a:bodyPr wrap="square" rtlCol="0">
            <a:spAutoFit/>
          </a:bodyPr>
          <a:lstStyle/>
          <a:p>
            <a:r>
              <a:rPr lang="en-US" altLang="zh-CN" sz="2400" dirty="0" smtClean="0"/>
              <a:t>Evolution of PON Systems</a:t>
            </a:r>
            <a:endParaRPr lang="zh-CN" altLang="en-US" sz="2400" dirty="0"/>
          </a:p>
        </p:txBody>
      </p:sp>
      <p:sp>
        <p:nvSpPr>
          <p:cNvPr id="14" name="矩形 13"/>
          <p:cNvSpPr/>
          <p:nvPr/>
        </p:nvSpPr>
        <p:spPr>
          <a:xfrm>
            <a:off x="2692166" y="1574876"/>
            <a:ext cx="7000924" cy="369332"/>
          </a:xfrm>
          <a:prstGeom prst="rect">
            <a:avLst/>
          </a:prstGeom>
        </p:spPr>
        <p:txBody>
          <a:bodyPr wrap="square">
            <a:spAutoFit/>
          </a:bodyPr>
          <a:lstStyle/>
          <a:p>
            <a:r>
              <a:rPr lang="en-US" altLang="zh-TW" dirty="0" smtClean="0"/>
              <a:t>It took about 10 years for the transition from G-PON tp 10G-PON.</a:t>
            </a:r>
            <a:endParaRPr lang="zh-TW" altLang="en-US" dirty="0"/>
          </a:p>
        </p:txBody>
      </p:sp>
      <p:sp>
        <p:nvSpPr>
          <p:cNvPr id="15" name="矩形 14"/>
          <p:cNvSpPr/>
          <p:nvPr/>
        </p:nvSpPr>
        <p:spPr>
          <a:xfrm>
            <a:off x="2684820" y="1895503"/>
            <a:ext cx="6715172" cy="369332"/>
          </a:xfrm>
          <a:prstGeom prst="rect">
            <a:avLst/>
          </a:prstGeom>
        </p:spPr>
        <p:txBody>
          <a:bodyPr wrap="square">
            <a:spAutoFit/>
          </a:bodyPr>
          <a:lstStyle/>
          <a:p>
            <a:r>
              <a:rPr lang="en-US" altLang="zh-TW" dirty="0" smtClean="0"/>
              <a:t>Market for 50G-PON will start to take off around 2030</a:t>
            </a:r>
            <a:endParaRPr lang="zh-TW" altLang="en-US" dirty="0"/>
          </a:p>
        </p:txBody>
      </p:sp>
      <p:sp>
        <p:nvSpPr>
          <p:cNvPr id="16" name="矩形 15"/>
          <p:cNvSpPr/>
          <p:nvPr/>
        </p:nvSpPr>
        <p:spPr>
          <a:xfrm>
            <a:off x="2684820" y="2240573"/>
            <a:ext cx="7143800" cy="369332"/>
          </a:xfrm>
          <a:prstGeom prst="rect">
            <a:avLst/>
          </a:prstGeom>
        </p:spPr>
        <p:txBody>
          <a:bodyPr wrap="square">
            <a:spAutoFit/>
          </a:bodyPr>
          <a:lstStyle/>
          <a:p>
            <a:r>
              <a:rPr lang="en-US" altLang="zh-TW" dirty="0" smtClean="0"/>
              <a:t>Demand for  packages with low-cost and compact size</a:t>
            </a:r>
            <a:endParaRPr lang="zh-TW" altLang="en-US" dirty="0"/>
          </a:p>
        </p:txBody>
      </p:sp>
      <p:sp>
        <p:nvSpPr>
          <p:cNvPr id="4" name="圓角矩形 3"/>
          <p:cNvSpPr/>
          <p:nvPr/>
        </p:nvSpPr>
        <p:spPr bwMode="auto">
          <a:xfrm>
            <a:off x="3942051" y="3253584"/>
            <a:ext cx="889826" cy="555200"/>
          </a:xfrm>
          <a:prstGeom prst="round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
        <p:nvSpPr>
          <p:cNvPr id="10" name="圓角矩形 9"/>
          <p:cNvSpPr/>
          <p:nvPr/>
        </p:nvSpPr>
        <p:spPr bwMode="auto">
          <a:xfrm>
            <a:off x="5323643" y="3253584"/>
            <a:ext cx="1023914" cy="555200"/>
          </a:xfrm>
          <a:prstGeom prst="round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
        <p:nvSpPr>
          <p:cNvPr id="11" name="Rectangle 10"/>
          <p:cNvSpPr/>
          <p:nvPr/>
        </p:nvSpPr>
        <p:spPr>
          <a:xfrm>
            <a:off x="389076" y="1677807"/>
            <a:ext cx="3946496" cy="1015663"/>
          </a:xfrm>
          <a:prstGeom prst="rect">
            <a:avLst/>
          </a:prstGeom>
          <a:solidFill>
            <a:srgbClr val="FFFF00"/>
          </a:solidFill>
          <a:ln w="38100">
            <a:solidFill>
              <a:srgbClr val="FF0000"/>
            </a:solidFill>
          </a:ln>
        </p:spPr>
        <p:txBody>
          <a:bodyPr wrap="square">
            <a:spAutoFit/>
          </a:bodyPr>
          <a:lstStyle/>
          <a:p>
            <a:r>
              <a:rPr lang="en-US" altLang="zh-TW" sz="2000" b="1" dirty="0" smtClean="0">
                <a:solidFill>
                  <a:srgbClr val="FF0000"/>
                </a:solidFill>
              </a:rPr>
              <a:t>Downstream </a:t>
            </a:r>
            <a:r>
              <a:rPr lang="en-US" altLang="zh-TW" sz="2000" b="1" dirty="0">
                <a:solidFill>
                  <a:srgbClr val="FF0000"/>
                </a:solidFill>
              </a:rPr>
              <a:t>rates of up to 2.5 Gbps and upstream rates of up to 1.25 Gbps</a:t>
            </a:r>
            <a:endParaRPr lang="zh-TW" altLang="en-US" sz="2000" b="1" dirty="0">
              <a:solidFill>
                <a:srgbClr val="FF0000"/>
              </a:solidFill>
            </a:endParaRPr>
          </a:p>
        </p:txBody>
      </p:sp>
      <p:cxnSp>
        <p:nvCxnSpPr>
          <p:cNvPr id="7" name="直線單箭頭接點 6"/>
          <p:cNvCxnSpPr>
            <a:endCxn id="4" idx="1"/>
          </p:cNvCxnSpPr>
          <p:nvPr/>
        </p:nvCxnSpPr>
        <p:spPr bwMode="auto">
          <a:xfrm>
            <a:off x="2875280" y="2652875"/>
            <a:ext cx="1066771" cy="878309"/>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單箭頭接點 17"/>
          <p:cNvCxnSpPr/>
          <p:nvPr/>
        </p:nvCxnSpPr>
        <p:spPr bwMode="auto">
          <a:xfrm flipH="1">
            <a:off x="6169865" y="2366614"/>
            <a:ext cx="64764" cy="916254"/>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0"/>
          <p:cNvSpPr/>
          <p:nvPr/>
        </p:nvSpPr>
        <p:spPr>
          <a:xfrm>
            <a:off x="5039207" y="1742497"/>
            <a:ext cx="3337618" cy="1015663"/>
          </a:xfrm>
          <a:prstGeom prst="rect">
            <a:avLst/>
          </a:prstGeom>
          <a:solidFill>
            <a:srgbClr val="FFFF00"/>
          </a:solidFill>
          <a:ln w="38100">
            <a:solidFill>
              <a:srgbClr val="FF0000"/>
            </a:solidFill>
          </a:ln>
        </p:spPr>
        <p:txBody>
          <a:bodyPr wrap="square">
            <a:spAutoFit/>
          </a:bodyPr>
          <a:lstStyle/>
          <a:p>
            <a:r>
              <a:rPr lang="en-US" altLang="zh-TW" sz="2000" b="1" dirty="0" smtClean="0">
                <a:solidFill>
                  <a:srgbClr val="FF0000"/>
                </a:solidFill>
              </a:rPr>
              <a:t>Downstream </a:t>
            </a:r>
            <a:r>
              <a:rPr lang="en-US" altLang="zh-TW" sz="2000" b="1" dirty="0">
                <a:solidFill>
                  <a:srgbClr val="FF0000"/>
                </a:solidFill>
              </a:rPr>
              <a:t>rates of up to 10 Gbps and upstream rates of up to 2.5 Gbps</a:t>
            </a:r>
            <a:endParaRPr lang="zh-TW" altLang="en-US" sz="2000" b="1" dirty="0">
              <a:solidFill>
                <a:srgbClr val="FF0000"/>
              </a:solidFill>
            </a:endParaRPr>
          </a:p>
        </p:txBody>
      </p:sp>
      <p:sp>
        <p:nvSpPr>
          <p:cNvPr id="20" name="圓角矩形 19"/>
          <p:cNvSpPr/>
          <p:nvPr/>
        </p:nvSpPr>
        <p:spPr bwMode="auto">
          <a:xfrm>
            <a:off x="6839323" y="3211497"/>
            <a:ext cx="985401" cy="326613"/>
          </a:xfrm>
          <a:prstGeom prst="round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
        <p:nvSpPr>
          <p:cNvPr id="21" name="Rectangle 10"/>
          <p:cNvSpPr/>
          <p:nvPr/>
        </p:nvSpPr>
        <p:spPr>
          <a:xfrm>
            <a:off x="8583876" y="860868"/>
            <a:ext cx="3608124" cy="1938992"/>
          </a:xfrm>
          <a:prstGeom prst="rect">
            <a:avLst/>
          </a:prstGeom>
          <a:solidFill>
            <a:srgbClr val="FFFF00"/>
          </a:solidFill>
          <a:ln w="38100">
            <a:solidFill>
              <a:srgbClr val="FF0000"/>
            </a:solidFill>
          </a:ln>
        </p:spPr>
        <p:txBody>
          <a:bodyPr wrap="square">
            <a:spAutoFit/>
          </a:bodyPr>
          <a:lstStyle/>
          <a:p>
            <a:r>
              <a:rPr lang="en-US" altLang="zh-TW" sz="2000" b="1" dirty="0">
                <a:solidFill>
                  <a:srgbClr val="FF0000"/>
                </a:solidFill>
              </a:rPr>
              <a:t>O</a:t>
            </a:r>
            <a:r>
              <a:rPr lang="en-US" altLang="zh-TW" sz="2000" b="1" dirty="0" smtClean="0">
                <a:solidFill>
                  <a:srgbClr val="FF0000"/>
                </a:solidFill>
              </a:rPr>
              <a:t>ffering </a:t>
            </a:r>
            <a:r>
              <a:rPr lang="en-US" altLang="zh-TW" sz="2000" b="1" dirty="0">
                <a:solidFill>
                  <a:srgbClr val="FF0000"/>
                </a:solidFill>
              </a:rPr>
              <a:t>higher data rates and increased capacity compared to previous generations, such as GPON (Gigabit PON) or XG-PON (10 Gigabit PON).</a:t>
            </a:r>
            <a:endParaRPr lang="zh-TW" altLang="en-US" sz="2000" b="1" dirty="0">
              <a:solidFill>
                <a:srgbClr val="FF0000"/>
              </a:solidFill>
            </a:endParaRPr>
          </a:p>
        </p:txBody>
      </p:sp>
      <p:cxnSp>
        <p:nvCxnSpPr>
          <p:cNvPr id="22" name="直線單箭頭接點 21"/>
          <p:cNvCxnSpPr/>
          <p:nvPr/>
        </p:nvCxnSpPr>
        <p:spPr bwMode="auto">
          <a:xfrm flipH="1">
            <a:off x="7906923" y="2506279"/>
            <a:ext cx="717367" cy="581373"/>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文字方塊 5"/>
          <p:cNvSpPr txBox="1"/>
          <p:nvPr/>
        </p:nvSpPr>
        <p:spPr>
          <a:xfrm>
            <a:off x="980716" y="5829001"/>
            <a:ext cx="9052158" cy="584775"/>
          </a:xfrm>
          <a:prstGeom prst="rect">
            <a:avLst/>
          </a:prstGeom>
          <a:noFill/>
        </p:spPr>
        <p:txBody>
          <a:bodyPr wrap="none" rtlCol="0">
            <a:spAutoFit/>
          </a:bodyPr>
          <a:lstStyle/>
          <a:p>
            <a:r>
              <a:rPr lang="zh-CN" altLang="zh-CN" dirty="0"/>
              <a:t> </a:t>
            </a:r>
            <a:r>
              <a:rPr lang="en-US" altLang="zh-CN" sz="1400" dirty="0"/>
              <a:t>S. Nishikawa, </a:t>
            </a:r>
            <a:r>
              <a:rPr lang="en-US" altLang="zh-CN" sz="1400" i="1" dirty="0"/>
              <a:t>et al</a:t>
            </a:r>
            <a:r>
              <a:rPr lang="en-US" altLang="zh-CN" sz="1400" dirty="0"/>
              <a:t>.  “SOA-integrated High-power EML-CAN for 50G-PON Downstream</a:t>
            </a:r>
            <a:r>
              <a:rPr lang="en-US" altLang="zh-CN" sz="1400" dirty="0" smtClean="0"/>
              <a:t>,”</a:t>
            </a:r>
          </a:p>
          <a:p>
            <a:r>
              <a:rPr lang="en-US" altLang="zh-CN" sz="1400" dirty="0" smtClean="0"/>
              <a:t> </a:t>
            </a:r>
            <a:r>
              <a:rPr lang="en-US" altLang="zh-CN" sz="1400" i="1" dirty="0"/>
              <a:t>2024 Optical Fiber Communications Conference and Exhibition (OFC)</a:t>
            </a:r>
            <a:r>
              <a:rPr lang="en-US" altLang="zh-CN" sz="1400" dirty="0"/>
              <a:t>, San Diego, CA, USA, 2024, pp. Tu2D.6.</a:t>
            </a:r>
            <a:endParaRPr lang="zh-CN" altLang="en-US" sz="1400" dirty="0"/>
          </a:p>
        </p:txBody>
      </p:sp>
      <p:pic>
        <p:nvPicPr>
          <p:cNvPr id="23" name="圖片 22"/>
          <p:cNvPicPr>
            <a:picLocks noChangeAspect="1"/>
          </p:cNvPicPr>
          <p:nvPr/>
        </p:nvPicPr>
        <p:blipFill>
          <a:blip r:embed="rId4"/>
          <a:stretch>
            <a:fillRect/>
          </a:stretch>
        </p:blipFill>
        <p:spPr>
          <a:xfrm>
            <a:off x="9932761" y="0"/>
            <a:ext cx="2259239" cy="972000"/>
          </a:xfrm>
          <a:prstGeom prst="rect">
            <a:avLst/>
          </a:prstGeom>
        </p:spPr>
      </p:pic>
      <p:grpSp>
        <p:nvGrpSpPr>
          <p:cNvPr id="8" name="群組 7"/>
          <p:cNvGrpSpPr>
            <a:grpSpLocks noChangeAspect="1"/>
          </p:cNvGrpSpPr>
          <p:nvPr/>
        </p:nvGrpSpPr>
        <p:grpSpPr>
          <a:xfrm>
            <a:off x="1832770" y="1912462"/>
            <a:ext cx="7129796" cy="3874839"/>
            <a:chOff x="5026316" y="1648521"/>
            <a:chExt cx="7129796" cy="3874839"/>
          </a:xfrm>
          <a:solidFill>
            <a:schemeClr val="bg1"/>
          </a:solidFill>
        </p:grpSpPr>
        <p:sp>
          <p:nvSpPr>
            <p:cNvPr id="24" name="Rectangle 30"/>
            <p:cNvSpPr/>
            <p:nvPr/>
          </p:nvSpPr>
          <p:spPr>
            <a:xfrm>
              <a:off x="5848014" y="1648521"/>
              <a:ext cx="5486400" cy="523220"/>
            </a:xfrm>
            <a:prstGeom prst="rect">
              <a:avLst/>
            </a:prstGeom>
            <a:grpFill/>
          </p:spPr>
          <p:txBody>
            <a:bodyPr wrap="square">
              <a:spAutoFit/>
            </a:bodyPr>
            <a:lstStyle/>
            <a:p>
              <a:r>
                <a:rPr lang="en-IN" altLang="zh-TW"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Passive Optical </a:t>
              </a:r>
              <a:r>
                <a:rPr lang="en-IN" altLang="zh-TW"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Network standard </a:t>
              </a:r>
              <a:endParaRPr lang="zh-TW" altLang="en-US" sz="2800" b="1" dirty="0"/>
            </a:p>
          </p:txBody>
        </p:sp>
        <p:pic>
          <p:nvPicPr>
            <p:cNvPr id="25"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6316" y="2171741"/>
              <a:ext cx="7129796" cy="3351619"/>
            </a:xfrm>
            <a:prstGeom prst="rect">
              <a:avLst/>
            </a:prstGeom>
            <a:grpFill/>
          </p:spPr>
        </p:pic>
      </p:grpSp>
    </p:spTree>
    <p:extLst>
      <p:ext uri="{BB962C8B-B14F-4D97-AF65-F5344CB8AC3E}">
        <p14:creationId xmlns:p14="http://schemas.microsoft.com/office/powerpoint/2010/main" val="384590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 presetClass="entr" presetSubtype="4"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1" y="1844830"/>
            <a:ext cx="12192000" cy="4541456"/>
          </a:xfrm>
          <a:ln>
            <a:miter lim="800000"/>
            <a:headEnd/>
            <a:tailEnd/>
          </a:ln>
        </p:spPr>
        <p:txBody>
          <a:bodyPr/>
          <a:lstStyle/>
          <a:p>
            <a:pPr>
              <a:buFont typeface="Arial" panose="020B0604020202020204" pitchFamily="34" charset="0"/>
              <a:buChar char="•"/>
              <a:defRPr/>
            </a:pPr>
            <a:r>
              <a:rPr lang="en-US" altLang="zh-TW" sz="3600" dirty="0" smtClean="0">
                <a:solidFill>
                  <a:schemeClr val="accent5"/>
                </a:solidFill>
                <a:latin typeface="Times New Roman" pitchFamily="18" charset="0"/>
                <a:cs typeface="Times New Roman" pitchFamily="18" charset="0"/>
              </a:rPr>
              <a:t>Motivation</a:t>
            </a:r>
            <a:endParaRPr lang="en-US" altLang="zh-TW" sz="3600" dirty="0">
              <a:solidFill>
                <a:schemeClr val="accent5"/>
              </a:solidFill>
              <a:latin typeface="Times New Roman" pitchFamily="18" charset="0"/>
              <a:cs typeface="Times New Roman" pitchFamily="18" charset="0"/>
            </a:endParaRP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Challenge in </a:t>
            </a:r>
            <a:r>
              <a:rPr lang="en-US" altLang="zh-TW" sz="3600" dirty="0" smtClean="0">
                <a:solidFill>
                  <a:schemeClr val="accent2">
                    <a:lumMod val="20000"/>
                    <a:lumOff val="80000"/>
                  </a:schemeClr>
                </a:solidFill>
                <a:latin typeface="Times New Roman" pitchFamily="18" charset="0"/>
                <a:cs typeface="Times New Roman" pitchFamily="18" charset="0"/>
              </a:rPr>
              <a:t>Development </a:t>
            </a:r>
            <a:r>
              <a:rPr lang="en-US" altLang="zh-TW" sz="3600" dirty="0">
                <a:solidFill>
                  <a:schemeClr val="accent2">
                    <a:lumMod val="20000"/>
                    <a:lumOff val="80000"/>
                  </a:schemeClr>
                </a:solidFill>
                <a:latin typeface="Times New Roman" pitchFamily="18" charset="0"/>
                <a:cs typeface="Times New Roman" pitchFamily="18" charset="0"/>
              </a:rPr>
              <a:t>of </a:t>
            </a:r>
            <a:r>
              <a:rPr lang="en-US" altLang="zh-TW" sz="3600" dirty="0" smtClean="0">
                <a:solidFill>
                  <a:schemeClr val="accent2">
                    <a:lumMod val="20000"/>
                    <a:lumOff val="80000"/>
                  </a:schemeClr>
                </a:solidFill>
                <a:latin typeface="Times New Roman" pitchFamily="18" charset="0"/>
                <a:cs typeface="Times New Roman" pitchFamily="18" charset="0"/>
              </a:rPr>
              <a:t>APD/PDs</a:t>
            </a:r>
            <a:endParaRPr lang="en-US" altLang="zh-TW" sz="3600" dirty="0">
              <a:solidFill>
                <a:schemeClr val="accent2">
                  <a:lumMod val="20000"/>
                  <a:lumOff val="80000"/>
                </a:schemeClr>
              </a:solidFill>
              <a:latin typeface="Times New Roman" pitchFamily="18" charset="0"/>
              <a:cs typeface="Times New Roman" pitchFamily="18" charset="0"/>
            </a:endParaRPr>
          </a:p>
          <a:p>
            <a:pPr>
              <a:buFont typeface="Arial" panose="020B0604020202020204" pitchFamily="34" charset="0"/>
              <a:buChar char="•"/>
              <a:defRPr/>
            </a:pPr>
            <a:r>
              <a:rPr lang="en-IN" altLang="zh-TW" sz="3600" dirty="0" smtClean="0">
                <a:solidFill>
                  <a:schemeClr val="accent5"/>
                </a:solidFill>
                <a:latin typeface="Times New Roman" pitchFamily="18" charset="0"/>
                <a:cs typeface="Times New Roman" pitchFamily="18" charset="0"/>
              </a:rPr>
              <a:t>Cascaded M layer APD</a:t>
            </a:r>
          </a:p>
          <a:p>
            <a:pPr>
              <a:buFont typeface="Arial" panose="020B0604020202020204" pitchFamily="34" charset="0"/>
              <a:buChar char="•"/>
              <a:defRPr/>
            </a:pPr>
            <a:r>
              <a:rPr lang="en-US" altLang="zh-TW" sz="3600" dirty="0">
                <a:solidFill>
                  <a:schemeClr val="accent4"/>
                </a:solidFill>
                <a:latin typeface="Times New Roman" panose="02020603050405020304" pitchFamily="18" charset="0"/>
                <a:cs typeface="Times New Roman" panose="02020603050405020304" pitchFamily="18" charset="0"/>
              </a:rPr>
              <a:t>Measurement Result </a:t>
            </a:r>
            <a:endParaRPr lang="en-US" altLang="zh-TW" sz="3600" dirty="0" smtClean="0">
              <a:solidFill>
                <a:schemeClr val="accent4"/>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altLang="zh-TW" sz="3300" dirty="0" smtClean="0">
                <a:solidFill>
                  <a:schemeClr val="accent4"/>
                </a:solidFill>
                <a:latin typeface="Times New Roman" panose="02020603050405020304" pitchFamily="18" charset="0"/>
                <a:cs typeface="Times New Roman" panose="02020603050405020304" pitchFamily="18" charset="0"/>
              </a:rPr>
              <a:t>Low capacitance optimization</a:t>
            </a: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Backside-illuminated optimization   </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itchFamily="18" charset="0"/>
              </a:rPr>
              <a:t>Conclusion</a:t>
            </a:r>
          </a:p>
          <a:p>
            <a:pPr>
              <a:buFont typeface="Arial" panose="020B0604020202020204" pitchFamily="34" charset="0"/>
              <a:buChar char="•"/>
              <a:defRPr/>
            </a:pPr>
            <a:endParaRPr lang="en-US" altLang="zh-TW" sz="3600" i="1" dirty="0">
              <a:solidFill>
                <a:srgbClr val="D1D1F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endParaRPr lang="en-US" altLang="zh-TW" sz="3600" dirty="0">
              <a:latin typeface="Times New Roman" pitchFamily="18" charset="0"/>
              <a:cs typeface="Times New Roman" pitchFamily="18" charset="0"/>
            </a:endParaRPr>
          </a:p>
        </p:txBody>
      </p:sp>
      <p:sp>
        <p:nvSpPr>
          <p:cNvPr id="8" name="Rectangle 4"/>
          <p:cNvSpPr txBox="1">
            <a:spLocks noChangeArrowheads="1"/>
          </p:cNvSpPr>
          <p:nvPr/>
        </p:nvSpPr>
        <p:spPr>
          <a:xfrm>
            <a:off x="1646018" y="81106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Outline</a:t>
            </a:r>
          </a:p>
        </p:txBody>
      </p:sp>
      <p:sp>
        <p:nvSpPr>
          <p:cNvPr id="4" name="文字方塊 3"/>
          <p:cNvSpPr txBox="1"/>
          <p:nvPr/>
        </p:nvSpPr>
        <p:spPr>
          <a:xfrm>
            <a:off x="11345779" y="6178262"/>
            <a:ext cx="312906" cy="369332"/>
          </a:xfrm>
          <a:prstGeom prst="rect">
            <a:avLst/>
          </a:prstGeom>
          <a:noFill/>
        </p:spPr>
        <p:txBody>
          <a:bodyPr wrap="none" rtlCol="0">
            <a:spAutoFit/>
          </a:bodyPr>
          <a:lstStyle/>
          <a:p>
            <a:r>
              <a:rPr lang="en-US" altLang="zh-TW" dirty="0"/>
              <a:t>3</a:t>
            </a:r>
            <a:endParaRPr lang="zh-CN" altLang="en-US" dirty="0"/>
          </a:p>
        </p:txBody>
      </p:sp>
      <p:pic>
        <p:nvPicPr>
          <p:cNvPr id="5" name="圖片 4"/>
          <p:cNvPicPr>
            <a:picLocks noChangeAspect="1"/>
          </p:cNvPicPr>
          <p:nvPr/>
        </p:nvPicPr>
        <p:blipFill>
          <a:blip r:embed="rId4"/>
          <a:stretch>
            <a:fillRect/>
          </a:stretch>
        </p:blipFill>
        <p:spPr>
          <a:xfrm>
            <a:off x="9932761" y="0"/>
            <a:ext cx="2259239" cy="972000"/>
          </a:xfrm>
          <a:prstGeom prst="rect">
            <a:avLst/>
          </a:prstGeom>
        </p:spPr>
      </p:pic>
    </p:spTree>
    <p:custDataLst>
      <p:tags r:id="rId1"/>
    </p:custDataLst>
    <p:extLst>
      <p:ext uri="{BB962C8B-B14F-4D97-AF65-F5344CB8AC3E}">
        <p14:creationId xmlns:p14="http://schemas.microsoft.com/office/powerpoint/2010/main" val="177000987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3">
            <a:extLst>
              <a:ext uri="{FF2B5EF4-FFF2-40B4-BE49-F238E27FC236}">
                <a16:creationId xmlns:a16="http://schemas.microsoft.com/office/drawing/2014/main" id="{2BACC8EB-53CD-4E09-9A1A-D88A39BA1364}"/>
              </a:ext>
            </a:extLst>
          </p:cNvPr>
          <p:cNvSpPr/>
          <p:nvPr/>
        </p:nvSpPr>
        <p:spPr>
          <a:xfrm>
            <a:off x="93510" y="4950422"/>
            <a:ext cx="5922827" cy="53150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S.I InP Substance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49" name="群組 48"/>
          <p:cNvGrpSpPr/>
          <p:nvPr/>
        </p:nvGrpSpPr>
        <p:grpSpPr>
          <a:xfrm>
            <a:off x="303948" y="4446899"/>
            <a:ext cx="5525353" cy="502125"/>
            <a:chOff x="220820" y="4446899"/>
            <a:chExt cx="5660426" cy="502125"/>
          </a:xfrm>
        </p:grpSpPr>
        <p:sp>
          <p:nvSpPr>
            <p:cNvPr id="23" name="Rectangle 32">
              <a:extLst>
                <a:ext uri="{FF2B5EF4-FFF2-40B4-BE49-F238E27FC236}">
                  <a16:creationId xmlns:a16="http://schemas.microsoft.com/office/drawing/2014/main" id="{3A548AB0-6369-4E36-A4A0-CC23A9971EEE}"/>
                </a:ext>
              </a:extLst>
            </p:cNvPr>
            <p:cNvSpPr/>
            <p:nvPr/>
          </p:nvSpPr>
          <p:spPr>
            <a:xfrm>
              <a:off x="220820" y="4546164"/>
              <a:ext cx="5660426" cy="40286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N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Contact Layer (InP)                                         1000nm</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6" name="Rectangle 36">
              <a:extLst>
                <a:ext uri="{FF2B5EF4-FFF2-40B4-BE49-F238E27FC236}">
                  <a16:creationId xmlns:a16="http://schemas.microsoft.com/office/drawing/2014/main" id="{B05FF548-6B77-453B-9960-9E725F7EF1AA}"/>
                </a:ext>
              </a:extLst>
            </p:cNvPr>
            <p:cNvSpPr/>
            <p:nvPr/>
          </p:nvSpPr>
          <p:spPr>
            <a:xfrm>
              <a:off x="5526633" y="4452234"/>
              <a:ext cx="223072" cy="75332"/>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7" name="Rectangle 37">
              <a:extLst>
                <a:ext uri="{FF2B5EF4-FFF2-40B4-BE49-F238E27FC236}">
                  <a16:creationId xmlns:a16="http://schemas.microsoft.com/office/drawing/2014/main" id="{8B81B9B1-E399-4E50-9B46-081FA3457BBA}"/>
                </a:ext>
              </a:extLst>
            </p:cNvPr>
            <p:cNvSpPr/>
            <p:nvPr/>
          </p:nvSpPr>
          <p:spPr>
            <a:xfrm>
              <a:off x="311240" y="4446899"/>
              <a:ext cx="223072" cy="88858"/>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grpSp>
        <p:nvGrpSpPr>
          <p:cNvPr id="48" name="群組 47"/>
          <p:cNvGrpSpPr/>
          <p:nvPr/>
        </p:nvGrpSpPr>
        <p:grpSpPr>
          <a:xfrm>
            <a:off x="1305442" y="1215736"/>
            <a:ext cx="3505550" cy="1757402"/>
            <a:chOff x="1222314" y="1215736"/>
            <a:chExt cx="3597734" cy="1757402"/>
          </a:xfrm>
        </p:grpSpPr>
        <p:sp>
          <p:nvSpPr>
            <p:cNvPr id="19" name="Rectangle 27">
              <a:extLst>
                <a:ext uri="{FF2B5EF4-FFF2-40B4-BE49-F238E27FC236}">
                  <a16:creationId xmlns:a16="http://schemas.microsoft.com/office/drawing/2014/main" id="{737E5D59-7C51-4294-BEFD-2BD8B6AD7F98}"/>
                </a:ext>
              </a:extLst>
            </p:cNvPr>
            <p:cNvSpPr/>
            <p:nvPr/>
          </p:nvSpPr>
          <p:spPr>
            <a:xfrm>
              <a:off x="1222315" y="2039310"/>
              <a:ext cx="3597733" cy="50541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 </a:t>
              </a:r>
              <a:r>
                <a:rPr lang="en-US" altLang="zh-TW" sz="1400" baseline="30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Absorber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0.53</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Ga</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0.47</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0" name="Rectangle 28">
              <a:extLst>
                <a:ext uri="{FF2B5EF4-FFF2-40B4-BE49-F238E27FC236}">
                  <a16:creationId xmlns:a16="http://schemas.microsoft.com/office/drawing/2014/main" id="{B87A7F2A-64B3-4DCE-87D5-2F2B6A87BAB2}"/>
                </a:ext>
              </a:extLst>
            </p:cNvPr>
            <p:cNvSpPr/>
            <p:nvPr/>
          </p:nvSpPr>
          <p:spPr>
            <a:xfrm>
              <a:off x="1222315" y="2537307"/>
              <a:ext cx="3597733" cy="21010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err="1"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Grading bandgap layers (InAlGaAs)     4nm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1" name="Rectangle 30">
              <a:extLst>
                <a:ext uri="{FF2B5EF4-FFF2-40B4-BE49-F238E27FC236}">
                  <a16:creationId xmlns:a16="http://schemas.microsoft.com/office/drawing/2014/main" id="{73A38726-E124-4D11-ABB5-D8ED50700C5F}"/>
                </a:ext>
              </a:extLst>
            </p:cNvPr>
            <p:cNvSpPr/>
            <p:nvPr/>
          </p:nvSpPr>
          <p:spPr>
            <a:xfrm>
              <a:off x="1222316" y="2738279"/>
              <a:ext cx="3597732" cy="23485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 Charge Layer (In</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0.52</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Al</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0.48</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As)             30nm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25" name="Rectangle 35">
              <a:extLst>
                <a:ext uri="{FF2B5EF4-FFF2-40B4-BE49-F238E27FC236}">
                  <a16:creationId xmlns:a16="http://schemas.microsoft.com/office/drawing/2014/main" id="{E3186DA8-F692-4B5A-BC20-6786FAD715BA}"/>
                </a:ext>
              </a:extLst>
            </p:cNvPr>
            <p:cNvSpPr/>
            <p:nvPr/>
          </p:nvSpPr>
          <p:spPr>
            <a:xfrm>
              <a:off x="1610416" y="1215736"/>
              <a:ext cx="212252" cy="107941"/>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5" name="Rectangle 11">
              <a:extLst>
                <a:ext uri="{FF2B5EF4-FFF2-40B4-BE49-F238E27FC236}">
                  <a16:creationId xmlns:a16="http://schemas.microsoft.com/office/drawing/2014/main" id="{F8EFC7D0-0E8A-4CC2-B1FA-DF4BD0C817BD}"/>
                </a:ext>
              </a:extLst>
            </p:cNvPr>
            <p:cNvSpPr/>
            <p:nvPr/>
          </p:nvSpPr>
          <p:spPr>
            <a:xfrm>
              <a:off x="1222315" y="1821771"/>
              <a:ext cx="3597733" cy="22797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 </a:t>
              </a:r>
              <a:r>
                <a:rPr lang="en-US" altLang="zh-TW" sz="1400" baseline="300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Grading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bandgap layers (InAlGaAs)  12nm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16" name="Rectangle 12">
              <a:extLst>
                <a:ext uri="{FF2B5EF4-FFF2-40B4-BE49-F238E27FC236}">
                  <a16:creationId xmlns:a16="http://schemas.microsoft.com/office/drawing/2014/main" id="{D6551529-21D1-4C6C-999B-1E64E8BB06A7}"/>
                </a:ext>
              </a:extLst>
            </p:cNvPr>
            <p:cNvSpPr/>
            <p:nvPr/>
          </p:nvSpPr>
          <p:spPr>
            <a:xfrm>
              <a:off x="1222314" y="1624319"/>
              <a:ext cx="3597734" cy="19276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a:t>
              </a:r>
              <a:r>
                <a:rPr lang="zh-TW" altLang="en-US"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Window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500nm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17" name="Rectangle 13">
              <a:extLst>
                <a:ext uri="{FF2B5EF4-FFF2-40B4-BE49-F238E27FC236}">
                  <a16:creationId xmlns:a16="http://schemas.microsoft.com/office/drawing/2014/main" id="{AF3B8E68-ECC9-47B2-A64F-E43E4D524990}"/>
                </a:ext>
              </a:extLst>
            </p:cNvPr>
            <p:cNvSpPr/>
            <p:nvPr/>
          </p:nvSpPr>
          <p:spPr>
            <a:xfrm>
              <a:off x="1222314" y="1350755"/>
              <a:ext cx="3597734" cy="26315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P</a:t>
              </a:r>
              <a:r>
                <a:rPr lang="en-US" altLang="zh-TW" sz="1400" baseline="300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Contact (In</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0.53</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Ga</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0.47</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As)                    100nm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18" name="Rectangle 35">
              <a:extLst>
                <a:ext uri="{FF2B5EF4-FFF2-40B4-BE49-F238E27FC236}">
                  <a16:creationId xmlns:a16="http://schemas.microsoft.com/office/drawing/2014/main" id="{E3186DA8-F692-4B5A-BC20-6786FAD715BA}"/>
                </a:ext>
              </a:extLst>
            </p:cNvPr>
            <p:cNvSpPr/>
            <p:nvPr/>
          </p:nvSpPr>
          <p:spPr>
            <a:xfrm>
              <a:off x="4194931" y="1224217"/>
              <a:ext cx="212252" cy="107941"/>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grpSp>
        <p:nvGrpSpPr>
          <p:cNvPr id="28" name="群組 27"/>
          <p:cNvGrpSpPr/>
          <p:nvPr/>
        </p:nvGrpSpPr>
        <p:grpSpPr>
          <a:xfrm>
            <a:off x="759327" y="3222233"/>
            <a:ext cx="4559489" cy="1329897"/>
            <a:chOff x="1985462" y="3222233"/>
            <a:chExt cx="3854229" cy="1329897"/>
          </a:xfrm>
        </p:grpSpPr>
        <p:sp>
          <p:nvSpPr>
            <p:cNvPr id="22" name="Rectangle 31">
              <a:extLst>
                <a:ext uri="{FF2B5EF4-FFF2-40B4-BE49-F238E27FC236}">
                  <a16:creationId xmlns:a16="http://schemas.microsoft.com/office/drawing/2014/main" id="{9E94587A-8DDF-4C81-A937-58CB247C11A2}"/>
                </a:ext>
              </a:extLst>
            </p:cNvPr>
            <p:cNvSpPr/>
            <p:nvPr/>
          </p:nvSpPr>
          <p:spPr>
            <a:xfrm>
              <a:off x="1985595" y="3450172"/>
              <a:ext cx="3854095" cy="24057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P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Charge Layer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10nm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2" name="Rectangle 30">
              <a:extLst>
                <a:ext uri="{FF2B5EF4-FFF2-40B4-BE49-F238E27FC236}">
                  <a16:creationId xmlns:a16="http://schemas.microsoft.com/office/drawing/2014/main" id="{73A38726-E124-4D11-ABB5-D8ED50700C5F}"/>
                </a:ext>
              </a:extLst>
            </p:cNvPr>
            <p:cNvSpPr/>
            <p:nvPr/>
          </p:nvSpPr>
          <p:spPr>
            <a:xfrm>
              <a:off x="1985462" y="4197514"/>
              <a:ext cx="3854228" cy="35461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Collector Layer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zh-TW" altLang="en-US"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13" name="Rectangle 15">
              <a:extLst>
                <a:ext uri="{FF2B5EF4-FFF2-40B4-BE49-F238E27FC236}">
                  <a16:creationId xmlns:a16="http://schemas.microsoft.com/office/drawing/2014/main" id="{02636679-1B7C-4E08-882F-DC1B2EAE7EA9}"/>
                </a:ext>
              </a:extLst>
            </p:cNvPr>
            <p:cNvSpPr/>
            <p:nvPr/>
          </p:nvSpPr>
          <p:spPr>
            <a:xfrm>
              <a:off x="1985610" y="3222233"/>
              <a:ext cx="3854080" cy="22633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1</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st</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Multiplication I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0" name="Rectangle 16">
              <a:extLst>
                <a:ext uri="{FF2B5EF4-FFF2-40B4-BE49-F238E27FC236}">
                  <a16:creationId xmlns:a16="http://schemas.microsoft.com/office/drawing/2014/main" id="{B86DA861-C721-4469-80B5-0FE57BD7F327}"/>
                </a:ext>
              </a:extLst>
            </p:cNvPr>
            <p:cNvSpPr/>
            <p:nvPr/>
          </p:nvSpPr>
          <p:spPr>
            <a:xfrm>
              <a:off x="1985611" y="3686639"/>
              <a:ext cx="3854080" cy="28515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2</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nd</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Multiplication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II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1" name="Rectangle 18">
              <a:extLst>
                <a:ext uri="{FF2B5EF4-FFF2-40B4-BE49-F238E27FC236}">
                  <a16:creationId xmlns:a16="http://schemas.microsoft.com/office/drawing/2014/main" id="{4D207E3E-8805-4778-8554-1AAA96FADD38}"/>
                </a:ext>
              </a:extLst>
            </p:cNvPr>
            <p:cNvSpPr/>
            <p:nvPr/>
          </p:nvSpPr>
          <p:spPr>
            <a:xfrm>
              <a:off x="1985610" y="3972500"/>
              <a:ext cx="3854080" cy="22384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N  Charge Layer  (In</a:t>
              </a:r>
              <a:r>
                <a:rPr lang="en-US" altLang="zh-TW" sz="1400" baseline="-25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                  50nm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sp>
        <p:nvSpPr>
          <p:cNvPr id="8" name="Rectangle 30">
            <a:extLst>
              <a:ext uri="{FF2B5EF4-FFF2-40B4-BE49-F238E27FC236}">
                <a16:creationId xmlns:a16="http://schemas.microsoft.com/office/drawing/2014/main" id="{73A38726-E124-4D11-ABB5-D8ED50700C5F}"/>
              </a:ext>
            </a:extLst>
          </p:cNvPr>
          <p:cNvSpPr/>
          <p:nvPr/>
        </p:nvSpPr>
        <p:spPr>
          <a:xfrm>
            <a:off x="1018301" y="2969674"/>
            <a:ext cx="3979727" cy="25095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P Charge Layer</a:t>
            </a:r>
            <a:r>
              <a:rPr lang="en-US" altLang="zh-TW" sz="1400" dirty="0" smtClean="0">
                <a:ln>
                  <a:solidFill>
                    <a:schemeClr val="tx1"/>
                  </a:solidFill>
                </a:ln>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30nm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0" name="Rectangle 33">
            <a:extLst>
              <a:ext uri="{FF2B5EF4-FFF2-40B4-BE49-F238E27FC236}">
                <a16:creationId xmlns:a16="http://schemas.microsoft.com/office/drawing/2014/main" id="{2BACC8EB-53CD-4E09-9A1A-D88A39BA1364}"/>
              </a:ext>
            </a:extLst>
          </p:cNvPr>
          <p:cNvSpPr/>
          <p:nvPr/>
        </p:nvSpPr>
        <p:spPr>
          <a:xfrm>
            <a:off x="6247557" y="4958903"/>
            <a:ext cx="5922827" cy="53150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S.I InP Substance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51" name="群組 50"/>
          <p:cNvGrpSpPr/>
          <p:nvPr/>
        </p:nvGrpSpPr>
        <p:grpSpPr>
          <a:xfrm>
            <a:off x="6457995" y="4455380"/>
            <a:ext cx="5525353" cy="502125"/>
            <a:chOff x="220820" y="4446899"/>
            <a:chExt cx="5660426" cy="502125"/>
          </a:xfrm>
        </p:grpSpPr>
        <p:sp>
          <p:nvSpPr>
            <p:cNvPr id="52" name="Rectangle 32">
              <a:extLst>
                <a:ext uri="{FF2B5EF4-FFF2-40B4-BE49-F238E27FC236}">
                  <a16:creationId xmlns:a16="http://schemas.microsoft.com/office/drawing/2014/main" id="{3A548AB0-6369-4E36-A4A0-CC23A9971EEE}"/>
                </a:ext>
              </a:extLst>
            </p:cNvPr>
            <p:cNvSpPr/>
            <p:nvPr/>
          </p:nvSpPr>
          <p:spPr>
            <a:xfrm>
              <a:off x="220820" y="4546164"/>
              <a:ext cx="5660426" cy="40286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N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Contact Layer (InP)                                         1000nm</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3" name="Rectangle 36">
              <a:extLst>
                <a:ext uri="{FF2B5EF4-FFF2-40B4-BE49-F238E27FC236}">
                  <a16:creationId xmlns:a16="http://schemas.microsoft.com/office/drawing/2014/main" id="{B05FF548-6B77-453B-9960-9E725F7EF1AA}"/>
                </a:ext>
              </a:extLst>
            </p:cNvPr>
            <p:cNvSpPr/>
            <p:nvPr/>
          </p:nvSpPr>
          <p:spPr>
            <a:xfrm>
              <a:off x="5526633" y="4452234"/>
              <a:ext cx="223072" cy="75332"/>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54" name="Rectangle 37">
              <a:extLst>
                <a:ext uri="{FF2B5EF4-FFF2-40B4-BE49-F238E27FC236}">
                  <a16:creationId xmlns:a16="http://schemas.microsoft.com/office/drawing/2014/main" id="{8B81B9B1-E399-4E50-9B46-081FA3457BBA}"/>
                </a:ext>
              </a:extLst>
            </p:cNvPr>
            <p:cNvSpPr/>
            <p:nvPr/>
          </p:nvSpPr>
          <p:spPr>
            <a:xfrm>
              <a:off x="311240" y="4446899"/>
              <a:ext cx="223072" cy="88858"/>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grpSp>
        <p:nvGrpSpPr>
          <p:cNvPr id="55" name="群組 54"/>
          <p:cNvGrpSpPr/>
          <p:nvPr/>
        </p:nvGrpSpPr>
        <p:grpSpPr>
          <a:xfrm>
            <a:off x="7459489" y="1224217"/>
            <a:ext cx="3505550" cy="1757402"/>
            <a:chOff x="1222314" y="1215736"/>
            <a:chExt cx="3597734" cy="1757402"/>
          </a:xfrm>
        </p:grpSpPr>
        <p:sp>
          <p:nvSpPr>
            <p:cNvPr id="56" name="Rectangle 27">
              <a:extLst>
                <a:ext uri="{FF2B5EF4-FFF2-40B4-BE49-F238E27FC236}">
                  <a16:creationId xmlns:a16="http://schemas.microsoft.com/office/drawing/2014/main" id="{737E5D59-7C51-4294-BEFD-2BD8B6AD7F98}"/>
                </a:ext>
              </a:extLst>
            </p:cNvPr>
            <p:cNvSpPr/>
            <p:nvPr/>
          </p:nvSpPr>
          <p:spPr>
            <a:xfrm>
              <a:off x="1222315" y="2039310"/>
              <a:ext cx="3597733" cy="50541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 </a:t>
              </a:r>
              <a:r>
                <a:rPr lang="en-US" altLang="zh-TW" sz="1400" baseline="30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Absorber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0.53</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Ga</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0.47</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7" name="Rectangle 28">
              <a:extLst>
                <a:ext uri="{FF2B5EF4-FFF2-40B4-BE49-F238E27FC236}">
                  <a16:creationId xmlns:a16="http://schemas.microsoft.com/office/drawing/2014/main" id="{B87A7F2A-64B3-4DCE-87D5-2F2B6A87BAB2}"/>
                </a:ext>
              </a:extLst>
            </p:cNvPr>
            <p:cNvSpPr/>
            <p:nvPr/>
          </p:nvSpPr>
          <p:spPr>
            <a:xfrm>
              <a:off x="1222315" y="2537307"/>
              <a:ext cx="3597733" cy="21010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err="1"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Grading bandgap layers (InAlGaAs)     4nm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8" name="Rectangle 30">
              <a:extLst>
                <a:ext uri="{FF2B5EF4-FFF2-40B4-BE49-F238E27FC236}">
                  <a16:creationId xmlns:a16="http://schemas.microsoft.com/office/drawing/2014/main" id="{73A38726-E124-4D11-ABB5-D8ED50700C5F}"/>
                </a:ext>
              </a:extLst>
            </p:cNvPr>
            <p:cNvSpPr/>
            <p:nvPr/>
          </p:nvSpPr>
          <p:spPr>
            <a:xfrm>
              <a:off x="1222316" y="2738279"/>
              <a:ext cx="3597732" cy="23485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 Charge Layer (In</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0.52</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Al</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0.48</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As)             30nm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59" name="Rectangle 35">
              <a:extLst>
                <a:ext uri="{FF2B5EF4-FFF2-40B4-BE49-F238E27FC236}">
                  <a16:creationId xmlns:a16="http://schemas.microsoft.com/office/drawing/2014/main" id="{E3186DA8-F692-4B5A-BC20-6786FAD715BA}"/>
                </a:ext>
              </a:extLst>
            </p:cNvPr>
            <p:cNvSpPr/>
            <p:nvPr/>
          </p:nvSpPr>
          <p:spPr>
            <a:xfrm>
              <a:off x="1610416" y="1215736"/>
              <a:ext cx="212252" cy="107941"/>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0" name="Rectangle 11">
              <a:extLst>
                <a:ext uri="{FF2B5EF4-FFF2-40B4-BE49-F238E27FC236}">
                  <a16:creationId xmlns:a16="http://schemas.microsoft.com/office/drawing/2014/main" id="{F8EFC7D0-0E8A-4CC2-B1FA-DF4BD0C817BD}"/>
                </a:ext>
              </a:extLst>
            </p:cNvPr>
            <p:cNvSpPr/>
            <p:nvPr/>
          </p:nvSpPr>
          <p:spPr>
            <a:xfrm>
              <a:off x="1222315" y="1821771"/>
              <a:ext cx="3597733" cy="22797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 </a:t>
              </a:r>
              <a:r>
                <a:rPr lang="en-US" altLang="zh-TW" sz="1400" baseline="300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Grading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bandgap layers (InAlGaAs)  12nm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61" name="Rectangle 12">
              <a:extLst>
                <a:ext uri="{FF2B5EF4-FFF2-40B4-BE49-F238E27FC236}">
                  <a16:creationId xmlns:a16="http://schemas.microsoft.com/office/drawing/2014/main" id="{D6551529-21D1-4C6C-999B-1E64E8BB06A7}"/>
                </a:ext>
              </a:extLst>
            </p:cNvPr>
            <p:cNvSpPr/>
            <p:nvPr/>
          </p:nvSpPr>
          <p:spPr>
            <a:xfrm>
              <a:off x="1222314" y="1624319"/>
              <a:ext cx="3597734" cy="19276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a:t>
              </a:r>
              <a:r>
                <a:rPr lang="zh-TW" altLang="en-US"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Window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500nm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62" name="Rectangle 13">
              <a:extLst>
                <a:ext uri="{FF2B5EF4-FFF2-40B4-BE49-F238E27FC236}">
                  <a16:creationId xmlns:a16="http://schemas.microsoft.com/office/drawing/2014/main" id="{AF3B8E68-ECC9-47B2-A64F-E43E4D524990}"/>
                </a:ext>
              </a:extLst>
            </p:cNvPr>
            <p:cNvSpPr/>
            <p:nvPr/>
          </p:nvSpPr>
          <p:spPr>
            <a:xfrm>
              <a:off x="1222314" y="1350755"/>
              <a:ext cx="3597734" cy="26315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P</a:t>
              </a:r>
              <a:r>
                <a:rPr lang="en-US" altLang="zh-TW" sz="1400" baseline="300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Contact (In</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0.53</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Ga</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0.47</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As)                    100nm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63" name="Rectangle 35">
              <a:extLst>
                <a:ext uri="{FF2B5EF4-FFF2-40B4-BE49-F238E27FC236}">
                  <a16:creationId xmlns:a16="http://schemas.microsoft.com/office/drawing/2014/main" id="{E3186DA8-F692-4B5A-BC20-6786FAD715BA}"/>
                </a:ext>
              </a:extLst>
            </p:cNvPr>
            <p:cNvSpPr/>
            <p:nvPr/>
          </p:nvSpPr>
          <p:spPr>
            <a:xfrm>
              <a:off x="4194931" y="1224217"/>
              <a:ext cx="212252" cy="107941"/>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grpSp>
        <p:nvGrpSpPr>
          <p:cNvPr id="64" name="群組 63"/>
          <p:cNvGrpSpPr/>
          <p:nvPr/>
        </p:nvGrpSpPr>
        <p:grpSpPr>
          <a:xfrm>
            <a:off x="6913374" y="3230714"/>
            <a:ext cx="4559489" cy="1329897"/>
            <a:chOff x="1985462" y="3222233"/>
            <a:chExt cx="3854229" cy="1329897"/>
          </a:xfrm>
        </p:grpSpPr>
        <p:sp>
          <p:nvSpPr>
            <p:cNvPr id="65" name="Rectangle 31">
              <a:extLst>
                <a:ext uri="{FF2B5EF4-FFF2-40B4-BE49-F238E27FC236}">
                  <a16:creationId xmlns:a16="http://schemas.microsoft.com/office/drawing/2014/main" id="{9E94587A-8DDF-4C81-A937-58CB247C11A2}"/>
                </a:ext>
              </a:extLst>
            </p:cNvPr>
            <p:cNvSpPr/>
            <p:nvPr/>
          </p:nvSpPr>
          <p:spPr>
            <a:xfrm>
              <a:off x="1985595" y="3450172"/>
              <a:ext cx="3854095" cy="24057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P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Charge Layer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10nm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66" name="Rectangle 30">
              <a:extLst>
                <a:ext uri="{FF2B5EF4-FFF2-40B4-BE49-F238E27FC236}">
                  <a16:creationId xmlns:a16="http://schemas.microsoft.com/office/drawing/2014/main" id="{73A38726-E124-4D11-ABB5-D8ED50700C5F}"/>
                </a:ext>
              </a:extLst>
            </p:cNvPr>
            <p:cNvSpPr/>
            <p:nvPr/>
          </p:nvSpPr>
          <p:spPr>
            <a:xfrm>
              <a:off x="1985462" y="4197514"/>
              <a:ext cx="3854228" cy="35461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Collector Layer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zh-TW" altLang="en-US"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67" name="Rectangle 15">
              <a:extLst>
                <a:ext uri="{FF2B5EF4-FFF2-40B4-BE49-F238E27FC236}">
                  <a16:creationId xmlns:a16="http://schemas.microsoft.com/office/drawing/2014/main" id="{02636679-1B7C-4E08-882F-DC1B2EAE7EA9}"/>
                </a:ext>
              </a:extLst>
            </p:cNvPr>
            <p:cNvSpPr/>
            <p:nvPr/>
          </p:nvSpPr>
          <p:spPr>
            <a:xfrm>
              <a:off x="1985610" y="3222233"/>
              <a:ext cx="3854080" cy="22633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1</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st</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Multiplication I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68" name="Rectangle 16">
              <a:extLst>
                <a:ext uri="{FF2B5EF4-FFF2-40B4-BE49-F238E27FC236}">
                  <a16:creationId xmlns:a16="http://schemas.microsoft.com/office/drawing/2014/main" id="{B86DA861-C721-4469-80B5-0FE57BD7F327}"/>
                </a:ext>
              </a:extLst>
            </p:cNvPr>
            <p:cNvSpPr/>
            <p:nvPr/>
          </p:nvSpPr>
          <p:spPr>
            <a:xfrm>
              <a:off x="1985611" y="3686639"/>
              <a:ext cx="3854080" cy="28515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2</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nd</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Multiplication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II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69" name="Rectangle 18">
              <a:extLst>
                <a:ext uri="{FF2B5EF4-FFF2-40B4-BE49-F238E27FC236}">
                  <a16:creationId xmlns:a16="http://schemas.microsoft.com/office/drawing/2014/main" id="{4D207E3E-8805-4778-8554-1AAA96FADD38}"/>
                </a:ext>
              </a:extLst>
            </p:cNvPr>
            <p:cNvSpPr/>
            <p:nvPr/>
          </p:nvSpPr>
          <p:spPr>
            <a:xfrm>
              <a:off x="1985610" y="3972500"/>
              <a:ext cx="3854080" cy="22384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N  Charge Layer  (In</a:t>
              </a:r>
              <a:r>
                <a:rPr lang="en-US" altLang="zh-TW" sz="1400" baseline="-25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                  50nm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sp>
        <p:nvSpPr>
          <p:cNvPr id="70" name="Rectangle 30">
            <a:extLst>
              <a:ext uri="{FF2B5EF4-FFF2-40B4-BE49-F238E27FC236}">
                <a16:creationId xmlns:a16="http://schemas.microsoft.com/office/drawing/2014/main" id="{73A38726-E124-4D11-ABB5-D8ED50700C5F}"/>
              </a:ext>
            </a:extLst>
          </p:cNvPr>
          <p:cNvSpPr/>
          <p:nvPr/>
        </p:nvSpPr>
        <p:spPr>
          <a:xfrm>
            <a:off x="7172348" y="2978155"/>
            <a:ext cx="3979727" cy="25095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P Charge Layer</a:t>
            </a:r>
            <a:r>
              <a:rPr lang="en-US" altLang="zh-TW" sz="1400" dirty="0" smtClean="0">
                <a:ln>
                  <a:solidFill>
                    <a:schemeClr val="tx1"/>
                  </a:solidFill>
                </a:ln>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30nm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1" name="文字方塊 70"/>
          <p:cNvSpPr txBox="1"/>
          <p:nvPr/>
        </p:nvSpPr>
        <p:spPr>
          <a:xfrm>
            <a:off x="2045813" y="5652983"/>
            <a:ext cx="1229940" cy="369332"/>
          </a:xfrm>
          <a:prstGeom prst="rect">
            <a:avLst/>
          </a:prstGeom>
          <a:solidFill>
            <a:srgbClr val="FFFF00"/>
          </a:solidFill>
          <a:ln w="38100">
            <a:solidFill>
              <a:srgbClr val="FF0000"/>
            </a:solidFill>
          </a:ln>
        </p:spPr>
        <p:txBody>
          <a:bodyPr wrap="square" rtlCol="0">
            <a:spAutoFit/>
          </a:bodyPr>
          <a:lstStyle/>
          <a:p>
            <a:r>
              <a:rPr lang="en-US" altLang="zh-TW" b="1" dirty="0" smtClean="0">
                <a:solidFill>
                  <a:srgbClr val="FF0000"/>
                </a:solidFill>
              </a:rPr>
              <a:t>Device A</a:t>
            </a:r>
            <a:endParaRPr lang="en-US" altLang="zh-TW" b="1" dirty="0">
              <a:solidFill>
                <a:srgbClr val="FF0000"/>
              </a:solidFill>
            </a:endParaRPr>
          </a:p>
        </p:txBody>
      </p:sp>
      <p:sp>
        <p:nvSpPr>
          <p:cNvPr id="72" name="文字方塊 71"/>
          <p:cNvSpPr txBox="1"/>
          <p:nvPr/>
        </p:nvSpPr>
        <p:spPr>
          <a:xfrm>
            <a:off x="8859974" y="5634970"/>
            <a:ext cx="1229940" cy="369332"/>
          </a:xfrm>
          <a:prstGeom prst="rect">
            <a:avLst/>
          </a:prstGeom>
          <a:solidFill>
            <a:srgbClr val="FFFF00"/>
          </a:solidFill>
          <a:ln w="38100">
            <a:solidFill>
              <a:srgbClr val="FF0000"/>
            </a:solidFill>
          </a:ln>
        </p:spPr>
        <p:txBody>
          <a:bodyPr wrap="square" rtlCol="0">
            <a:spAutoFit/>
          </a:bodyPr>
          <a:lstStyle/>
          <a:p>
            <a:r>
              <a:rPr lang="en-US" altLang="zh-TW" b="1" dirty="0" smtClean="0">
                <a:solidFill>
                  <a:srgbClr val="FF0000"/>
                </a:solidFill>
              </a:rPr>
              <a:t>Device B</a:t>
            </a:r>
            <a:endParaRPr lang="en-US" altLang="zh-TW" b="1" dirty="0">
              <a:solidFill>
                <a:srgbClr val="FF0000"/>
              </a:solidFill>
            </a:endParaRPr>
          </a:p>
        </p:txBody>
      </p:sp>
      <p:cxnSp>
        <p:nvCxnSpPr>
          <p:cNvPr id="73" name="直線單箭頭接點 72"/>
          <p:cNvCxnSpPr/>
          <p:nvPr/>
        </p:nvCxnSpPr>
        <p:spPr>
          <a:xfrm flipV="1">
            <a:off x="1932708" y="1278187"/>
            <a:ext cx="2238011" cy="8481"/>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V="1">
            <a:off x="8074112" y="1254085"/>
            <a:ext cx="2238011" cy="8481"/>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文字方塊 77"/>
          <p:cNvSpPr txBox="1"/>
          <p:nvPr/>
        </p:nvSpPr>
        <p:spPr>
          <a:xfrm>
            <a:off x="2660783" y="929444"/>
            <a:ext cx="788999" cy="369332"/>
          </a:xfrm>
          <a:prstGeom prst="rect">
            <a:avLst/>
          </a:prstGeom>
          <a:noFill/>
        </p:spPr>
        <p:txBody>
          <a:bodyPr wrap="none" rtlCol="0">
            <a:spAutoFit/>
          </a:bodyPr>
          <a:lstStyle/>
          <a:p>
            <a:r>
              <a:rPr lang="en-US" altLang="zh-TW" dirty="0" smtClean="0">
                <a:solidFill>
                  <a:schemeClr val="accent2">
                    <a:lumMod val="75000"/>
                  </a:schemeClr>
                </a:solidFill>
              </a:rPr>
              <a:t>14 </a:t>
            </a:r>
            <a:r>
              <a:rPr lang="en-US" altLang="zh-TW" dirty="0" smtClean="0">
                <a:solidFill>
                  <a:schemeClr val="accent2">
                    <a:lumMod val="75000"/>
                  </a:schemeClr>
                </a:solidFill>
                <a:latin typeface="Symbol" panose="05050102010706020507" pitchFamily="18" charset="2"/>
              </a:rPr>
              <a:t>m</a:t>
            </a:r>
            <a:r>
              <a:rPr lang="en-US" altLang="zh-TW" dirty="0" smtClean="0">
                <a:solidFill>
                  <a:schemeClr val="accent2">
                    <a:lumMod val="75000"/>
                  </a:schemeClr>
                </a:solidFill>
              </a:rPr>
              <a:t>m</a:t>
            </a:r>
            <a:endParaRPr lang="zh-TW" altLang="en-US" dirty="0">
              <a:solidFill>
                <a:schemeClr val="accent2">
                  <a:lumMod val="75000"/>
                </a:schemeClr>
              </a:solidFill>
            </a:endParaRPr>
          </a:p>
        </p:txBody>
      </p:sp>
      <p:sp>
        <p:nvSpPr>
          <p:cNvPr id="79" name="文字方塊 78"/>
          <p:cNvSpPr txBox="1"/>
          <p:nvPr/>
        </p:nvSpPr>
        <p:spPr>
          <a:xfrm>
            <a:off x="8826171" y="899334"/>
            <a:ext cx="788999" cy="369332"/>
          </a:xfrm>
          <a:prstGeom prst="rect">
            <a:avLst/>
          </a:prstGeom>
          <a:noFill/>
        </p:spPr>
        <p:txBody>
          <a:bodyPr wrap="none" rtlCol="0">
            <a:spAutoFit/>
          </a:bodyPr>
          <a:lstStyle/>
          <a:p>
            <a:r>
              <a:rPr lang="en-US" altLang="zh-TW" dirty="0" smtClean="0">
                <a:solidFill>
                  <a:schemeClr val="accent2">
                    <a:lumMod val="75000"/>
                  </a:schemeClr>
                </a:solidFill>
              </a:rPr>
              <a:t>14 </a:t>
            </a:r>
            <a:r>
              <a:rPr lang="en-US" altLang="zh-TW" dirty="0" smtClean="0">
                <a:solidFill>
                  <a:schemeClr val="accent2">
                    <a:lumMod val="75000"/>
                  </a:schemeClr>
                </a:solidFill>
                <a:latin typeface="Symbol" panose="05050102010706020507" pitchFamily="18" charset="2"/>
              </a:rPr>
              <a:t>m</a:t>
            </a:r>
            <a:r>
              <a:rPr lang="en-US" altLang="zh-TW" dirty="0" smtClean="0">
                <a:solidFill>
                  <a:schemeClr val="accent2">
                    <a:lumMod val="75000"/>
                  </a:schemeClr>
                </a:solidFill>
              </a:rPr>
              <a:t>m</a:t>
            </a:r>
            <a:endParaRPr lang="zh-TW" altLang="en-US" dirty="0">
              <a:solidFill>
                <a:schemeClr val="accent2">
                  <a:lumMod val="75000"/>
                </a:schemeClr>
              </a:solidFill>
            </a:endParaRPr>
          </a:p>
        </p:txBody>
      </p:sp>
      <p:cxnSp>
        <p:nvCxnSpPr>
          <p:cNvPr id="80" name="直線單箭頭接點 79"/>
          <p:cNvCxnSpPr/>
          <p:nvPr/>
        </p:nvCxnSpPr>
        <p:spPr>
          <a:xfrm flipV="1">
            <a:off x="2908008" y="1359236"/>
            <a:ext cx="1902984" cy="1272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87" name="直線單箭頭接點 86"/>
          <p:cNvCxnSpPr/>
          <p:nvPr/>
        </p:nvCxnSpPr>
        <p:spPr>
          <a:xfrm flipV="1">
            <a:off x="2946107" y="2985491"/>
            <a:ext cx="2051921" cy="1438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89" name="直線單箭頭接點 88"/>
          <p:cNvCxnSpPr/>
          <p:nvPr/>
        </p:nvCxnSpPr>
        <p:spPr>
          <a:xfrm flipV="1">
            <a:off x="2942642" y="3198859"/>
            <a:ext cx="2376172" cy="1575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1" name="文字方塊 90"/>
          <p:cNvSpPr txBox="1"/>
          <p:nvPr/>
        </p:nvSpPr>
        <p:spPr>
          <a:xfrm>
            <a:off x="4493653" y="981885"/>
            <a:ext cx="1123518" cy="646331"/>
          </a:xfrm>
          <a:prstGeom prst="rect">
            <a:avLst/>
          </a:prstGeom>
          <a:noFill/>
        </p:spPr>
        <p:txBody>
          <a:bodyPr wrap="square" rtlCol="0">
            <a:spAutoFit/>
          </a:bodyPr>
          <a:lstStyle/>
          <a:p>
            <a:r>
              <a:rPr lang="en-US" altLang="zh-TW" dirty="0" smtClean="0">
                <a:solidFill>
                  <a:srgbClr val="FF0000"/>
                </a:solidFill>
              </a:rPr>
              <a:t>12 </a:t>
            </a:r>
            <a:r>
              <a:rPr lang="en-US" altLang="zh-TW" dirty="0">
                <a:solidFill>
                  <a:srgbClr val="FF0000"/>
                </a:solidFill>
                <a:latin typeface="Symbol" panose="05050102010706020507" pitchFamily="18" charset="2"/>
              </a:rPr>
              <a:t>m</a:t>
            </a:r>
            <a:r>
              <a:rPr lang="en-US" altLang="zh-TW" dirty="0">
                <a:solidFill>
                  <a:srgbClr val="FF0000"/>
                </a:solidFill>
              </a:rPr>
              <a:t>m</a:t>
            </a:r>
            <a:endParaRPr lang="zh-TW" altLang="en-US" dirty="0">
              <a:solidFill>
                <a:srgbClr val="FF0000"/>
              </a:solidFill>
            </a:endParaRPr>
          </a:p>
          <a:p>
            <a:endParaRPr lang="zh-TW" altLang="en-US" dirty="0">
              <a:solidFill>
                <a:srgbClr val="FF0000"/>
              </a:solidFill>
            </a:endParaRPr>
          </a:p>
        </p:txBody>
      </p:sp>
      <p:sp>
        <p:nvSpPr>
          <p:cNvPr id="92" name="文字方塊 91"/>
          <p:cNvSpPr txBox="1"/>
          <p:nvPr/>
        </p:nvSpPr>
        <p:spPr>
          <a:xfrm>
            <a:off x="4720697" y="2578207"/>
            <a:ext cx="1123518" cy="646331"/>
          </a:xfrm>
          <a:prstGeom prst="rect">
            <a:avLst/>
          </a:prstGeom>
          <a:noFill/>
        </p:spPr>
        <p:txBody>
          <a:bodyPr wrap="square" rtlCol="0">
            <a:spAutoFit/>
          </a:bodyPr>
          <a:lstStyle/>
          <a:p>
            <a:r>
              <a:rPr lang="en-US" altLang="zh-TW" dirty="0" smtClean="0">
                <a:solidFill>
                  <a:srgbClr val="FF0000"/>
                </a:solidFill>
              </a:rPr>
              <a:t>17 </a:t>
            </a:r>
            <a:r>
              <a:rPr lang="en-US" altLang="zh-TW" dirty="0">
                <a:solidFill>
                  <a:srgbClr val="FF0000"/>
                </a:solidFill>
                <a:latin typeface="Symbol" panose="05050102010706020507" pitchFamily="18" charset="2"/>
              </a:rPr>
              <a:t>m</a:t>
            </a:r>
            <a:r>
              <a:rPr lang="en-US" altLang="zh-TW" dirty="0">
                <a:solidFill>
                  <a:srgbClr val="FF0000"/>
                </a:solidFill>
              </a:rPr>
              <a:t>m</a:t>
            </a:r>
            <a:endParaRPr lang="zh-TW" altLang="en-US" dirty="0">
              <a:solidFill>
                <a:srgbClr val="FF0000"/>
              </a:solidFill>
            </a:endParaRPr>
          </a:p>
          <a:p>
            <a:endParaRPr lang="zh-TW" altLang="en-US" dirty="0">
              <a:solidFill>
                <a:srgbClr val="FF0000"/>
              </a:solidFill>
            </a:endParaRPr>
          </a:p>
        </p:txBody>
      </p:sp>
      <p:sp>
        <p:nvSpPr>
          <p:cNvPr id="93" name="文字方塊 92"/>
          <p:cNvSpPr txBox="1"/>
          <p:nvPr/>
        </p:nvSpPr>
        <p:spPr>
          <a:xfrm>
            <a:off x="5180149" y="2897460"/>
            <a:ext cx="1123518" cy="646331"/>
          </a:xfrm>
          <a:prstGeom prst="rect">
            <a:avLst/>
          </a:prstGeom>
          <a:noFill/>
        </p:spPr>
        <p:txBody>
          <a:bodyPr wrap="square" rtlCol="0">
            <a:spAutoFit/>
          </a:bodyPr>
          <a:lstStyle/>
          <a:p>
            <a:r>
              <a:rPr lang="en-US" altLang="zh-TW" dirty="0" smtClean="0">
                <a:solidFill>
                  <a:srgbClr val="FF0000"/>
                </a:solidFill>
              </a:rPr>
              <a:t>20 </a:t>
            </a:r>
            <a:r>
              <a:rPr lang="en-US" altLang="zh-TW" dirty="0">
                <a:solidFill>
                  <a:srgbClr val="FF0000"/>
                </a:solidFill>
                <a:latin typeface="Symbol" panose="05050102010706020507" pitchFamily="18" charset="2"/>
              </a:rPr>
              <a:t>m</a:t>
            </a:r>
            <a:r>
              <a:rPr lang="en-US" altLang="zh-TW" dirty="0">
                <a:solidFill>
                  <a:srgbClr val="FF0000"/>
                </a:solidFill>
              </a:rPr>
              <a:t>m</a:t>
            </a:r>
            <a:endParaRPr lang="zh-TW" altLang="en-US" dirty="0">
              <a:solidFill>
                <a:srgbClr val="FF0000"/>
              </a:solidFill>
            </a:endParaRPr>
          </a:p>
          <a:p>
            <a:endParaRPr lang="zh-TW" altLang="en-US" dirty="0">
              <a:solidFill>
                <a:srgbClr val="FF0000"/>
              </a:solidFill>
            </a:endParaRPr>
          </a:p>
        </p:txBody>
      </p:sp>
      <p:cxnSp>
        <p:nvCxnSpPr>
          <p:cNvPr id="94" name="直線單箭頭接點 93"/>
          <p:cNvCxnSpPr/>
          <p:nvPr/>
        </p:nvCxnSpPr>
        <p:spPr>
          <a:xfrm flipV="1">
            <a:off x="9089494" y="1374009"/>
            <a:ext cx="1902984" cy="1272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5" name="直線單箭頭接點 94"/>
          <p:cNvCxnSpPr/>
          <p:nvPr/>
        </p:nvCxnSpPr>
        <p:spPr>
          <a:xfrm flipV="1">
            <a:off x="9127593" y="3000264"/>
            <a:ext cx="2051921" cy="1438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6" name="直線單箭頭接點 95"/>
          <p:cNvCxnSpPr/>
          <p:nvPr/>
        </p:nvCxnSpPr>
        <p:spPr>
          <a:xfrm flipV="1">
            <a:off x="9124128" y="3213632"/>
            <a:ext cx="2376172" cy="1575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7" name="文字方塊 96"/>
          <p:cNvSpPr txBox="1"/>
          <p:nvPr/>
        </p:nvSpPr>
        <p:spPr>
          <a:xfrm>
            <a:off x="10675139" y="996658"/>
            <a:ext cx="1123518" cy="646331"/>
          </a:xfrm>
          <a:prstGeom prst="rect">
            <a:avLst/>
          </a:prstGeom>
          <a:noFill/>
        </p:spPr>
        <p:txBody>
          <a:bodyPr wrap="square" rtlCol="0">
            <a:spAutoFit/>
          </a:bodyPr>
          <a:lstStyle/>
          <a:p>
            <a:r>
              <a:rPr lang="en-US" altLang="zh-TW" dirty="0" smtClean="0">
                <a:solidFill>
                  <a:srgbClr val="FF0000"/>
                </a:solidFill>
              </a:rPr>
              <a:t>12 </a:t>
            </a:r>
            <a:r>
              <a:rPr lang="en-US" altLang="zh-TW" dirty="0">
                <a:solidFill>
                  <a:srgbClr val="FF0000"/>
                </a:solidFill>
                <a:latin typeface="Symbol" panose="05050102010706020507" pitchFamily="18" charset="2"/>
              </a:rPr>
              <a:t>m</a:t>
            </a:r>
            <a:r>
              <a:rPr lang="en-US" altLang="zh-TW" dirty="0">
                <a:solidFill>
                  <a:srgbClr val="FF0000"/>
                </a:solidFill>
              </a:rPr>
              <a:t>m</a:t>
            </a:r>
            <a:endParaRPr lang="zh-TW" altLang="en-US" dirty="0">
              <a:solidFill>
                <a:srgbClr val="FF0000"/>
              </a:solidFill>
            </a:endParaRPr>
          </a:p>
          <a:p>
            <a:endParaRPr lang="zh-TW" altLang="en-US" dirty="0">
              <a:solidFill>
                <a:srgbClr val="FF0000"/>
              </a:solidFill>
            </a:endParaRPr>
          </a:p>
        </p:txBody>
      </p:sp>
      <p:sp>
        <p:nvSpPr>
          <p:cNvPr id="98" name="文字方塊 97"/>
          <p:cNvSpPr txBox="1"/>
          <p:nvPr/>
        </p:nvSpPr>
        <p:spPr>
          <a:xfrm>
            <a:off x="10902183" y="2592980"/>
            <a:ext cx="1123518" cy="646331"/>
          </a:xfrm>
          <a:prstGeom prst="rect">
            <a:avLst/>
          </a:prstGeom>
          <a:noFill/>
        </p:spPr>
        <p:txBody>
          <a:bodyPr wrap="square" rtlCol="0">
            <a:spAutoFit/>
          </a:bodyPr>
          <a:lstStyle/>
          <a:p>
            <a:r>
              <a:rPr lang="en-US" altLang="zh-TW" dirty="0" smtClean="0">
                <a:solidFill>
                  <a:srgbClr val="FF0000"/>
                </a:solidFill>
              </a:rPr>
              <a:t>17 </a:t>
            </a:r>
            <a:r>
              <a:rPr lang="en-US" altLang="zh-TW" dirty="0">
                <a:solidFill>
                  <a:srgbClr val="FF0000"/>
                </a:solidFill>
                <a:latin typeface="Symbol" panose="05050102010706020507" pitchFamily="18" charset="2"/>
              </a:rPr>
              <a:t>m</a:t>
            </a:r>
            <a:r>
              <a:rPr lang="en-US" altLang="zh-TW" dirty="0">
                <a:solidFill>
                  <a:srgbClr val="FF0000"/>
                </a:solidFill>
              </a:rPr>
              <a:t>m</a:t>
            </a:r>
            <a:endParaRPr lang="zh-TW" altLang="en-US" dirty="0">
              <a:solidFill>
                <a:srgbClr val="FF0000"/>
              </a:solidFill>
            </a:endParaRPr>
          </a:p>
          <a:p>
            <a:endParaRPr lang="zh-TW" altLang="en-US" dirty="0">
              <a:solidFill>
                <a:srgbClr val="FF0000"/>
              </a:solidFill>
            </a:endParaRPr>
          </a:p>
        </p:txBody>
      </p:sp>
      <p:sp>
        <p:nvSpPr>
          <p:cNvPr id="99" name="文字方塊 98"/>
          <p:cNvSpPr txBox="1"/>
          <p:nvPr/>
        </p:nvSpPr>
        <p:spPr>
          <a:xfrm>
            <a:off x="11361635" y="2912233"/>
            <a:ext cx="1123518" cy="646331"/>
          </a:xfrm>
          <a:prstGeom prst="rect">
            <a:avLst/>
          </a:prstGeom>
          <a:noFill/>
        </p:spPr>
        <p:txBody>
          <a:bodyPr wrap="square" rtlCol="0">
            <a:spAutoFit/>
          </a:bodyPr>
          <a:lstStyle/>
          <a:p>
            <a:r>
              <a:rPr lang="en-US" altLang="zh-TW" dirty="0" smtClean="0">
                <a:solidFill>
                  <a:srgbClr val="FF0000"/>
                </a:solidFill>
              </a:rPr>
              <a:t>20 </a:t>
            </a:r>
            <a:r>
              <a:rPr lang="en-US" altLang="zh-TW" dirty="0">
                <a:solidFill>
                  <a:srgbClr val="FF0000"/>
                </a:solidFill>
                <a:latin typeface="Symbol" panose="05050102010706020507" pitchFamily="18" charset="2"/>
              </a:rPr>
              <a:t>m</a:t>
            </a:r>
            <a:r>
              <a:rPr lang="en-US" altLang="zh-TW" dirty="0">
                <a:solidFill>
                  <a:srgbClr val="FF0000"/>
                </a:solidFill>
              </a:rPr>
              <a:t>m</a:t>
            </a:r>
            <a:endParaRPr lang="zh-TW" altLang="en-US" dirty="0">
              <a:solidFill>
                <a:srgbClr val="FF0000"/>
              </a:solidFill>
            </a:endParaRPr>
          </a:p>
          <a:p>
            <a:endParaRPr lang="zh-TW" altLang="en-US" dirty="0">
              <a:solidFill>
                <a:srgbClr val="FF0000"/>
              </a:solidFill>
            </a:endParaRPr>
          </a:p>
        </p:txBody>
      </p:sp>
      <p:sp>
        <p:nvSpPr>
          <p:cNvPr id="100" name="橢圓 99"/>
          <p:cNvSpPr/>
          <p:nvPr/>
        </p:nvSpPr>
        <p:spPr bwMode="auto">
          <a:xfrm>
            <a:off x="609959" y="3198859"/>
            <a:ext cx="4873191" cy="258186"/>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01" name="橢圓 100"/>
          <p:cNvSpPr/>
          <p:nvPr/>
        </p:nvSpPr>
        <p:spPr bwMode="auto">
          <a:xfrm>
            <a:off x="609959" y="3691916"/>
            <a:ext cx="4873191" cy="2768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02" name="橢圓 101"/>
          <p:cNvSpPr/>
          <p:nvPr/>
        </p:nvSpPr>
        <p:spPr bwMode="auto">
          <a:xfrm>
            <a:off x="6764006" y="3220625"/>
            <a:ext cx="4736294" cy="25501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03" name="橢圓 102"/>
          <p:cNvSpPr/>
          <p:nvPr/>
        </p:nvSpPr>
        <p:spPr bwMode="auto">
          <a:xfrm>
            <a:off x="6812690" y="3712241"/>
            <a:ext cx="4824507" cy="27602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04" name="文字方塊 103"/>
          <p:cNvSpPr txBox="1"/>
          <p:nvPr/>
        </p:nvSpPr>
        <p:spPr>
          <a:xfrm>
            <a:off x="1767515" y="4158234"/>
            <a:ext cx="2031401" cy="369332"/>
          </a:xfrm>
          <a:prstGeom prst="rect">
            <a:avLst/>
          </a:prstGeom>
          <a:solidFill>
            <a:srgbClr val="FFFF00"/>
          </a:solidFill>
          <a:ln w="38100">
            <a:solidFill>
              <a:srgbClr val="FF0000"/>
            </a:solidFill>
          </a:ln>
        </p:spPr>
        <p:txBody>
          <a:bodyPr wrap="square" rtlCol="0">
            <a:spAutoFit/>
          </a:bodyPr>
          <a:lstStyle/>
          <a:p>
            <a:r>
              <a:rPr lang="en-US" altLang="zh-TW" b="1" dirty="0" smtClean="0">
                <a:solidFill>
                  <a:srgbClr val="FF0000"/>
                </a:solidFill>
              </a:rPr>
              <a:t>Thicker M layer </a:t>
            </a:r>
            <a:endParaRPr lang="en-US" altLang="zh-TW" b="1" dirty="0">
              <a:solidFill>
                <a:srgbClr val="FF0000"/>
              </a:solidFill>
            </a:endParaRPr>
          </a:p>
        </p:txBody>
      </p:sp>
      <p:sp>
        <p:nvSpPr>
          <p:cNvPr id="105" name="文字方塊 104"/>
          <p:cNvSpPr txBox="1"/>
          <p:nvPr/>
        </p:nvSpPr>
        <p:spPr>
          <a:xfrm>
            <a:off x="7905812" y="4227741"/>
            <a:ext cx="2077773" cy="369332"/>
          </a:xfrm>
          <a:prstGeom prst="rect">
            <a:avLst/>
          </a:prstGeom>
          <a:solidFill>
            <a:srgbClr val="FFFF00"/>
          </a:solidFill>
          <a:ln w="38100">
            <a:solidFill>
              <a:srgbClr val="FF0000"/>
            </a:solidFill>
          </a:ln>
        </p:spPr>
        <p:txBody>
          <a:bodyPr wrap="square" rtlCol="0">
            <a:spAutoFit/>
          </a:bodyPr>
          <a:lstStyle/>
          <a:p>
            <a:r>
              <a:rPr lang="en-US" altLang="zh-TW" b="1" dirty="0" smtClean="0">
                <a:solidFill>
                  <a:srgbClr val="FF0000"/>
                </a:solidFill>
              </a:rPr>
              <a:t>Thinner M layer </a:t>
            </a:r>
            <a:endParaRPr lang="en-US" altLang="zh-TW" b="1" dirty="0">
              <a:solidFill>
                <a:srgbClr val="FF0000"/>
              </a:solidFill>
            </a:endParaRPr>
          </a:p>
        </p:txBody>
      </p:sp>
      <p:sp>
        <p:nvSpPr>
          <p:cNvPr id="74" name="文字方塊 73"/>
          <p:cNvSpPr txBox="1"/>
          <p:nvPr/>
        </p:nvSpPr>
        <p:spPr>
          <a:xfrm>
            <a:off x="11227747" y="6035989"/>
            <a:ext cx="441146" cy="369332"/>
          </a:xfrm>
          <a:prstGeom prst="rect">
            <a:avLst/>
          </a:prstGeom>
          <a:noFill/>
        </p:spPr>
        <p:txBody>
          <a:bodyPr wrap="none" rtlCol="0">
            <a:spAutoFit/>
          </a:bodyPr>
          <a:lstStyle/>
          <a:p>
            <a:r>
              <a:rPr lang="en-US" altLang="zh-CN" dirty="0" smtClean="0"/>
              <a:t>41</a:t>
            </a:r>
            <a:endParaRPr lang="zh-CN" altLang="en-US" dirty="0"/>
          </a:p>
        </p:txBody>
      </p:sp>
      <p:pic>
        <p:nvPicPr>
          <p:cNvPr id="75" name="圖片 74"/>
          <p:cNvPicPr>
            <a:picLocks noChangeAspect="1"/>
          </p:cNvPicPr>
          <p:nvPr/>
        </p:nvPicPr>
        <p:blipFill>
          <a:blip r:embed="rId2"/>
          <a:stretch>
            <a:fillRect/>
          </a:stretch>
        </p:blipFill>
        <p:spPr>
          <a:xfrm>
            <a:off x="9932761" y="0"/>
            <a:ext cx="2259239" cy="972000"/>
          </a:xfrm>
          <a:prstGeom prst="rect">
            <a:avLst/>
          </a:prstGeom>
        </p:spPr>
      </p:pic>
    </p:spTree>
    <p:extLst>
      <p:ext uri="{BB962C8B-B14F-4D97-AF65-F5344CB8AC3E}">
        <p14:creationId xmlns:p14="http://schemas.microsoft.com/office/powerpoint/2010/main" val="364208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wipe(down)">
                                      <p:cBhvr>
                                        <p:cTn id="10" dur="500"/>
                                        <p:tgtEl>
                                          <p:spTgt spid="10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1000"/>
                                        <p:tgtEl>
                                          <p:spTgt spid="104"/>
                                        </p:tgtEl>
                                      </p:cBhvr>
                                    </p:animEffect>
                                    <p:anim calcmode="lin" valueType="num">
                                      <p:cBhvr>
                                        <p:cTn id="14" dur="1000" fill="hold"/>
                                        <p:tgtEl>
                                          <p:spTgt spid="104"/>
                                        </p:tgtEl>
                                        <p:attrNameLst>
                                          <p:attrName>ppt_x</p:attrName>
                                        </p:attrNameLst>
                                      </p:cBhvr>
                                      <p:tavLst>
                                        <p:tav tm="0">
                                          <p:val>
                                            <p:strVal val="#ppt_x"/>
                                          </p:val>
                                        </p:tav>
                                        <p:tav tm="100000">
                                          <p:val>
                                            <p:strVal val="#ppt_x"/>
                                          </p:val>
                                        </p:tav>
                                      </p:tavLst>
                                    </p:anim>
                                    <p:anim calcmode="lin" valueType="num">
                                      <p:cBhvr>
                                        <p:cTn id="15" dur="1000" fill="hold"/>
                                        <p:tgtEl>
                                          <p:spTgt spid="104"/>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wipe(down)">
                                      <p:cBhvr>
                                        <p:cTn id="18" dur="500"/>
                                        <p:tgtEl>
                                          <p:spTgt spid="10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wipe(down)">
                                      <p:cBhvr>
                                        <p:cTn id="21" dur="500"/>
                                        <p:tgtEl>
                                          <p:spTgt spid="10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05"/>
                                        </p:tgtEl>
                                        <p:attrNameLst>
                                          <p:attrName>style.visibility</p:attrName>
                                        </p:attrNameLst>
                                      </p:cBhvr>
                                      <p:to>
                                        <p:strVal val="visible"/>
                                      </p:to>
                                    </p:set>
                                    <p:animEffect transition="in" filter="fade">
                                      <p:cBhvr>
                                        <p:cTn id="24" dur="1000"/>
                                        <p:tgtEl>
                                          <p:spTgt spid="105"/>
                                        </p:tgtEl>
                                      </p:cBhvr>
                                    </p:animEffect>
                                    <p:anim calcmode="lin" valueType="num">
                                      <p:cBhvr>
                                        <p:cTn id="25" dur="1000" fill="hold"/>
                                        <p:tgtEl>
                                          <p:spTgt spid="105"/>
                                        </p:tgtEl>
                                        <p:attrNameLst>
                                          <p:attrName>ppt_x</p:attrName>
                                        </p:attrNameLst>
                                      </p:cBhvr>
                                      <p:tavLst>
                                        <p:tav tm="0">
                                          <p:val>
                                            <p:strVal val="#ppt_x"/>
                                          </p:val>
                                        </p:tav>
                                        <p:tav tm="100000">
                                          <p:val>
                                            <p:strVal val="#ppt_x"/>
                                          </p:val>
                                        </p:tav>
                                      </p:tavLst>
                                    </p:anim>
                                    <p:anim calcmode="lin" valueType="num">
                                      <p:cBhvr>
                                        <p:cTn id="26"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518335" y="1388962"/>
            <a:ext cx="9500763" cy="2981611"/>
            <a:chOff x="233546" y="1984506"/>
            <a:chExt cx="12807835" cy="3832902"/>
          </a:xfrm>
        </p:grpSpPr>
        <p:graphicFrame>
          <p:nvGraphicFramePr>
            <p:cNvPr id="6" name="物件 5"/>
            <p:cNvGraphicFramePr>
              <a:graphicFrameLocks noChangeAspect="1"/>
            </p:cNvGraphicFramePr>
            <p:nvPr>
              <p:extLst>
                <p:ext uri="{D42A27DB-BD31-4B8C-83A1-F6EECF244321}">
                  <p14:modId xmlns:p14="http://schemas.microsoft.com/office/powerpoint/2010/main" val="3189155908"/>
                </p:ext>
              </p:extLst>
            </p:nvPr>
          </p:nvGraphicFramePr>
          <p:xfrm>
            <a:off x="4168907" y="1985439"/>
            <a:ext cx="4969594" cy="3811649"/>
          </p:xfrm>
          <a:graphic>
            <a:graphicData uri="http://schemas.openxmlformats.org/presentationml/2006/ole">
              <mc:AlternateContent xmlns:mc="http://schemas.openxmlformats.org/markup-compatibility/2006">
                <mc:Choice xmlns:v="urn:schemas-microsoft-com:vml" Requires="v">
                  <p:oleObj spid="_x0000_s173670" name="Graph" r:id="rId4" imgW="3876480" imgH="2973600" progId="Origin50.Graph">
                    <p:embed/>
                  </p:oleObj>
                </mc:Choice>
                <mc:Fallback>
                  <p:oleObj name="Graph" r:id="rId4" imgW="3876480" imgH="2973600" progId="Origin50.Graph">
                    <p:embed/>
                    <p:pic>
                      <p:nvPicPr>
                        <p:cNvPr id="0" name=""/>
                        <p:cNvPicPr/>
                        <p:nvPr/>
                      </p:nvPicPr>
                      <p:blipFill>
                        <a:blip r:embed="rId5"/>
                        <a:stretch>
                          <a:fillRect/>
                        </a:stretch>
                      </p:blipFill>
                      <p:spPr>
                        <a:xfrm>
                          <a:off x="4168907" y="1985439"/>
                          <a:ext cx="4969594" cy="3811649"/>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2361171655"/>
                </p:ext>
              </p:extLst>
            </p:nvPr>
          </p:nvGraphicFramePr>
          <p:xfrm>
            <a:off x="233546" y="1984506"/>
            <a:ext cx="4997303" cy="3832902"/>
          </p:xfrm>
          <a:graphic>
            <a:graphicData uri="http://schemas.openxmlformats.org/presentationml/2006/ole">
              <mc:AlternateContent xmlns:mc="http://schemas.openxmlformats.org/markup-compatibility/2006">
                <mc:Choice xmlns:v="urn:schemas-microsoft-com:vml" Requires="v">
                  <p:oleObj spid="_x0000_s173671" name="Graph" r:id="rId6" imgW="3876480" imgH="2973600" progId="Origin50.Graph">
                    <p:embed/>
                  </p:oleObj>
                </mc:Choice>
                <mc:Fallback>
                  <p:oleObj name="Graph" r:id="rId6" imgW="3876480" imgH="2973600" progId="Origin50.Graph">
                    <p:embed/>
                    <p:pic>
                      <p:nvPicPr>
                        <p:cNvPr id="0" name=""/>
                        <p:cNvPicPr/>
                        <p:nvPr/>
                      </p:nvPicPr>
                      <p:blipFill>
                        <a:blip r:embed="rId7"/>
                        <a:stretch>
                          <a:fillRect/>
                        </a:stretch>
                      </p:blipFill>
                      <p:spPr>
                        <a:xfrm>
                          <a:off x="233546" y="1984506"/>
                          <a:ext cx="4997303" cy="3832902"/>
                        </a:xfrm>
                        <a:prstGeom prst="rect">
                          <a:avLst/>
                        </a:prstGeom>
                      </p:spPr>
                    </p:pic>
                  </p:oleObj>
                </mc:Fallback>
              </mc:AlternateContent>
            </a:graphicData>
          </a:graphic>
        </p:graphicFrame>
        <p:graphicFrame>
          <p:nvGraphicFramePr>
            <p:cNvPr id="8" name="物件 7"/>
            <p:cNvGraphicFramePr>
              <a:graphicFrameLocks noChangeAspect="1"/>
            </p:cNvGraphicFramePr>
            <p:nvPr>
              <p:extLst>
                <p:ext uri="{D42A27DB-BD31-4B8C-83A1-F6EECF244321}">
                  <p14:modId xmlns:p14="http://schemas.microsoft.com/office/powerpoint/2010/main" val="4193026835"/>
                </p:ext>
              </p:extLst>
            </p:nvPr>
          </p:nvGraphicFramePr>
          <p:xfrm>
            <a:off x="8070571" y="1984506"/>
            <a:ext cx="4970810" cy="3812582"/>
          </p:xfrm>
          <a:graphic>
            <a:graphicData uri="http://schemas.openxmlformats.org/presentationml/2006/ole">
              <mc:AlternateContent xmlns:mc="http://schemas.openxmlformats.org/markup-compatibility/2006">
                <mc:Choice xmlns:v="urn:schemas-microsoft-com:vml" Requires="v">
                  <p:oleObj spid="_x0000_s173672" name="Graph" r:id="rId8" imgW="3876480" imgH="2973600" progId="Origin50.Graph">
                    <p:embed/>
                  </p:oleObj>
                </mc:Choice>
                <mc:Fallback>
                  <p:oleObj name="Graph" r:id="rId8" imgW="3876480" imgH="2973600" progId="Origin50.Graph">
                    <p:embed/>
                    <p:pic>
                      <p:nvPicPr>
                        <p:cNvPr id="0" name=""/>
                        <p:cNvPicPr/>
                        <p:nvPr/>
                      </p:nvPicPr>
                      <p:blipFill>
                        <a:blip r:embed="rId9"/>
                        <a:stretch>
                          <a:fillRect/>
                        </a:stretch>
                      </p:blipFill>
                      <p:spPr>
                        <a:xfrm>
                          <a:off x="8070571" y="1984506"/>
                          <a:ext cx="4970810" cy="3812582"/>
                        </a:xfrm>
                        <a:prstGeom prst="rect">
                          <a:avLst/>
                        </a:prstGeom>
                      </p:spPr>
                    </p:pic>
                  </p:oleObj>
                </mc:Fallback>
              </mc:AlternateContent>
            </a:graphicData>
          </a:graphic>
        </p:graphicFrame>
      </p:grpSp>
      <p:grpSp>
        <p:nvGrpSpPr>
          <p:cNvPr id="9" name="群組 8"/>
          <p:cNvGrpSpPr>
            <a:grpSpLocks noChangeAspect="1"/>
          </p:cNvGrpSpPr>
          <p:nvPr/>
        </p:nvGrpSpPr>
        <p:grpSpPr>
          <a:xfrm>
            <a:off x="1518335" y="3750197"/>
            <a:ext cx="9786671" cy="2968906"/>
            <a:chOff x="1113146" y="4101964"/>
            <a:chExt cx="9801445" cy="2973387"/>
          </a:xfrm>
        </p:grpSpPr>
        <p:graphicFrame>
          <p:nvGraphicFramePr>
            <p:cNvPr id="10" name="物件 9"/>
            <p:cNvGraphicFramePr>
              <a:graphicFrameLocks noChangeAspect="1"/>
            </p:cNvGraphicFramePr>
            <p:nvPr>
              <p:extLst>
                <p:ext uri="{D42A27DB-BD31-4B8C-83A1-F6EECF244321}">
                  <p14:modId xmlns:p14="http://schemas.microsoft.com/office/powerpoint/2010/main" val="1136901223"/>
                </p:ext>
              </p:extLst>
            </p:nvPr>
          </p:nvGraphicFramePr>
          <p:xfrm>
            <a:off x="7092023" y="4143464"/>
            <a:ext cx="3822568" cy="2931887"/>
          </p:xfrm>
          <a:graphic>
            <a:graphicData uri="http://schemas.openxmlformats.org/presentationml/2006/ole">
              <mc:AlternateContent xmlns:mc="http://schemas.openxmlformats.org/markup-compatibility/2006">
                <mc:Choice xmlns:v="urn:schemas-microsoft-com:vml" Requires="v">
                  <p:oleObj spid="_x0000_s173673" name="Graph" r:id="rId10" imgW="3876480" imgH="2973600" progId="Origin50.Graph">
                    <p:embed/>
                  </p:oleObj>
                </mc:Choice>
                <mc:Fallback>
                  <p:oleObj name="Graph" r:id="rId10" imgW="3876480" imgH="2973600" progId="Origin50.Graph">
                    <p:embed/>
                    <p:pic>
                      <p:nvPicPr>
                        <p:cNvPr id="0" name=""/>
                        <p:cNvPicPr/>
                        <p:nvPr/>
                      </p:nvPicPr>
                      <p:blipFill>
                        <a:blip r:embed="rId11"/>
                        <a:stretch>
                          <a:fillRect/>
                        </a:stretch>
                      </p:blipFill>
                      <p:spPr>
                        <a:xfrm>
                          <a:off x="7092023" y="4143464"/>
                          <a:ext cx="3822568" cy="2931887"/>
                        </a:xfrm>
                        <a:prstGeom prst="rect">
                          <a:avLst/>
                        </a:prstGeom>
                      </p:spPr>
                    </p:pic>
                  </p:oleObj>
                </mc:Fallback>
              </mc:AlternateContent>
            </a:graphicData>
          </a:graphic>
        </p:graphicFrame>
        <p:graphicFrame>
          <p:nvGraphicFramePr>
            <p:cNvPr id="11" name="物件 10"/>
            <p:cNvGraphicFramePr>
              <a:graphicFrameLocks noChangeAspect="1"/>
            </p:cNvGraphicFramePr>
            <p:nvPr>
              <p:extLst>
                <p:ext uri="{D42A27DB-BD31-4B8C-83A1-F6EECF244321}">
                  <p14:modId xmlns:p14="http://schemas.microsoft.com/office/powerpoint/2010/main" val="2427266730"/>
                </p:ext>
              </p:extLst>
            </p:nvPr>
          </p:nvGraphicFramePr>
          <p:xfrm>
            <a:off x="4121634" y="4151084"/>
            <a:ext cx="3802699" cy="2916648"/>
          </p:xfrm>
          <a:graphic>
            <a:graphicData uri="http://schemas.openxmlformats.org/presentationml/2006/ole">
              <mc:AlternateContent xmlns:mc="http://schemas.openxmlformats.org/markup-compatibility/2006">
                <mc:Choice xmlns:v="urn:schemas-microsoft-com:vml" Requires="v">
                  <p:oleObj spid="_x0000_s173674" name="Graph" r:id="rId12" imgW="3876480" imgH="2973600" progId="Origin50.Graph">
                    <p:embed/>
                  </p:oleObj>
                </mc:Choice>
                <mc:Fallback>
                  <p:oleObj name="Graph" r:id="rId12" imgW="3876480" imgH="2973600" progId="Origin50.Graph">
                    <p:embed/>
                    <p:pic>
                      <p:nvPicPr>
                        <p:cNvPr id="0" name=""/>
                        <p:cNvPicPr/>
                        <p:nvPr/>
                      </p:nvPicPr>
                      <p:blipFill>
                        <a:blip r:embed="rId13"/>
                        <a:stretch>
                          <a:fillRect/>
                        </a:stretch>
                      </p:blipFill>
                      <p:spPr>
                        <a:xfrm>
                          <a:off x="4121634" y="4151084"/>
                          <a:ext cx="3802699" cy="2916648"/>
                        </a:xfrm>
                        <a:prstGeom prst="rect">
                          <a:avLst/>
                        </a:prstGeom>
                      </p:spPr>
                    </p:pic>
                  </p:oleObj>
                </mc:Fallback>
              </mc:AlternateContent>
            </a:graphicData>
          </a:graphic>
        </p:graphicFrame>
        <p:graphicFrame>
          <p:nvGraphicFramePr>
            <p:cNvPr id="12" name="物件 11"/>
            <p:cNvGraphicFramePr>
              <a:graphicFrameLocks noChangeAspect="1"/>
            </p:cNvGraphicFramePr>
            <p:nvPr>
              <p:extLst>
                <p:ext uri="{D42A27DB-BD31-4B8C-83A1-F6EECF244321}">
                  <p14:modId xmlns:p14="http://schemas.microsoft.com/office/powerpoint/2010/main" val="2199061528"/>
                </p:ext>
              </p:extLst>
            </p:nvPr>
          </p:nvGraphicFramePr>
          <p:xfrm>
            <a:off x="1113146" y="4101964"/>
            <a:ext cx="3876675" cy="2973387"/>
          </p:xfrm>
          <a:graphic>
            <a:graphicData uri="http://schemas.openxmlformats.org/presentationml/2006/ole">
              <mc:AlternateContent xmlns:mc="http://schemas.openxmlformats.org/markup-compatibility/2006">
                <mc:Choice xmlns:v="urn:schemas-microsoft-com:vml" Requires="v">
                  <p:oleObj spid="_x0000_s173675" name="Graph" r:id="rId14" imgW="3876480" imgH="2973600" progId="Origin50.Graph">
                    <p:embed/>
                  </p:oleObj>
                </mc:Choice>
                <mc:Fallback>
                  <p:oleObj name="Graph" r:id="rId14" imgW="3876480" imgH="2973600" progId="Origin50.Graph">
                    <p:embed/>
                    <p:pic>
                      <p:nvPicPr>
                        <p:cNvPr id="0" name=""/>
                        <p:cNvPicPr/>
                        <p:nvPr/>
                      </p:nvPicPr>
                      <p:blipFill>
                        <a:blip r:embed="rId15"/>
                        <a:stretch>
                          <a:fillRect/>
                        </a:stretch>
                      </p:blipFill>
                      <p:spPr>
                        <a:xfrm>
                          <a:off x="1113146" y="4101964"/>
                          <a:ext cx="3876675" cy="2973387"/>
                        </a:xfrm>
                        <a:prstGeom prst="rect">
                          <a:avLst/>
                        </a:prstGeom>
                      </p:spPr>
                    </p:pic>
                  </p:oleObj>
                </mc:Fallback>
              </mc:AlternateContent>
            </a:graphicData>
          </a:graphic>
        </p:graphicFrame>
      </p:grpSp>
      <p:sp>
        <p:nvSpPr>
          <p:cNvPr id="13" name="標題 1"/>
          <p:cNvSpPr txBox="1">
            <a:spLocks/>
          </p:cNvSpPr>
          <p:nvPr/>
        </p:nvSpPr>
        <p:spPr bwMode="auto">
          <a:xfrm>
            <a:off x="2132857" y="373193"/>
            <a:ext cx="26417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curve</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文字方塊 18"/>
          <p:cNvSpPr txBox="1"/>
          <p:nvPr/>
        </p:nvSpPr>
        <p:spPr>
          <a:xfrm>
            <a:off x="3371817" y="2780648"/>
            <a:ext cx="5358641" cy="923330"/>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These are the IV measurement results for Device A and Device B, with mesa sizes of 20, 22, and 24 </a:t>
            </a:r>
            <a:r>
              <a:rPr lang="en-US" altLang="zh-CN" dirty="0" err="1">
                <a:solidFill>
                  <a:srgbClr val="FF0000"/>
                </a:solidFill>
              </a:rPr>
              <a:t>μm</a:t>
            </a:r>
            <a:r>
              <a:rPr lang="en-US" altLang="zh-CN" dirty="0">
                <a:solidFill>
                  <a:srgbClr val="FF0000"/>
                </a:solidFill>
              </a:rPr>
              <a:t> in diameter, respectively.</a:t>
            </a:r>
            <a:endParaRPr lang="zh-TW" altLang="en-US" dirty="0">
              <a:solidFill>
                <a:srgbClr val="FF0000"/>
              </a:solidFill>
              <a:latin typeface="Arial" charset="0"/>
            </a:endParaRPr>
          </a:p>
        </p:txBody>
      </p:sp>
      <p:sp>
        <p:nvSpPr>
          <p:cNvPr id="15" name="文字方塊 14"/>
          <p:cNvSpPr txBox="1"/>
          <p:nvPr/>
        </p:nvSpPr>
        <p:spPr>
          <a:xfrm>
            <a:off x="11227747" y="6035989"/>
            <a:ext cx="441146" cy="369332"/>
          </a:xfrm>
          <a:prstGeom prst="rect">
            <a:avLst/>
          </a:prstGeom>
          <a:noFill/>
        </p:spPr>
        <p:txBody>
          <a:bodyPr wrap="none" rtlCol="0">
            <a:spAutoFit/>
          </a:bodyPr>
          <a:lstStyle/>
          <a:p>
            <a:r>
              <a:rPr lang="en-US" altLang="zh-CN" dirty="0" smtClean="0"/>
              <a:t>42</a:t>
            </a:r>
            <a:endParaRPr lang="zh-CN" altLang="en-US" dirty="0"/>
          </a:p>
        </p:txBody>
      </p:sp>
      <p:pic>
        <p:nvPicPr>
          <p:cNvPr id="16" name="圖片 15"/>
          <p:cNvPicPr>
            <a:picLocks noChangeAspect="1"/>
          </p:cNvPicPr>
          <p:nvPr/>
        </p:nvPicPr>
        <p:blipFill>
          <a:blip r:embed="rId16"/>
          <a:stretch>
            <a:fillRect/>
          </a:stretch>
        </p:blipFill>
        <p:spPr>
          <a:xfrm>
            <a:off x="9932761" y="0"/>
            <a:ext cx="2259239" cy="972000"/>
          </a:xfrm>
          <a:prstGeom prst="rect">
            <a:avLst/>
          </a:prstGeom>
        </p:spPr>
      </p:pic>
    </p:spTree>
    <p:extLst>
      <p:ext uri="{BB962C8B-B14F-4D97-AF65-F5344CB8AC3E}">
        <p14:creationId xmlns:p14="http://schemas.microsoft.com/office/powerpoint/2010/main" val="42025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物件 10"/>
          <p:cNvGraphicFramePr>
            <a:graphicFrameLocks noChangeAspect="1"/>
          </p:cNvGraphicFramePr>
          <p:nvPr>
            <p:extLst>
              <p:ext uri="{D42A27DB-BD31-4B8C-83A1-F6EECF244321}">
                <p14:modId xmlns:p14="http://schemas.microsoft.com/office/powerpoint/2010/main" val="3372747845"/>
              </p:ext>
            </p:extLst>
          </p:nvPr>
        </p:nvGraphicFramePr>
        <p:xfrm>
          <a:off x="774765" y="1939681"/>
          <a:ext cx="6401481" cy="4472501"/>
        </p:xfrm>
        <a:graphic>
          <a:graphicData uri="http://schemas.openxmlformats.org/presentationml/2006/ole">
            <mc:AlternateContent xmlns:mc="http://schemas.openxmlformats.org/markup-compatibility/2006">
              <mc:Choice xmlns:v="urn:schemas-microsoft-com:vml" Requires="v">
                <p:oleObj spid="_x0000_s166168" name="Graph" r:id="rId4" imgW="3876480" imgH="2973600" progId="Origin50.Graph">
                  <p:embed/>
                </p:oleObj>
              </mc:Choice>
              <mc:Fallback>
                <p:oleObj name="Graph" r:id="rId4" imgW="3876480" imgH="2973600" progId="Origin50.Graph">
                  <p:embed/>
                  <p:pic>
                    <p:nvPicPr>
                      <p:cNvPr id="0" name=""/>
                      <p:cNvPicPr/>
                      <p:nvPr/>
                    </p:nvPicPr>
                    <p:blipFill>
                      <a:blip r:embed="rId5"/>
                      <a:stretch>
                        <a:fillRect/>
                      </a:stretch>
                    </p:blipFill>
                    <p:spPr>
                      <a:xfrm>
                        <a:off x="774765" y="1939681"/>
                        <a:ext cx="6401481" cy="4472501"/>
                      </a:xfrm>
                      <a:prstGeom prst="rect">
                        <a:avLst/>
                      </a:prstGeom>
                    </p:spPr>
                  </p:pic>
                </p:oleObj>
              </mc:Fallback>
            </mc:AlternateContent>
          </a:graphicData>
        </a:graphic>
      </p:graphicFrame>
      <p:graphicFrame>
        <p:nvGraphicFramePr>
          <p:cNvPr id="13" name="物件 12"/>
          <p:cNvGraphicFramePr>
            <a:graphicFrameLocks noChangeAspect="1"/>
          </p:cNvGraphicFramePr>
          <p:nvPr>
            <p:extLst>
              <p:ext uri="{D42A27DB-BD31-4B8C-83A1-F6EECF244321}">
                <p14:modId xmlns:p14="http://schemas.microsoft.com/office/powerpoint/2010/main" val="942858195"/>
              </p:ext>
            </p:extLst>
          </p:nvPr>
        </p:nvGraphicFramePr>
        <p:xfrm>
          <a:off x="6413226" y="1917014"/>
          <a:ext cx="5831206" cy="4472501"/>
        </p:xfrm>
        <a:graphic>
          <a:graphicData uri="http://schemas.openxmlformats.org/presentationml/2006/ole">
            <mc:AlternateContent xmlns:mc="http://schemas.openxmlformats.org/markup-compatibility/2006">
              <mc:Choice xmlns:v="urn:schemas-microsoft-com:vml" Requires="v">
                <p:oleObj spid="_x0000_s166169" name="Graph" r:id="rId6" imgW="3876480" imgH="2973600" progId="Origin50.Graph">
                  <p:embed/>
                </p:oleObj>
              </mc:Choice>
              <mc:Fallback>
                <p:oleObj name="Graph" r:id="rId6" imgW="3876480" imgH="2973600" progId="Origin50.Graph">
                  <p:embed/>
                  <p:pic>
                    <p:nvPicPr>
                      <p:cNvPr id="0" name=""/>
                      <p:cNvPicPr/>
                      <p:nvPr/>
                    </p:nvPicPr>
                    <p:blipFill>
                      <a:blip r:embed="rId7"/>
                      <a:stretch>
                        <a:fillRect/>
                      </a:stretch>
                    </p:blipFill>
                    <p:spPr>
                      <a:xfrm>
                        <a:off x="6413226" y="1917014"/>
                        <a:ext cx="5831206" cy="4472501"/>
                      </a:xfrm>
                      <a:prstGeom prst="rect">
                        <a:avLst/>
                      </a:prstGeom>
                    </p:spPr>
                  </p:pic>
                </p:oleObj>
              </mc:Fallback>
            </mc:AlternateContent>
          </a:graphicData>
        </a:graphic>
      </p:graphicFrame>
      <p:sp>
        <p:nvSpPr>
          <p:cNvPr id="28" name="文字方塊 18"/>
          <p:cNvSpPr txBox="1"/>
          <p:nvPr/>
        </p:nvSpPr>
        <p:spPr>
          <a:xfrm>
            <a:off x="4390139" y="1714932"/>
            <a:ext cx="4121414" cy="923330"/>
          </a:xfrm>
          <a:prstGeom prst="rect">
            <a:avLst/>
          </a:prstGeom>
          <a:solidFill>
            <a:srgbClr val="FFFF00"/>
          </a:solidFill>
          <a:ln w="38100">
            <a:solidFill>
              <a:srgbClr val="FF0000"/>
            </a:solidFill>
          </a:ln>
        </p:spPr>
        <p:txBody>
          <a:bodyPr wrap="square" rtlCol="0">
            <a:spAutoFit/>
          </a:bodyPr>
          <a:lstStyle/>
          <a:p>
            <a:pPr algn="just"/>
            <a:r>
              <a:rPr lang="en-US" altLang="zh-CN" dirty="0" smtClean="0">
                <a:solidFill>
                  <a:srgbClr val="FF0000"/>
                </a:solidFill>
              </a:rPr>
              <a:t>it's </a:t>
            </a:r>
            <a:r>
              <a:rPr lang="en-US" altLang="zh-CN" dirty="0">
                <a:solidFill>
                  <a:srgbClr val="FF0000"/>
                </a:solidFill>
              </a:rPr>
              <a:t>evident that Device A outperforms Device B in terms of both responsivity and dark current performance.</a:t>
            </a:r>
            <a:endParaRPr lang="zh-TW" altLang="en-US" dirty="0">
              <a:solidFill>
                <a:srgbClr val="FF0000"/>
              </a:solidFill>
              <a:latin typeface="Arial" charset="0"/>
            </a:endParaRPr>
          </a:p>
        </p:txBody>
      </p:sp>
      <p:sp>
        <p:nvSpPr>
          <p:cNvPr id="29" name="矩形 28"/>
          <p:cNvSpPr/>
          <p:nvPr/>
        </p:nvSpPr>
        <p:spPr bwMode="auto">
          <a:xfrm>
            <a:off x="2922953" y="1852949"/>
            <a:ext cx="1467185" cy="1143000"/>
          </a:xfrm>
          <a:prstGeom prst="rect">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0" name="矩形 29"/>
          <p:cNvSpPr/>
          <p:nvPr/>
        </p:nvSpPr>
        <p:spPr bwMode="auto">
          <a:xfrm>
            <a:off x="8511553" y="1659497"/>
            <a:ext cx="1406221" cy="1336452"/>
          </a:xfrm>
          <a:prstGeom prst="rect">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2" name="標題 1"/>
          <p:cNvSpPr txBox="1">
            <a:spLocks/>
          </p:cNvSpPr>
          <p:nvPr/>
        </p:nvSpPr>
        <p:spPr bwMode="auto">
          <a:xfrm>
            <a:off x="1710732" y="425618"/>
            <a:ext cx="26417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curve</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文字方塊 18"/>
          <p:cNvSpPr txBox="1"/>
          <p:nvPr/>
        </p:nvSpPr>
        <p:spPr>
          <a:xfrm>
            <a:off x="1914798" y="981407"/>
            <a:ext cx="4121414" cy="646331"/>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Device A has a thicker M-layer compared to Device B.</a:t>
            </a:r>
            <a:endParaRPr lang="zh-TW" altLang="en-US" dirty="0">
              <a:solidFill>
                <a:srgbClr val="FF0000"/>
              </a:solidFill>
              <a:latin typeface="Arial" charset="0"/>
            </a:endParaRPr>
          </a:p>
        </p:txBody>
      </p:sp>
      <p:sp>
        <p:nvSpPr>
          <p:cNvPr id="33" name="文字方塊 18"/>
          <p:cNvSpPr txBox="1"/>
          <p:nvPr/>
        </p:nvSpPr>
        <p:spPr>
          <a:xfrm>
            <a:off x="6709212" y="984156"/>
            <a:ext cx="4121414" cy="646331"/>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Taking a mesa with a diameter of 24 μm as an </a:t>
            </a:r>
            <a:r>
              <a:rPr lang="en-US" altLang="zh-CN" dirty="0" smtClean="0">
                <a:solidFill>
                  <a:srgbClr val="FF0000"/>
                </a:solidFill>
              </a:rPr>
              <a:t>example.</a:t>
            </a:r>
            <a:endParaRPr lang="zh-CN" altLang="en-US" dirty="0"/>
          </a:p>
        </p:txBody>
      </p:sp>
      <p:sp>
        <p:nvSpPr>
          <p:cNvPr id="35" name="向下箭號 34"/>
          <p:cNvSpPr/>
          <p:nvPr/>
        </p:nvSpPr>
        <p:spPr bwMode="auto">
          <a:xfrm>
            <a:off x="6148166" y="2840344"/>
            <a:ext cx="443494" cy="734387"/>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6" name="文字方塊 18"/>
          <p:cNvSpPr txBox="1"/>
          <p:nvPr/>
        </p:nvSpPr>
        <p:spPr>
          <a:xfrm>
            <a:off x="4236872" y="3746214"/>
            <a:ext cx="4709575" cy="1200329"/>
          </a:xfrm>
          <a:prstGeom prst="rect">
            <a:avLst/>
          </a:prstGeom>
          <a:solidFill>
            <a:srgbClr val="FFFF00"/>
          </a:solidFill>
          <a:ln w="38100">
            <a:solidFill>
              <a:srgbClr val="FF0000"/>
            </a:solidFill>
          </a:ln>
        </p:spPr>
        <p:txBody>
          <a:bodyPr wrap="square" rtlCol="0">
            <a:spAutoFit/>
          </a:bodyPr>
          <a:lstStyle/>
          <a:p>
            <a:pPr algn="ctr"/>
            <a:r>
              <a:rPr lang="en-US" altLang="zh-CN" dirty="0">
                <a:solidFill>
                  <a:srgbClr val="FF0066"/>
                </a:solidFill>
              </a:rPr>
              <a:t>From the figure, it is evident that the thickness of the M layer significantly affects the performance of the APD, influencing both responsivity and dark current.</a:t>
            </a:r>
            <a:endParaRPr lang="zh-TW" altLang="en-US" dirty="0">
              <a:solidFill>
                <a:srgbClr val="FF0066"/>
              </a:solidFill>
            </a:endParaRPr>
          </a:p>
        </p:txBody>
      </p:sp>
      <p:sp>
        <p:nvSpPr>
          <p:cNvPr id="23" name="七角星形 18"/>
          <p:cNvSpPr/>
          <p:nvPr/>
        </p:nvSpPr>
        <p:spPr bwMode="auto">
          <a:xfrm>
            <a:off x="1820752" y="2210748"/>
            <a:ext cx="9098322" cy="1821120"/>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CN" sz="2000" dirty="0">
                <a:solidFill>
                  <a:srgbClr val="FF0066"/>
                </a:solidFill>
              </a:rPr>
              <a:t>From this we can see that even if we thin out the M layer for the sake of bandwidth, </a:t>
            </a:r>
            <a:r>
              <a:rPr lang="en-US" altLang="zh-CN" sz="2000" dirty="0" smtClean="0">
                <a:solidFill>
                  <a:srgbClr val="FF0066"/>
                </a:solidFill>
              </a:rPr>
              <a:t>the responsivity (gain) will be sacrificed.</a:t>
            </a:r>
            <a:endParaRPr lang="zh-TW" altLang="en-US" sz="2000" dirty="0">
              <a:solidFill>
                <a:srgbClr val="FF0066"/>
              </a:solidFill>
            </a:endParaRPr>
          </a:p>
        </p:txBody>
      </p:sp>
      <p:sp>
        <p:nvSpPr>
          <p:cNvPr id="14" name="文字方塊 13"/>
          <p:cNvSpPr txBox="1"/>
          <p:nvPr/>
        </p:nvSpPr>
        <p:spPr>
          <a:xfrm>
            <a:off x="11227747" y="6035989"/>
            <a:ext cx="441146" cy="369332"/>
          </a:xfrm>
          <a:prstGeom prst="rect">
            <a:avLst/>
          </a:prstGeom>
          <a:noFill/>
        </p:spPr>
        <p:txBody>
          <a:bodyPr wrap="none" rtlCol="0">
            <a:spAutoFit/>
          </a:bodyPr>
          <a:lstStyle/>
          <a:p>
            <a:r>
              <a:rPr lang="en-US" altLang="zh-CN" dirty="0" smtClean="0"/>
              <a:t>43</a:t>
            </a:r>
            <a:endParaRPr lang="zh-CN" altLang="en-US" dirty="0"/>
          </a:p>
        </p:txBody>
      </p:sp>
      <p:pic>
        <p:nvPicPr>
          <p:cNvPr id="15" name="圖片 14"/>
          <p:cNvPicPr>
            <a:picLocks noChangeAspect="1"/>
          </p:cNvPicPr>
          <p:nvPr/>
        </p:nvPicPr>
        <p:blipFill>
          <a:blip r:embed="rId8"/>
          <a:stretch>
            <a:fillRect/>
          </a:stretch>
        </p:blipFill>
        <p:spPr>
          <a:xfrm>
            <a:off x="9932761" y="0"/>
            <a:ext cx="2259239" cy="972000"/>
          </a:xfrm>
          <a:prstGeom prst="rect">
            <a:avLst/>
          </a:prstGeom>
        </p:spPr>
      </p:pic>
    </p:spTree>
    <p:extLst>
      <p:ext uri="{BB962C8B-B14F-4D97-AF65-F5344CB8AC3E}">
        <p14:creationId xmlns:p14="http://schemas.microsoft.com/office/powerpoint/2010/main" val="21003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29"/>
                                        </p:tgtEl>
                                      </p:cBhvr>
                                    </p:animEffect>
                                    <p:animScale>
                                      <p:cBhvr>
                                        <p:cTn id="29" dur="250" autoRev="1" fill="hold"/>
                                        <p:tgtEl>
                                          <p:spTgt spid="29"/>
                                        </p:tgtEl>
                                      </p:cBhvr>
                                      <p:by x="105000" y="105000"/>
                                    </p:animScale>
                                  </p:childTnLst>
                                </p:cTn>
                              </p:par>
                              <p:par>
                                <p:cTn id="30" presetID="26" presetClass="emph" presetSubtype="0" fill="hold" grpId="1" nodeType="withEffect">
                                  <p:stCondLst>
                                    <p:cond delay="0"/>
                                  </p:stCondLst>
                                  <p:childTnLst>
                                    <p:animEffect transition="out" filter="fade">
                                      <p:cBhvr>
                                        <p:cTn id="31" dur="500" tmFilter="0, 0; .2, .5; .8, .5; 1, 0"/>
                                        <p:tgtEl>
                                          <p:spTgt spid="30"/>
                                        </p:tgtEl>
                                      </p:cBhvr>
                                    </p:animEffect>
                                    <p:animScale>
                                      <p:cBhvr>
                                        <p:cTn id="32" dur="250" autoRev="1" fill="hold"/>
                                        <p:tgtEl>
                                          <p:spTgt spid="30"/>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80">
                                          <p:stCondLst>
                                            <p:cond delay="0"/>
                                          </p:stCondLst>
                                        </p:cTn>
                                        <p:tgtEl>
                                          <p:spTgt spid="23"/>
                                        </p:tgtEl>
                                      </p:cBhvr>
                                    </p:animEffect>
                                    <p:anim calcmode="lin" valueType="num">
                                      <p:cBhvr>
                                        <p:cTn id="5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7" dur="26">
                                          <p:stCondLst>
                                            <p:cond delay="650"/>
                                          </p:stCondLst>
                                        </p:cTn>
                                        <p:tgtEl>
                                          <p:spTgt spid="23"/>
                                        </p:tgtEl>
                                      </p:cBhvr>
                                      <p:to x="100000" y="60000"/>
                                    </p:animScale>
                                    <p:animScale>
                                      <p:cBhvr>
                                        <p:cTn id="58" dur="166" decel="50000">
                                          <p:stCondLst>
                                            <p:cond delay="676"/>
                                          </p:stCondLst>
                                        </p:cTn>
                                        <p:tgtEl>
                                          <p:spTgt spid="23"/>
                                        </p:tgtEl>
                                      </p:cBhvr>
                                      <p:to x="100000" y="100000"/>
                                    </p:animScale>
                                    <p:animScale>
                                      <p:cBhvr>
                                        <p:cTn id="59" dur="26">
                                          <p:stCondLst>
                                            <p:cond delay="1312"/>
                                          </p:stCondLst>
                                        </p:cTn>
                                        <p:tgtEl>
                                          <p:spTgt spid="23"/>
                                        </p:tgtEl>
                                      </p:cBhvr>
                                      <p:to x="100000" y="80000"/>
                                    </p:animScale>
                                    <p:animScale>
                                      <p:cBhvr>
                                        <p:cTn id="60" dur="166" decel="50000">
                                          <p:stCondLst>
                                            <p:cond delay="1338"/>
                                          </p:stCondLst>
                                        </p:cTn>
                                        <p:tgtEl>
                                          <p:spTgt spid="23"/>
                                        </p:tgtEl>
                                      </p:cBhvr>
                                      <p:to x="100000" y="100000"/>
                                    </p:animScale>
                                    <p:animScale>
                                      <p:cBhvr>
                                        <p:cTn id="61" dur="26">
                                          <p:stCondLst>
                                            <p:cond delay="1642"/>
                                          </p:stCondLst>
                                        </p:cTn>
                                        <p:tgtEl>
                                          <p:spTgt spid="23"/>
                                        </p:tgtEl>
                                      </p:cBhvr>
                                      <p:to x="100000" y="90000"/>
                                    </p:animScale>
                                    <p:animScale>
                                      <p:cBhvr>
                                        <p:cTn id="62" dur="166" decel="50000">
                                          <p:stCondLst>
                                            <p:cond delay="1668"/>
                                          </p:stCondLst>
                                        </p:cTn>
                                        <p:tgtEl>
                                          <p:spTgt spid="23"/>
                                        </p:tgtEl>
                                      </p:cBhvr>
                                      <p:to x="100000" y="100000"/>
                                    </p:animScale>
                                    <p:animScale>
                                      <p:cBhvr>
                                        <p:cTn id="63" dur="26">
                                          <p:stCondLst>
                                            <p:cond delay="1808"/>
                                          </p:stCondLst>
                                        </p:cTn>
                                        <p:tgtEl>
                                          <p:spTgt spid="23"/>
                                        </p:tgtEl>
                                      </p:cBhvr>
                                      <p:to x="100000" y="95000"/>
                                    </p:animScale>
                                    <p:animScale>
                                      <p:cBhvr>
                                        <p:cTn id="64"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30" grpId="0" animBg="1"/>
      <p:bldP spid="30" grpId="1" animBg="1"/>
      <p:bldP spid="21" grpId="0" animBg="1"/>
      <p:bldP spid="33" grpId="0" animBg="1"/>
      <p:bldP spid="35" grpId="0" animBg="1"/>
      <p:bldP spid="36"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268586" y="960700"/>
            <a:ext cx="11093854" cy="3889093"/>
            <a:chOff x="203715" y="1328163"/>
            <a:chExt cx="13767890" cy="4376220"/>
          </a:xfrm>
        </p:grpSpPr>
        <p:graphicFrame>
          <p:nvGraphicFramePr>
            <p:cNvPr id="8" name="物件 7"/>
            <p:cNvGraphicFramePr>
              <a:graphicFrameLocks noChangeAspect="1"/>
            </p:cNvGraphicFramePr>
            <p:nvPr>
              <p:extLst>
                <p:ext uri="{D42A27DB-BD31-4B8C-83A1-F6EECF244321}">
                  <p14:modId xmlns:p14="http://schemas.microsoft.com/office/powerpoint/2010/main" val="2099182611"/>
                </p:ext>
              </p:extLst>
            </p:nvPr>
          </p:nvGraphicFramePr>
          <p:xfrm>
            <a:off x="7840827" y="1369898"/>
            <a:ext cx="6130778" cy="4334485"/>
          </p:xfrm>
          <a:graphic>
            <a:graphicData uri="http://schemas.openxmlformats.org/presentationml/2006/ole">
              <mc:AlternateContent xmlns:mc="http://schemas.openxmlformats.org/markup-compatibility/2006">
                <mc:Choice xmlns:v="urn:schemas-microsoft-com:vml" Requires="v">
                  <p:oleObj spid="_x0000_s174670"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7840827" y="1369898"/>
                          <a:ext cx="6130778" cy="4334485"/>
                        </a:xfrm>
                        <a:prstGeom prst="rect">
                          <a:avLst/>
                        </a:prstGeom>
                      </p:spPr>
                    </p:pic>
                  </p:oleObj>
                </mc:Fallback>
              </mc:AlternateContent>
            </a:graphicData>
          </a:graphic>
        </p:graphicFrame>
        <p:graphicFrame>
          <p:nvGraphicFramePr>
            <p:cNvPr id="9" name="物件 8"/>
            <p:cNvGraphicFramePr>
              <a:graphicFrameLocks noChangeAspect="1"/>
            </p:cNvGraphicFramePr>
            <p:nvPr>
              <p:extLst>
                <p:ext uri="{D42A27DB-BD31-4B8C-83A1-F6EECF244321}">
                  <p14:modId xmlns:p14="http://schemas.microsoft.com/office/powerpoint/2010/main" val="1311939507"/>
                </p:ext>
              </p:extLst>
            </p:nvPr>
          </p:nvGraphicFramePr>
          <p:xfrm>
            <a:off x="4019171" y="1328163"/>
            <a:ext cx="6265078" cy="4376219"/>
          </p:xfrm>
          <a:graphic>
            <a:graphicData uri="http://schemas.openxmlformats.org/presentationml/2006/ole">
              <mc:AlternateContent xmlns:mc="http://schemas.openxmlformats.org/markup-compatibility/2006">
                <mc:Choice xmlns:v="urn:schemas-microsoft-com:vml" Requires="v">
                  <p:oleObj spid="_x0000_s174671" name="Graph" r:id="rId6" imgW="4154400" imgH="2901600" progId="Origin50.Graph">
                    <p:embed/>
                  </p:oleObj>
                </mc:Choice>
                <mc:Fallback>
                  <p:oleObj name="Graph" r:id="rId6" imgW="4154400" imgH="2901600" progId="Origin50.Graph">
                    <p:embed/>
                    <p:pic>
                      <p:nvPicPr>
                        <p:cNvPr id="0" name=""/>
                        <p:cNvPicPr/>
                        <p:nvPr/>
                      </p:nvPicPr>
                      <p:blipFill>
                        <a:blip r:embed="rId7"/>
                        <a:stretch>
                          <a:fillRect/>
                        </a:stretch>
                      </p:blipFill>
                      <p:spPr>
                        <a:xfrm>
                          <a:off x="4019171" y="1328163"/>
                          <a:ext cx="6265078" cy="4376219"/>
                        </a:xfrm>
                        <a:prstGeom prst="rect">
                          <a:avLst/>
                        </a:prstGeom>
                      </p:spPr>
                    </p:pic>
                  </p:oleObj>
                </mc:Fallback>
              </mc:AlternateContent>
            </a:graphicData>
          </a:graphic>
        </p:graphicFrame>
        <p:graphicFrame>
          <p:nvGraphicFramePr>
            <p:cNvPr id="10" name="物件 9"/>
            <p:cNvGraphicFramePr>
              <a:graphicFrameLocks noChangeAspect="1"/>
            </p:cNvGraphicFramePr>
            <p:nvPr>
              <p:extLst>
                <p:ext uri="{D42A27DB-BD31-4B8C-83A1-F6EECF244321}">
                  <p14:modId xmlns:p14="http://schemas.microsoft.com/office/powerpoint/2010/main" val="2788866821"/>
                </p:ext>
              </p:extLst>
            </p:nvPr>
          </p:nvGraphicFramePr>
          <p:xfrm>
            <a:off x="203715" y="1328163"/>
            <a:ext cx="6131657" cy="4376219"/>
          </p:xfrm>
          <a:graphic>
            <a:graphicData uri="http://schemas.openxmlformats.org/presentationml/2006/ole">
              <mc:AlternateContent xmlns:mc="http://schemas.openxmlformats.org/markup-compatibility/2006">
                <mc:Choice xmlns:v="urn:schemas-microsoft-com:vml" Requires="v">
                  <p:oleObj spid="_x0000_s174672" name="Graph" r:id="rId8" imgW="4154400" imgH="2901600" progId="Origin50.Graph">
                    <p:embed/>
                  </p:oleObj>
                </mc:Choice>
                <mc:Fallback>
                  <p:oleObj name="Graph" r:id="rId8" imgW="4154400" imgH="2901600" progId="Origin50.Graph">
                    <p:embed/>
                    <p:pic>
                      <p:nvPicPr>
                        <p:cNvPr id="0" name=""/>
                        <p:cNvPicPr/>
                        <p:nvPr/>
                      </p:nvPicPr>
                      <p:blipFill>
                        <a:blip r:embed="rId9"/>
                        <a:stretch>
                          <a:fillRect/>
                        </a:stretch>
                      </p:blipFill>
                      <p:spPr>
                        <a:xfrm>
                          <a:off x="203715" y="1328163"/>
                          <a:ext cx="6131657" cy="4376219"/>
                        </a:xfrm>
                        <a:prstGeom prst="rect">
                          <a:avLst/>
                        </a:prstGeom>
                      </p:spPr>
                    </p:pic>
                  </p:oleObj>
                </mc:Fallback>
              </mc:AlternateContent>
            </a:graphicData>
          </a:graphic>
        </p:graphicFrame>
      </p:grpSp>
      <p:grpSp>
        <p:nvGrpSpPr>
          <p:cNvPr id="11" name="群組 10"/>
          <p:cNvGrpSpPr>
            <a:grpSpLocks noChangeAspect="1"/>
          </p:cNvGrpSpPr>
          <p:nvPr/>
        </p:nvGrpSpPr>
        <p:grpSpPr>
          <a:xfrm>
            <a:off x="1268586" y="3773347"/>
            <a:ext cx="11093854" cy="3483981"/>
            <a:chOff x="401489" y="4187584"/>
            <a:chExt cx="12566158" cy="3946351"/>
          </a:xfrm>
        </p:grpSpPr>
        <p:grpSp>
          <p:nvGrpSpPr>
            <p:cNvPr id="12" name="群組 11"/>
            <p:cNvGrpSpPr/>
            <p:nvPr/>
          </p:nvGrpSpPr>
          <p:grpSpPr>
            <a:xfrm>
              <a:off x="401489" y="4187584"/>
              <a:ext cx="9100876" cy="3946351"/>
              <a:chOff x="382562" y="4139708"/>
              <a:chExt cx="9100876" cy="3946351"/>
            </a:xfrm>
          </p:grpSpPr>
          <p:graphicFrame>
            <p:nvGraphicFramePr>
              <p:cNvPr id="14" name="物件 13"/>
              <p:cNvGraphicFramePr>
                <a:graphicFrameLocks noChangeAspect="1"/>
              </p:cNvGraphicFramePr>
              <p:nvPr>
                <p:extLst>
                  <p:ext uri="{D42A27DB-BD31-4B8C-83A1-F6EECF244321}">
                    <p14:modId xmlns:p14="http://schemas.microsoft.com/office/powerpoint/2010/main" val="1160940640"/>
                  </p:ext>
                </p:extLst>
              </p:nvPr>
            </p:nvGraphicFramePr>
            <p:xfrm>
              <a:off x="3833766" y="4139708"/>
              <a:ext cx="5649672" cy="3946351"/>
            </p:xfrm>
            <a:graphic>
              <a:graphicData uri="http://schemas.openxmlformats.org/presentationml/2006/ole">
                <mc:AlternateContent xmlns:mc="http://schemas.openxmlformats.org/markup-compatibility/2006">
                  <mc:Choice xmlns:v="urn:schemas-microsoft-com:vml" Requires="v">
                    <p:oleObj spid="_x0000_s174673" name="Graph" r:id="rId10" imgW="4154400" imgH="2901600" progId="Origin50.Graph">
                      <p:embed/>
                    </p:oleObj>
                  </mc:Choice>
                  <mc:Fallback>
                    <p:oleObj name="Graph" r:id="rId10" imgW="4154400" imgH="2901600" progId="Origin50.Graph">
                      <p:embed/>
                      <p:pic>
                        <p:nvPicPr>
                          <p:cNvPr id="0" name=""/>
                          <p:cNvPicPr/>
                          <p:nvPr/>
                        </p:nvPicPr>
                        <p:blipFill>
                          <a:blip r:embed="rId11"/>
                          <a:stretch>
                            <a:fillRect/>
                          </a:stretch>
                        </p:blipFill>
                        <p:spPr>
                          <a:xfrm>
                            <a:off x="3833766" y="4139708"/>
                            <a:ext cx="5649672" cy="3946351"/>
                          </a:xfrm>
                          <a:prstGeom prst="rect">
                            <a:avLst/>
                          </a:prstGeom>
                        </p:spPr>
                      </p:pic>
                    </p:oleObj>
                  </mc:Fallback>
                </mc:AlternateContent>
              </a:graphicData>
            </a:graphic>
          </p:graphicFrame>
          <p:graphicFrame>
            <p:nvGraphicFramePr>
              <p:cNvPr id="15" name="物件 14"/>
              <p:cNvGraphicFramePr>
                <a:graphicFrameLocks noChangeAspect="1"/>
              </p:cNvGraphicFramePr>
              <p:nvPr>
                <p:extLst>
                  <p:ext uri="{D42A27DB-BD31-4B8C-83A1-F6EECF244321}">
                    <p14:modId xmlns:p14="http://schemas.microsoft.com/office/powerpoint/2010/main" val="4101454960"/>
                  </p:ext>
                </p:extLst>
              </p:nvPr>
            </p:nvGraphicFramePr>
            <p:xfrm>
              <a:off x="382562" y="4139708"/>
              <a:ext cx="5638496" cy="3946351"/>
            </p:xfrm>
            <a:graphic>
              <a:graphicData uri="http://schemas.openxmlformats.org/presentationml/2006/ole">
                <mc:AlternateContent xmlns:mc="http://schemas.openxmlformats.org/markup-compatibility/2006">
                  <mc:Choice xmlns:v="urn:schemas-microsoft-com:vml" Requires="v">
                    <p:oleObj spid="_x0000_s174674" name="Graph" r:id="rId12" imgW="4154400" imgH="2901600" progId="Origin50.Graph">
                      <p:embed/>
                    </p:oleObj>
                  </mc:Choice>
                  <mc:Fallback>
                    <p:oleObj name="Graph" r:id="rId12" imgW="4154400" imgH="2901600" progId="Origin50.Graph">
                      <p:embed/>
                      <p:pic>
                        <p:nvPicPr>
                          <p:cNvPr id="0" name=""/>
                          <p:cNvPicPr/>
                          <p:nvPr/>
                        </p:nvPicPr>
                        <p:blipFill>
                          <a:blip r:embed="rId13"/>
                          <a:stretch>
                            <a:fillRect/>
                          </a:stretch>
                        </p:blipFill>
                        <p:spPr>
                          <a:xfrm>
                            <a:off x="382562" y="4139708"/>
                            <a:ext cx="5638496" cy="3946351"/>
                          </a:xfrm>
                          <a:prstGeom prst="rect">
                            <a:avLst/>
                          </a:prstGeom>
                        </p:spPr>
                      </p:pic>
                    </p:oleObj>
                  </mc:Fallback>
                </mc:AlternateContent>
              </a:graphicData>
            </a:graphic>
          </p:graphicFrame>
        </p:grpSp>
        <p:graphicFrame>
          <p:nvGraphicFramePr>
            <p:cNvPr id="13" name="物件 12"/>
            <p:cNvGraphicFramePr>
              <a:graphicFrameLocks noChangeAspect="1"/>
            </p:cNvGraphicFramePr>
            <p:nvPr>
              <p:extLst>
                <p:ext uri="{D42A27DB-BD31-4B8C-83A1-F6EECF244321}">
                  <p14:modId xmlns:p14="http://schemas.microsoft.com/office/powerpoint/2010/main" val="2270566144"/>
                </p:ext>
              </p:extLst>
            </p:nvPr>
          </p:nvGraphicFramePr>
          <p:xfrm>
            <a:off x="7317976" y="4187584"/>
            <a:ext cx="5649671" cy="3946351"/>
          </p:xfrm>
          <a:graphic>
            <a:graphicData uri="http://schemas.openxmlformats.org/presentationml/2006/ole">
              <mc:AlternateContent xmlns:mc="http://schemas.openxmlformats.org/markup-compatibility/2006">
                <mc:Choice xmlns:v="urn:schemas-microsoft-com:vml" Requires="v">
                  <p:oleObj spid="_x0000_s174675" name="Graph" r:id="rId14" imgW="4154400" imgH="2901600" progId="Origin50.Graph">
                    <p:embed/>
                  </p:oleObj>
                </mc:Choice>
                <mc:Fallback>
                  <p:oleObj name="Graph" r:id="rId14" imgW="4154400" imgH="2901600" progId="Origin50.Graph">
                    <p:embed/>
                    <p:pic>
                      <p:nvPicPr>
                        <p:cNvPr id="0" name=""/>
                        <p:cNvPicPr/>
                        <p:nvPr/>
                      </p:nvPicPr>
                      <p:blipFill>
                        <a:blip r:embed="rId15"/>
                        <a:stretch>
                          <a:fillRect/>
                        </a:stretch>
                      </p:blipFill>
                      <p:spPr>
                        <a:xfrm>
                          <a:off x="7317976" y="4187584"/>
                          <a:ext cx="5649671" cy="3946351"/>
                        </a:xfrm>
                        <a:prstGeom prst="rect">
                          <a:avLst/>
                        </a:prstGeom>
                      </p:spPr>
                    </p:pic>
                  </p:oleObj>
                </mc:Fallback>
              </mc:AlternateContent>
            </a:graphicData>
          </a:graphic>
        </p:graphicFrame>
      </p:grpSp>
      <p:sp>
        <p:nvSpPr>
          <p:cNvPr id="16" name="標題 1"/>
          <p:cNvSpPr txBox="1">
            <a:spLocks/>
          </p:cNvSpPr>
          <p:nvPr/>
        </p:nvSpPr>
        <p:spPr bwMode="auto">
          <a:xfrm>
            <a:off x="1945930" y="305181"/>
            <a:ext cx="9278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3-dB O-E Bandwidth(low power)</a:t>
            </a:r>
            <a:endParaRPr lang="zh-TW" altLang="en-US" sz="3600"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文字方塊 18"/>
          <p:cNvSpPr txBox="1"/>
          <p:nvPr/>
        </p:nvSpPr>
        <p:spPr>
          <a:xfrm>
            <a:off x="3371817" y="3289934"/>
            <a:ext cx="5358641" cy="923330"/>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There are the measurement results for Device A and Device B for all sizes at low optical power (0.01 </a:t>
            </a:r>
            <a:r>
              <a:rPr lang="en-US" altLang="zh-CN" dirty="0" err="1">
                <a:solidFill>
                  <a:srgbClr val="FF0000"/>
                </a:solidFill>
              </a:rPr>
              <a:t>mW</a:t>
            </a:r>
            <a:r>
              <a:rPr lang="en-US" altLang="zh-CN" dirty="0">
                <a:solidFill>
                  <a:srgbClr val="FF0000"/>
                </a:solidFill>
              </a:rPr>
              <a:t>)</a:t>
            </a:r>
            <a:endParaRPr lang="zh-TW" altLang="en-US" dirty="0">
              <a:solidFill>
                <a:srgbClr val="FF0000"/>
              </a:solidFill>
              <a:latin typeface="Arial" charset="0"/>
            </a:endParaRPr>
          </a:p>
        </p:txBody>
      </p:sp>
      <p:sp>
        <p:nvSpPr>
          <p:cNvPr id="18" name="文字方塊 17"/>
          <p:cNvSpPr txBox="1"/>
          <p:nvPr/>
        </p:nvSpPr>
        <p:spPr>
          <a:xfrm>
            <a:off x="11227747" y="6035989"/>
            <a:ext cx="441146" cy="369332"/>
          </a:xfrm>
          <a:prstGeom prst="rect">
            <a:avLst/>
          </a:prstGeom>
          <a:noFill/>
        </p:spPr>
        <p:txBody>
          <a:bodyPr wrap="none" rtlCol="0">
            <a:spAutoFit/>
          </a:bodyPr>
          <a:lstStyle/>
          <a:p>
            <a:r>
              <a:rPr lang="en-US" altLang="zh-CN" dirty="0" smtClean="0"/>
              <a:t>44</a:t>
            </a:r>
            <a:endParaRPr lang="zh-CN" altLang="en-US" dirty="0"/>
          </a:p>
        </p:txBody>
      </p:sp>
      <p:pic>
        <p:nvPicPr>
          <p:cNvPr id="19" name="圖片 18"/>
          <p:cNvPicPr>
            <a:picLocks noChangeAspect="1"/>
          </p:cNvPicPr>
          <p:nvPr/>
        </p:nvPicPr>
        <p:blipFill>
          <a:blip r:embed="rId16"/>
          <a:stretch>
            <a:fillRect/>
          </a:stretch>
        </p:blipFill>
        <p:spPr>
          <a:xfrm>
            <a:off x="9932761" y="0"/>
            <a:ext cx="2259239" cy="972000"/>
          </a:xfrm>
          <a:prstGeom prst="rect">
            <a:avLst/>
          </a:prstGeom>
        </p:spPr>
      </p:pic>
    </p:spTree>
    <p:extLst>
      <p:ext uri="{BB962C8B-B14F-4D97-AF65-F5344CB8AC3E}">
        <p14:creationId xmlns:p14="http://schemas.microsoft.com/office/powerpoint/2010/main" val="300907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p:cNvGraphicFramePr>
            <a:graphicFrameLocks noChangeAspect="1"/>
          </p:cNvGraphicFramePr>
          <p:nvPr>
            <p:extLst>
              <p:ext uri="{D42A27DB-BD31-4B8C-83A1-F6EECF244321}">
                <p14:modId xmlns:p14="http://schemas.microsoft.com/office/powerpoint/2010/main" val="2547739354"/>
              </p:ext>
            </p:extLst>
          </p:nvPr>
        </p:nvGraphicFramePr>
        <p:xfrm>
          <a:off x="676993" y="1270221"/>
          <a:ext cx="6837646" cy="5382226"/>
        </p:xfrm>
        <a:graphic>
          <a:graphicData uri="http://schemas.openxmlformats.org/presentationml/2006/ole">
            <mc:AlternateContent xmlns:mc="http://schemas.openxmlformats.org/markup-compatibility/2006">
              <mc:Choice xmlns:v="urn:schemas-microsoft-com:vml" Requires="v">
                <p:oleObj spid="_x0000_s175338"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676993" y="1270221"/>
                        <a:ext cx="6837646" cy="5382226"/>
                      </a:xfrm>
                      <a:prstGeom prst="rect">
                        <a:avLst/>
                      </a:prstGeom>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2238764398"/>
              </p:ext>
            </p:extLst>
          </p:nvPr>
        </p:nvGraphicFramePr>
        <p:xfrm>
          <a:off x="6060505" y="1367158"/>
          <a:ext cx="7204082" cy="5290350"/>
        </p:xfrm>
        <a:graphic>
          <a:graphicData uri="http://schemas.openxmlformats.org/presentationml/2006/ole">
            <mc:AlternateContent xmlns:mc="http://schemas.openxmlformats.org/markup-compatibility/2006">
              <mc:Choice xmlns:v="urn:schemas-microsoft-com:vml" Requires="v">
                <p:oleObj spid="_x0000_s175339" name="Graph" r:id="rId6" imgW="4154400" imgH="2901600" progId="Origin50.Graph">
                  <p:embed/>
                </p:oleObj>
              </mc:Choice>
              <mc:Fallback>
                <p:oleObj name="Graph" r:id="rId6" imgW="4154400" imgH="2901600" progId="Origin50.Graph">
                  <p:embed/>
                  <p:pic>
                    <p:nvPicPr>
                      <p:cNvPr id="0" name=""/>
                      <p:cNvPicPr/>
                      <p:nvPr/>
                    </p:nvPicPr>
                    <p:blipFill>
                      <a:blip r:embed="rId7"/>
                      <a:stretch>
                        <a:fillRect/>
                      </a:stretch>
                    </p:blipFill>
                    <p:spPr>
                      <a:xfrm>
                        <a:off x="6060505" y="1367158"/>
                        <a:ext cx="7204082" cy="5290350"/>
                      </a:xfrm>
                      <a:prstGeom prst="rect">
                        <a:avLst/>
                      </a:prstGeom>
                    </p:spPr>
                  </p:pic>
                </p:oleObj>
              </mc:Fallback>
            </mc:AlternateContent>
          </a:graphicData>
        </a:graphic>
      </p:graphicFrame>
      <p:sp>
        <p:nvSpPr>
          <p:cNvPr id="6" name="標題 1"/>
          <p:cNvSpPr txBox="1">
            <a:spLocks/>
          </p:cNvSpPr>
          <p:nvPr/>
        </p:nvSpPr>
        <p:spPr bwMode="auto">
          <a:xfrm>
            <a:off x="2107976" y="698721"/>
            <a:ext cx="9278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3-dB O-E Bandwidth(low power)</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橢圓 6"/>
          <p:cNvSpPr/>
          <p:nvPr/>
        </p:nvSpPr>
        <p:spPr bwMode="auto">
          <a:xfrm>
            <a:off x="4527052" y="2436470"/>
            <a:ext cx="694482" cy="38196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8" name="橢圓 7"/>
          <p:cNvSpPr/>
          <p:nvPr/>
        </p:nvSpPr>
        <p:spPr bwMode="auto">
          <a:xfrm>
            <a:off x="10350403" y="2587189"/>
            <a:ext cx="509286" cy="35881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9" name="文字方塊 18"/>
          <p:cNvSpPr txBox="1"/>
          <p:nvPr/>
        </p:nvSpPr>
        <p:spPr>
          <a:xfrm>
            <a:off x="3573880" y="4010219"/>
            <a:ext cx="5358641" cy="369332"/>
          </a:xfrm>
          <a:prstGeom prst="rect">
            <a:avLst/>
          </a:prstGeom>
          <a:solidFill>
            <a:srgbClr val="FFFF00"/>
          </a:solidFill>
          <a:ln w="38100">
            <a:solidFill>
              <a:srgbClr val="FF0000"/>
            </a:solidFill>
          </a:ln>
        </p:spPr>
        <p:txBody>
          <a:bodyPr wrap="square" rtlCol="0">
            <a:spAutoFit/>
          </a:bodyPr>
          <a:lstStyle/>
          <a:p>
            <a:pPr algn="just"/>
            <a:r>
              <a:rPr lang="en-US" altLang="zh-CN" dirty="0" smtClean="0">
                <a:solidFill>
                  <a:srgbClr val="FF0000"/>
                </a:solidFill>
              </a:rPr>
              <a:t>Why A is faster than B at low gain ??</a:t>
            </a:r>
            <a:endParaRPr lang="zh-TW" altLang="en-US" dirty="0">
              <a:solidFill>
                <a:srgbClr val="FF0000"/>
              </a:solidFill>
              <a:latin typeface="Arial" charset="0"/>
            </a:endParaRPr>
          </a:p>
        </p:txBody>
      </p:sp>
      <p:sp>
        <p:nvSpPr>
          <p:cNvPr id="14" name="橢圓 13"/>
          <p:cNvSpPr/>
          <p:nvPr/>
        </p:nvSpPr>
        <p:spPr bwMode="auto">
          <a:xfrm>
            <a:off x="2379518" y="2587189"/>
            <a:ext cx="550718" cy="35881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5" name="橢圓 14"/>
          <p:cNvSpPr/>
          <p:nvPr/>
        </p:nvSpPr>
        <p:spPr bwMode="auto">
          <a:xfrm>
            <a:off x="7762009" y="2587189"/>
            <a:ext cx="436418" cy="35881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8" name="文字方塊 18"/>
          <p:cNvSpPr txBox="1"/>
          <p:nvPr/>
        </p:nvSpPr>
        <p:spPr>
          <a:xfrm>
            <a:off x="3699258" y="4911395"/>
            <a:ext cx="5358641" cy="369332"/>
          </a:xfrm>
          <a:prstGeom prst="rect">
            <a:avLst/>
          </a:prstGeom>
          <a:solidFill>
            <a:srgbClr val="FFFF00"/>
          </a:solidFill>
          <a:ln w="38100">
            <a:solidFill>
              <a:srgbClr val="FF0000"/>
            </a:solidFill>
          </a:ln>
        </p:spPr>
        <p:txBody>
          <a:bodyPr wrap="square" rtlCol="0">
            <a:spAutoFit/>
          </a:bodyPr>
          <a:lstStyle/>
          <a:p>
            <a:pPr algn="just"/>
            <a:r>
              <a:rPr lang="en-US" altLang="zh-CN" dirty="0" smtClean="0">
                <a:solidFill>
                  <a:srgbClr val="FF0000"/>
                </a:solidFill>
              </a:rPr>
              <a:t>Why B is faster than A at high gain ??</a:t>
            </a:r>
            <a:endParaRPr lang="zh-TW" altLang="en-US" dirty="0">
              <a:solidFill>
                <a:srgbClr val="FF0000"/>
              </a:solidFill>
              <a:latin typeface="Arial" charset="0"/>
            </a:endParaRPr>
          </a:p>
        </p:txBody>
      </p:sp>
      <p:sp>
        <p:nvSpPr>
          <p:cNvPr id="26" name="文字方塊 18"/>
          <p:cNvSpPr txBox="1"/>
          <p:nvPr/>
        </p:nvSpPr>
        <p:spPr>
          <a:xfrm>
            <a:off x="1391417" y="2968296"/>
            <a:ext cx="3980788" cy="369332"/>
          </a:xfrm>
          <a:prstGeom prst="rect">
            <a:avLst/>
          </a:prstGeom>
          <a:solidFill>
            <a:srgbClr val="FFFF00"/>
          </a:solidFill>
          <a:ln w="38100">
            <a:solidFill>
              <a:srgbClr val="FF0000"/>
            </a:solidFill>
          </a:ln>
        </p:spPr>
        <p:txBody>
          <a:bodyPr wrap="square" rtlCol="0">
            <a:spAutoFit/>
          </a:bodyPr>
          <a:lstStyle/>
          <a:p>
            <a:pPr algn="just"/>
            <a:r>
              <a:rPr lang="en-US" altLang="zh-TW">
                <a:solidFill>
                  <a:srgbClr val="FF0000"/>
                </a:solidFill>
                <a:latin typeface="Arial" charset="0"/>
              </a:rPr>
              <a:t>The bandwidth of device A is 44 GHz.</a:t>
            </a:r>
            <a:endParaRPr lang="zh-TW" altLang="en-US" dirty="0">
              <a:solidFill>
                <a:srgbClr val="FF0000"/>
              </a:solidFill>
              <a:latin typeface="Arial" charset="0"/>
            </a:endParaRPr>
          </a:p>
        </p:txBody>
      </p:sp>
      <p:sp>
        <p:nvSpPr>
          <p:cNvPr id="27" name="文字方塊 18"/>
          <p:cNvSpPr txBox="1"/>
          <p:nvPr/>
        </p:nvSpPr>
        <p:spPr>
          <a:xfrm>
            <a:off x="7034919" y="2997401"/>
            <a:ext cx="3980788" cy="369332"/>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The bandwidth of device </a:t>
            </a:r>
            <a:r>
              <a:rPr lang="en-US" altLang="zh-TW" dirty="0" smtClean="0">
                <a:solidFill>
                  <a:srgbClr val="FF0000"/>
                </a:solidFill>
                <a:latin typeface="Arial" charset="0"/>
              </a:rPr>
              <a:t>B </a:t>
            </a:r>
            <a:r>
              <a:rPr lang="en-US" altLang="zh-TW" dirty="0">
                <a:solidFill>
                  <a:srgbClr val="FF0000"/>
                </a:solidFill>
                <a:latin typeface="Arial" charset="0"/>
              </a:rPr>
              <a:t>is </a:t>
            </a:r>
            <a:r>
              <a:rPr lang="en-US" altLang="zh-TW" dirty="0" smtClean="0">
                <a:solidFill>
                  <a:srgbClr val="FF0000"/>
                </a:solidFill>
                <a:latin typeface="Arial" charset="0"/>
              </a:rPr>
              <a:t>41 </a:t>
            </a:r>
            <a:r>
              <a:rPr lang="en-US" altLang="zh-TW" dirty="0">
                <a:solidFill>
                  <a:srgbClr val="FF0000"/>
                </a:solidFill>
                <a:latin typeface="Arial" charset="0"/>
              </a:rPr>
              <a:t>GHz.</a:t>
            </a:r>
            <a:endParaRPr lang="zh-TW" altLang="en-US" dirty="0">
              <a:solidFill>
                <a:srgbClr val="FF0000"/>
              </a:solidFill>
              <a:latin typeface="Arial" charset="0"/>
            </a:endParaRPr>
          </a:p>
        </p:txBody>
      </p:sp>
      <p:sp>
        <p:nvSpPr>
          <p:cNvPr id="28" name="文字方塊 27"/>
          <p:cNvSpPr txBox="1"/>
          <p:nvPr/>
        </p:nvSpPr>
        <p:spPr>
          <a:xfrm>
            <a:off x="5736132" y="2436470"/>
            <a:ext cx="784189" cy="1323439"/>
          </a:xfrm>
          <a:prstGeom prst="rect">
            <a:avLst/>
          </a:prstGeom>
          <a:noFill/>
        </p:spPr>
        <p:txBody>
          <a:bodyPr wrap="none" rtlCol="0">
            <a:spAutoFit/>
          </a:bodyPr>
          <a:lstStyle/>
          <a:p>
            <a:r>
              <a:rPr lang="en-US" altLang="zh-CN" sz="8000" dirty="0" smtClean="0">
                <a:solidFill>
                  <a:srgbClr val="FF0000"/>
                </a:solidFill>
              </a:rPr>
              <a:t>&gt;</a:t>
            </a:r>
            <a:endParaRPr lang="zh-CN" altLang="en-US" sz="8000" dirty="0">
              <a:solidFill>
                <a:srgbClr val="FF0000"/>
              </a:solidFill>
            </a:endParaRPr>
          </a:p>
        </p:txBody>
      </p:sp>
      <p:sp>
        <p:nvSpPr>
          <p:cNvPr id="29" name="文字方塊 18"/>
          <p:cNvSpPr txBox="1"/>
          <p:nvPr/>
        </p:nvSpPr>
        <p:spPr>
          <a:xfrm>
            <a:off x="1401913" y="3445279"/>
            <a:ext cx="3980788" cy="369332"/>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The bandwidth of device A is </a:t>
            </a:r>
            <a:r>
              <a:rPr lang="en-US" altLang="zh-TW" dirty="0" smtClean="0">
                <a:solidFill>
                  <a:srgbClr val="FF0000"/>
                </a:solidFill>
                <a:latin typeface="Arial" charset="0"/>
              </a:rPr>
              <a:t>10 </a:t>
            </a:r>
            <a:r>
              <a:rPr lang="en-US" altLang="zh-TW" dirty="0">
                <a:solidFill>
                  <a:srgbClr val="FF0000"/>
                </a:solidFill>
                <a:latin typeface="Arial" charset="0"/>
              </a:rPr>
              <a:t>GHz.</a:t>
            </a:r>
            <a:endParaRPr lang="zh-TW" altLang="en-US" dirty="0">
              <a:solidFill>
                <a:srgbClr val="FF0000"/>
              </a:solidFill>
              <a:latin typeface="Arial" charset="0"/>
            </a:endParaRPr>
          </a:p>
        </p:txBody>
      </p:sp>
      <p:sp>
        <p:nvSpPr>
          <p:cNvPr id="30" name="文字方塊 18"/>
          <p:cNvSpPr txBox="1"/>
          <p:nvPr/>
        </p:nvSpPr>
        <p:spPr>
          <a:xfrm>
            <a:off x="7034919" y="3440872"/>
            <a:ext cx="3980788" cy="369332"/>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The bandwidth of device </a:t>
            </a:r>
            <a:r>
              <a:rPr lang="en-US" altLang="zh-TW" dirty="0" smtClean="0">
                <a:solidFill>
                  <a:srgbClr val="FF0000"/>
                </a:solidFill>
                <a:latin typeface="Arial" charset="0"/>
              </a:rPr>
              <a:t>B </a:t>
            </a:r>
            <a:r>
              <a:rPr lang="en-US" altLang="zh-TW" dirty="0">
                <a:solidFill>
                  <a:srgbClr val="FF0000"/>
                </a:solidFill>
                <a:latin typeface="Arial" charset="0"/>
              </a:rPr>
              <a:t>is 1</a:t>
            </a:r>
            <a:r>
              <a:rPr lang="en-US" altLang="zh-TW" dirty="0" smtClean="0">
                <a:solidFill>
                  <a:srgbClr val="FF0000"/>
                </a:solidFill>
                <a:latin typeface="Arial" charset="0"/>
              </a:rPr>
              <a:t>1 </a:t>
            </a:r>
            <a:r>
              <a:rPr lang="en-US" altLang="zh-TW" dirty="0">
                <a:solidFill>
                  <a:srgbClr val="FF0000"/>
                </a:solidFill>
                <a:latin typeface="Arial" charset="0"/>
              </a:rPr>
              <a:t>GHz.</a:t>
            </a:r>
            <a:endParaRPr lang="zh-TW" altLang="en-US" dirty="0">
              <a:solidFill>
                <a:srgbClr val="FF0000"/>
              </a:solidFill>
              <a:latin typeface="Arial" charset="0"/>
            </a:endParaRPr>
          </a:p>
        </p:txBody>
      </p:sp>
      <p:sp>
        <p:nvSpPr>
          <p:cNvPr id="31" name="文字方塊 30"/>
          <p:cNvSpPr txBox="1"/>
          <p:nvPr/>
        </p:nvSpPr>
        <p:spPr>
          <a:xfrm>
            <a:off x="5721439" y="2926175"/>
            <a:ext cx="657140" cy="1323439"/>
          </a:xfrm>
          <a:prstGeom prst="rect">
            <a:avLst/>
          </a:prstGeom>
          <a:noFill/>
        </p:spPr>
        <p:txBody>
          <a:bodyPr wrap="square" rtlCol="0">
            <a:spAutoFit/>
          </a:bodyPr>
          <a:lstStyle/>
          <a:p>
            <a:r>
              <a:rPr lang="en-US" altLang="zh-CN" sz="8000" dirty="0">
                <a:solidFill>
                  <a:srgbClr val="FF0000"/>
                </a:solidFill>
              </a:rPr>
              <a:t>&lt;</a:t>
            </a:r>
            <a:endParaRPr lang="zh-CN" altLang="en-US" sz="8000" dirty="0">
              <a:solidFill>
                <a:srgbClr val="FF0000"/>
              </a:solidFill>
            </a:endParaRPr>
          </a:p>
        </p:txBody>
      </p:sp>
      <p:sp>
        <p:nvSpPr>
          <p:cNvPr id="19" name="七角星形 18"/>
          <p:cNvSpPr/>
          <p:nvPr/>
        </p:nvSpPr>
        <p:spPr bwMode="auto">
          <a:xfrm>
            <a:off x="2107976" y="2235653"/>
            <a:ext cx="9098322" cy="2483346"/>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CN" sz="2800" dirty="0">
                <a:solidFill>
                  <a:srgbClr val="FF0066"/>
                </a:solidFill>
              </a:rPr>
              <a:t>Bandwidth is dominated by different factors at high and low bias voltages.</a:t>
            </a:r>
            <a:endParaRPr lang="zh-TW" altLang="en-US" sz="2800" dirty="0">
              <a:solidFill>
                <a:srgbClr val="FF0066"/>
              </a:solidFill>
            </a:endParaRPr>
          </a:p>
        </p:txBody>
      </p:sp>
      <p:sp>
        <p:nvSpPr>
          <p:cNvPr id="20" name="文字方塊 19"/>
          <p:cNvSpPr txBox="1"/>
          <p:nvPr/>
        </p:nvSpPr>
        <p:spPr>
          <a:xfrm>
            <a:off x="11227747" y="6035989"/>
            <a:ext cx="441146" cy="369332"/>
          </a:xfrm>
          <a:prstGeom prst="rect">
            <a:avLst/>
          </a:prstGeom>
          <a:noFill/>
        </p:spPr>
        <p:txBody>
          <a:bodyPr wrap="none" rtlCol="0">
            <a:spAutoFit/>
          </a:bodyPr>
          <a:lstStyle/>
          <a:p>
            <a:r>
              <a:rPr lang="en-US" altLang="zh-CN" dirty="0" smtClean="0"/>
              <a:t>45</a:t>
            </a:r>
            <a:endParaRPr lang="zh-CN" altLang="en-US" dirty="0"/>
          </a:p>
        </p:txBody>
      </p:sp>
      <p:pic>
        <p:nvPicPr>
          <p:cNvPr id="21" name="圖片 20"/>
          <p:cNvPicPr>
            <a:picLocks noChangeAspect="1"/>
          </p:cNvPicPr>
          <p:nvPr/>
        </p:nvPicPr>
        <p:blipFill>
          <a:blip r:embed="rId8"/>
          <a:stretch>
            <a:fillRect/>
          </a:stretch>
        </p:blipFill>
        <p:spPr>
          <a:xfrm>
            <a:off x="9932761" y="0"/>
            <a:ext cx="2259239" cy="972000"/>
          </a:xfrm>
          <a:prstGeom prst="rect">
            <a:avLst/>
          </a:prstGeom>
        </p:spPr>
      </p:pic>
    </p:spTree>
    <p:extLst>
      <p:ext uri="{BB962C8B-B14F-4D97-AF65-F5344CB8AC3E}">
        <p14:creationId xmlns:p14="http://schemas.microsoft.com/office/powerpoint/2010/main" val="8258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2"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up)">
                                      <p:cBhvr>
                                        <p:cTn id="81" dur="10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22" presetClass="exit" presetSubtype="4" fill="hold" grpId="1" nodeType="withEffect">
                                  <p:stCondLst>
                                    <p:cond delay="0"/>
                                  </p:stCondLst>
                                  <p:childTnLst>
                                    <p:animEffect transition="out" filter="wipe(down)">
                                      <p:cBhvr>
                                        <p:cTn id="98" dur="500"/>
                                        <p:tgtEl>
                                          <p:spTgt spid="29"/>
                                        </p:tgtEl>
                                      </p:cBhvr>
                                    </p:animEffect>
                                    <p:set>
                                      <p:cBhvr>
                                        <p:cTn id="99" dur="1" fill="hold">
                                          <p:stCondLst>
                                            <p:cond delay="499"/>
                                          </p:stCondLst>
                                        </p:cTn>
                                        <p:tgtEl>
                                          <p:spTgt spid="29"/>
                                        </p:tgtEl>
                                        <p:attrNameLst>
                                          <p:attrName>style.visibility</p:attrName>
                                        </p:attrNameLst>
                                      </p:cBhvr>
                                      <p:to>
                                        <p:strVal val="hidden"/>
                                      </p:to>
                                    </p:set>
                                  </p:childTnLst>
                                </p:cTn>
                              </p:par>
                              <p:par>
                                <p:cTn id="100" presetID="22" presetClass="exit" presetSubtype="4" fill="hold" grpId="1" nodeType="withEffect">
                                  <p:stCondLst>
                                    <p:cond delay="0"/>
                                  </p:stCondLst>
                                  <p:childTnLst>
                                    <p:animEffect transition="out" filter="wipe(down)">
                                      <p:cBhvr>
                                        <p:cTn id="101" dur="500"/>
                                        <p:tgtEl>
                                          <p:spTgt spid="30"/>
                                        </p:tgtEl>
                                      </p:cBhvr>
                                    </p:animEffect>
                                    <p:set>
                                      <p:cBhvr>
                                        <p:cTn id="102" dur="1" fill="hold">
                                          <p:stCondLst>
                                            <p:cond delay="499"/>
                                          </p:stCondLst>
                                        </p:cTn>
                                        <p:tgtEl>
                                          <p:spTgt spid="30"/>
                                        </p:tgtEl>
                                        <p:attrNameLst>
                                          <p:attrName>style.visibility</p:attrName>
                                        </p:attrNameLst>
                                      </p:cBhvr>
                                      <p:to>
                                        <p:strVal val="hidden"/>
                                      </p:to>
                                    </p:set>
                                  </p:childTnLst>
                                </p:cTn>
                              </p:par>
                              <p:par>
                                <p:cTn id="103" presetID="22" presetClass="exit" presetSubtype="4" fill="hold" grpId="1" nodeType="withEffect">
                                  <p:stCondLst>
                                    <p:cond delay="0"/>
                                  </p:stCondLst>
                                  <p:childTnLst>
                                    <p:animEffect transition="out" filter="wipe(down)">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par>
                                <p:cTn id="106" presetID="22" presetClass="exit" presetSubtype="4" fill="hold" grpId="1" nodeType="withEffect">
                                  <p:stCondLst>
                                    <p:cond delay="0"/>
                                  </p:stCondLst>
                                  <p:childTnLst>
                                    <p:animEffect transition="out" filter="wipe(down)">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p:cTn id="113" dur="500" fill="hold"/>
                                        <p:tgtEl>
                                          <p:spTgt spid="19"/>
                                        </p:tgtEl>
                                        <p:attrNameLst>
                                          <p:attrName>ppt_w</p:attrName>
                                        </p:attrNameLst>
                                      </p:cBhvr>
                                      <p:tavLst>
                                        <p:tav tm="0">
                                          <p:val>
                                            <p:fltVal val="0"/>
                                          </p:val>
                                        </p:tav>
                                        <p:tav tm="100000">
                                          <p:val>
                                            <p:strVal val="#ppt_w"/>
                                          </p:val>
                                        </p:tav>
                                      </p:tavLst>
                                    </p:anim>
                                    <p:anim calcmode="lin" valueType="num">
                                      <p:cBhvr>
                                        <p:cTn id="114" dur="500" fill="hold"/>
                                        <p:tgtEl>
                                          <p:spTgt spid="19"/>
                                        </p:tgtEl>
                                        <p:attrNameLst>
                                          <p:attrName>ppt_h</p:attrName>
                                        </p:attrNameLst>
                                      </p:cBhvr>
                                      <p:tavLst>
                                        <p:tav tm="0">
                                          <p:val>
                                            <p:fltVal val="0"/>
                                          </p:val>
                                        </p:tav>
                                        <p:tav tm="100000">
                                          <p:val>
                                            <p:strVal val="#ppt_h"/>
                                          </p:val>
                                        </p:tav>
                                      </p:tavLst>
                                    </p:anim>
                                    <p:animEffect transition="in" filter="fade">
                                      <p:cBhvr>
                                        <p:cTn id="1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1" animBg="1"/>
      <p:bldP spid="9" grpId="2" animBg="1"/>
      <p:bldP spid="14" grpId="0" animBg="1"/>
      <p:bldP spid="14" grpId="1" animBg="1"/>
      <p:bldP spid="15" grpId="0" animBg="1"/>
      <p:bldP spid="15" grpId="1" animBg="1"/>
      <p:bldP spid="18" grpId="0" animBg="1"/>
      <p:bldP spid="18" grpId="1" animBg="1"/>
      <p:bldP spid="26" grpId="0" animBg="1"/>
      <p:bldP spid="26" grpId="1" animBg="1"/>
      <p:bldP spid="27" grpId="0" animBg="1"/>
      <p:bldP spid="27" grpId="1" animBg="1"/>
      <p:bldP spid="28" grpId="0"/>
      <p:bldP spid="28" grpId="1"/>
      <p:bldP spid="29" grpId="0" animBg="1"/>
      <p:bldP spid="29" grpId="1" animBg="1"/>
      <p:bldP spid="30" grpId="0" animBg="1"/>
      <p:bldP spid="30" grpId="1" animBg="1"/>
      <p:bldP spid="31" grpId="0"/>
      <p:bldP spid="31" grpId="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p:cNvGraphicFramePr>
            <a:graphicFrameLocks noChangeAspect="1"/>
          </p:cNvGraphicFramePr>
          <p:nvPr>
            <p:extLst/>
          </p:nvPr>
        </p:nvGraphicFramePr>
        <p:xfrm>
          <a:off x="676993" y="1270221"/>
          <a:ext cx="6837646" cy="5382226"/>
        </p:xfrm>
        <a:graphic>
          <a:graphicData uri="http://schemas.openxmlformats.org/presentationml/2006/ole">
            <mc:AlternateContent xmlns:mc="http://schemas.openxmlformats.org/markup-compatibility/2006">
              <mc:Choice xmlns:v="urn:schemas-microsoft-com:vml" Requires="v">
                <p:oleObj spid="_x0000_s188580"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676993" y="1270221"/>
                        <a:ext cx="6837646" cy="5382226"/>
                      </a:xfrm>
                      <a:prstGeom prst="rect">
                        <a:avLst/>
                      </a:prstGeom>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3017916573"/>
              </p:ext>
            </p:extLst>
          </p:nvPr>
        </p:nvGraphicFramePr>
        <p:xfrm>
          <a:off x="6065900" y="1362097"/>
          <a:ext cx="7204082" cy="5290350"/>
        </p:xfrm>
        <a:graphic>
          <a:graphicData uri="http://schemas.openxmlformats.org/presentationml/2006/ole">
            <mc:AlternateContent xmlns:mc="http://schemas.openxmlformats.org/markup-compatibility/2006">
              <mc:Choice xmlns:v="urn:schemas-microsoft-com:vml" Requires="v">
                <p:oleObj spid="_x0000_s188581" name="Graph" r:id="rId6" imgW="4154400" imgH="2901600" progId="Origin50.Graph">
                  <p:embed/>
                </p:oleObj>
              </mc:Choice>
              <mc:Fallback>
                <p:oleObj name="Graph" r:id="rId6" imgW="4154400" imgH="2901600" progId="Origin50.Graph">
                  <p:embed/>
                  <p:pic>
                    <p:nvPicPr>
                      <p:cNvPr id="0" name=""/>
                      <p:cNvPicPr/>
                      <p:nvPr/>
                    </p:nvPicPr>
                    <p:blipFill>
                      <a:blip r:embed="rId7"/>
                      <a:stretch>
                        <a:fillRect/>
                      </a:stretch>
                    </p:blipFill>
                    <p:spPr>
                      <a:xfrm>
                        <a:off x="6065900" y="1362097"/>
                        <a:ext cx="7204082" cy="5290350"/>
                      </a:xfrm>
                      <a:prstGeom prst="rect">
                        <a:avLst/>
                      </a:prstGeom>
                    </p:spPr>
                  </p:pic>
                </p:oleObj>
              </mc:Fallback>
            </mc:AlternateContent>
          </a:graphicData>
        </a:graphic>
      </p:graphicFrame>
      <p:sp>
        <p:nvSpPr>
          <p:cNvPr id="6" name="標題 1"/>
          <p:cNvSpPr txBox="1">
            <a:spLocks/>
          </p:cNvSpPr>
          <p:nvPr/>
        </p:nvSpPr>
        <p:spPr bwMode="auto">
          <a:xfrm>
            <a:off x="2107976" y="698721"/>
            <a:ext cx="9278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3-dB O-E Bandwidth(low power)</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橢圓 6"/>
          <p:cNvSpPr/>
          <p:nvPr/>
        </p:nvSpPr>
        <p:spPr bwMode="auto">
          <a:xfrm>
            <a:off x="4527052" y="2436470"/>
            <a:ext cx="694482" cy="38196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8" name="橢圓 7"/>
          <p:cNvSpPr/>
          <p:nvPr/>
        </p:nvSpPr>
        <p:spPr bwMode="auto">
          <a:xfrm>
            <a:off x="10350403" y="2587189"/>
            <a:ext cx="509286" cy="35881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9" name="文字方塊 18"/>
          <p:cNvSpPr txBox="1"/>
          <p:nvPr/>
        </p:nvSpPr>
        <p:spPr>
          <a:xfrm>
            <a:off x="3573878" y="3337700"/>
            <a:ext cx="5358641" cy="923330"/>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When the bias reaches Vbr, the thinner M layer in device B results in a shorter avalanche delay time and faster speed performance.</a:t>
            </a:r>
            <a:endParaRPr lang="zh-TW" altLang="en-US" dirty="0">
              <a:solidFill>
                <a:srgbClr val="FF0000"/>
              </a:solidFill>
              <a:latin typeface="Arial" charset="0"/>
            </a:endParaRPr>
          </a:p>
        </p:txBody>
      </p:sp>
      <p:sp>
        <p:nvSpPr>
          <p:cNvPr id="14" name="橢圓 13"/>
          <p:cNvSpPr/>
          <p:nvPr/>
        </p:nvSpPr>
        <p:spPr bwMode="auto">
          <a:xfrm>
            <a:off x="2379518" y="2587189"/>
            <a:ext cx="550718" cy="35881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5" name="橢圓 14"/>
          <p:cNvSpPr/>
          <p:nvPr/>
        </p:nvSpPr>
        <p:spPr bwMode="auto">
          <a:xfrm>
            <a:off x="7762009" y="2587189"/>
            <a:ext cx="436418" cy="35881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6" name="文字方塊 18"/>
          <p:cNvSpPr txBox="1"/>
          <p:nvPr/>
        </p:nvSpPr>
        <p:spPr>
          <a:xfrm>
            <a:off x="3721442" y="3131862"/>
            <a:ext cx="5063515" cy="923330"/>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The slightly faster performance of device A can be attributed to its thicker depletion layer and wider RC-limited bandwidth</a:t>
            </a:r>
            <a:r>
              <a:rPr lang="en-US" altLang="zh-CN" dirty="0" smtClean="0">
                <a:solidFill>
                  <a:srgbClr val="FF0000"/>
                </a:solidFill>
              </a:rPr>
              <a:t>.</a:t>
            </a:r>
            <a:endParaRPr lang="zh-TW" altLang="en-US" dirty="0">
              <a:solidFill>
                <a:srgbClr val="FF0000"/>
              </a:solidFill>
              <a:latin typeface="Arial" charset="0"/>
            </a:endParaRPr>
          </a:p>
        </p:txBody>
      </p:sp>
      <p:sp>
        <p:nvSpPr>
          <p:cNvPr id="11" name="文字方塊 10"/>
          <p:cNvSpPr txBox="1"/>
          <p:nvPr/>
        </p:nvSpPr>
        <p:spPr>
          <a:xfrm>
            <a:off x="11227747" y="6035989"/>
            <a:ext cx="441146" cy="369332"/>
          </a:xfrm>
          <a:prstGeom prst="rect">
            <a:avLst/>
          </a:prstGeom>
          <a:noFill/>
        </p:spPr>
        <p:txBody>
          <a:bodyPr wrap="none" rtlCol="0">
            <a:spAutoFit/>
          </a:bodyPr>
          <a:lstStyle/>
          <a:p>
            <a:r>
              <a:rPr lang="en-US" altLang="zh-CN" dirty="0" smtClean="0"/>
              <a:t>46</a:t>
            </a:r>
            <a:endParaRPr lang="zh-CN" altLang="en-US" dirty="0"/>
          </a:p>
        </p:txBody>
      </p:sp>
      <p:pic>
        <p:nvPicPr>
          <p:cNvPr id="12" name="圖片 11"/>
          <p:cNvPicPr>
            <a:picLocks noChangeAspect="1"/>
          </p:cNvPicPr>
          <p:nvPr/>
        </p:nvPicPr>
        <p:blipFill>
          <a:blip r:embed="rId8"/>
          <a:stretch>
            <a:fillRect/>
          </a:stretch>
        </p:blipFill>
        <p:spPr>
          <a:xfrm>
            <a:off x="9932761" y="0"/>
            <a:ext cx="2259239" cy="972000"/>
          </a:xfrm>
          <a:prstGeom prst="rect">
            <a:avLst/>
          </a:prstGeom>
        </p:spPr>
      </p:pic>
    </p:spTree>
    <p:extLst>
      <p:ext uri="{BB962C8B-B14F-4D97-AF65-F5344CB8AC3E}">
        <p14:creationId xmlns:p14="http://schemas.microsoft.com/office/powerpoint/2010/main" val="74033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22" presetClass="exit" presetSubtype="4" fill="hold" grpId="1" nodeType="withEffect">
                                  <p:stCondLst>
                                    <p:cond delay="0"/>
                                  </p:stCondLst>
                                  <p:childTnLst>
                                    <p:animEffect transition="out" filter="wipe(down)">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4" grpId="0" animBg="1"/>
      <p:bldP spid="15" grpId="0" animBg="1"/>
      <p:bldP spid="26" grpId="0" animBg="1"/>
      <p:bldP spid="2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a:grpSpLocks noChangeAspect="1"/>
          </p:cNvGrpSpPr>
          <p:nvPr/>
        </p:nvGrpSpPr>
        <p:grpSpPr>
          <a:xfrm>
            <a:off x="211264" y="1704109"/>
            <a:ext cx="13589112" cy="4622540"/>
            <a:chOff x="1019919" y="554070"/>
            <a:chExt cx="11455556" cy="3599694"/>
          </a:xfrm>
          <a:solidFill>
            <a:srgbClr val="FF0000"/>
          </a:solidFill>
        </p:grpSpPr>
        <p:grpSp>
          <p:nvGrpSpPr>
            <p:cNvPr id="6" name="群組 5"/>
            <p:cNvGrpSpPr/>
            <p:nvPr/>
          </p:nvGrpSpPr>
          <p:grpSpPr>
            <a:xfrm>
              <a:off x="4170475" y="570071"/>
              <a:ext cx="8305000" cy="3583693"/>
              <a:chOff x="3959218" y="494385"/>
              <a:chExt cx="8305000" cy="3583693"/>
            </a:xfrm>
            <a:grpFill/>
          </p:grpSpPr>
          <p:graphicFrame>
            <p:nvGraphicFramePr>
              <p:cNvPr id="8" name="物件 7"/>
              <p:cNvGraphicFramePr>
                <a:graphicFrameLocks noChangeAspect="1"/>
              </p:cNvGraphicFramePr>
              <p:nvPr>
                <p:extLst>
                  <p:ext uri="{D42A27DB-BD31-4B8C-83A1-F6EECF244321}">
                    <p14:modId xmlns:p14="http://schemas.microsoft.com/office/powerpoint/2010/main" val="1855616604"/>
                  </p:ext>
                </p:extLst>
              </p:nvPr>
            </p:nvGraphicFramePr>
            <p:xfrm>
              <a:off x="7133735" y="508915"/>
              <a:ext cx="5130483" cy="3540022"/>
            </p:xfrm>
            <a:graphic>
              <a:graphicData uri="http://schemas.openxmlformats.org/presentationml/2006/ole">
                <mc:AlternateContent xmlns:mc="http://schemas.openxmlformats.org/markup-compatibility/2006">
                  <mc:Choice xmlns:v="urn:schemas-microsoft-com:vml" Requires="v">
                    <p:oleObj spid="_x0000_s176448"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7133735" y="508915"/>
                            <a:ext cx="5130483" cy="3540022"/>
                          </a:xfrm>
                          <a:prstGeom prst="rect">
                            <a:avLst/>
                          </a:prstGeom>
                        </p:spPr>
                      </p:pic>
                    </p:oleObj>
                  </mc:Fallback>
                </mc:AlternateContent>
              </a:graphicData>
            </a:graphic>
          </p:graphicFrame>
          <p:graphicFrame>
            <p:nvGraphicFramePr>
              <p:cNvPr id="9" name="物件 8"/>
              <p:cNvGraphicFramePr>
                <a:graphicFrameLocks noChangeAspect="1"/>
              </p:cNvGraphicFramePr>
              <p:nvPr>
                <p:extLst>
                  <p:ext uri="{D42A27DB-BD31-4B8C-83A1-F6EECF244321}">
                    <p14:modId xmlns:p14="http://schemas.microsoft.com/office/powerpoint/2010/main" val="1448097715"/>
                  </p:ext>
                </p:extLst>
              </p:nvPr>
            </p:nvGraphicFramePr>
            <p:xfrm>
              <a:off x="3959218" y="494385"/>
              <a:ext cx="5130483" cy="3583693"/>
            </p:xfrm>
            <a:graphic>
              <a:graphicData uri="http://schemas.openxmlformats.org/presentationml/2006/ole">
                <mc:AlternateContent xmlns:mc="http://schemas.openxmlformats.org/markup-compatibility/2006">
                  <mc:Choice xmlns:v="urn:schemas-microsoft-com:vml" Requires="v">
                    <p:oleObj spid="_x0000_s176449" name="Graph" r:id="rId6" imgW="4154400" imgH="2901600" progId="Origin50.Graph">
                      <p:embed/>
                    </p:oleObj>
                  </mc:Choice>
                  <mc:Fallback>
                    <p:oleObj name="Graph" r:id="rId6" imgW="4154400" imgH="2901600" progId="Origin50.Graph">
                      <p:embed/>
                      <p:pic>
                        <p:nvPicPr>
                          <p:cNvPr id="0" name=""/>
                          <p:cNvPicPr/>
                          <p:nvPr/>
                        </p:nvPicPr>
                        <p:blipFill>
                          <a:blip r:embed="rId7"/>
                          <a:stretch>
                            <a:fillRect/>
                          </a:stretch>
                        </p:blipFill>
                        <p:spPr>
                          <a:xfrm>
                            <a:off x="3959218" y="494385"/>
                            <a:ext cx="5130483" cy="3583693"/>
                          </a:xfrm>
                          <a:prstGeom prst="rect">
                            <a:avLst/>
                          </a:prstGeom>
                        </p:spPr>
                      </p:pic>
                    </p:oleObj>
                  </mc:Fallback>
                </mc:AlternateContent>
              </a:graphicData>
            </a:graphic>
          </p:graphicFrame>
        </p:grpSp>
        <p:graphicFrame>
          <p:nvGraphicFramePr>
            <p:cNvPr id="7" name="物件 6"/>
            <p:cNvGraphicFramePr>
              <a:graphicFrameLocks noChangeAspect="1"/>
            </p:cNvGraphicFramePr>
            <p:nvPr>
              <p:extLst>
                <p:ext uri="{D42A27DB-BD31-4B8C-83A1-F6EECF244321}">
                  <p14:modId xmlns:p14="http://schemas.microsoft.com/office/powerpoint/2010/main" val="1741977633"/>
                </p:ext>
              </p:extLst>
            </p:nvPr>
          </p:nvGraphicFramePr>
          <p:xfrm>
            <a:off x="1019919" y="554070"/>
            <a:ext cx="5126313" cy="3580779"/>
          </p:xfrm>
          <a:graphic>
            <a:graphicData uri="http://schemas.openxmlformats.org/presentationml/2006/ole">
              <mc:AlternateContent xmlns:mc="http://schemas.openxmlformats.org/markup-compatibility/2006">
                <mc:Choice xmlns:v="urn:schemas-microsoft-com:vml" Requires="v">
                  <p:oleObj spid="_x0000_s176450" name="Graph" r:id="rId8" imgW="4154400" imgH="2901600" progId="Origin50.Graph">
                    <p:embed/>
                  </p:oleObj>
                </mc:Choice>
                <mc:Fallback>
                  <p:oleObj name="Graph" r:id="rId8" imgW="4154400" imgH="2901600" progId="Origin50.Graph">
                    <p:embed/>
                    <p:pic>
                      <p:nvPicPr>
                        <p:cNvPr id="0" name=""/>
                        <p:cNvPicPr/>
                        <p:nvPr/>
                      </p:nvPicPr>
                      <p:blipFill>
                        <a:blip r:embed="rId9"/>
                        <a:stretch>
                          <a:fillRect/>
                        </a:stretch>
                      </p:blipFill>
                      <p:spPr>
                        <a:xfrm>
                          <a:off x="1019919" y="554070"/>
                          <a:ext cx="5126313" cy="3580779"/>
                        </a:xfrm>
                        <a:prstGeom prst="rect">
                          <a:avLst/>
                        </a:prstGeom>
                      </p:spPr>
                    </p:pic>
                  </p:oleObj>
                </mc:Fallback>
              </mc:AlternateContent>
            </a:graphicData>
          </a:graphic>
        </p:graphicFrame>
      </p:grpSp>
      <p:sp>
        <p:nvSpPr>
          <p:cNvPr id="10" name="文字方塊 18"/>
          <p:cNvSpPr txBox="1"/>
          <p:nvPr/>
        </p:nvSpPr>
        <p:spPr>
          <a:xfrm>
            <a:off x="3518390" y="4005077"/>
            <a:ext cx="5044973" cy="923330"/>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It can be seen that device A, with active mesa diameters of 20, 22, and 24 </a:t>
            </a:r>
            <a:r>
              <a:rPr lang="en-US" altLang="zh-CN" dirty="0" err="1">
                <a:solidFill>
                  <a:srgbClr val="FF0000"/>
                </a:solidFill>
              </a:rPr>
              <a:t>μm</a:t>
            </a:r>
            <a:r>
              <a:rPr lang="en-US" altLang="zh-CN" dirty="0">
                <a:solidFill>
                  <a:srgbClr val="FF0000"/>
                </a:solidFill>
              </a:rPr>
              <a:t>, can maintain a maximum 3-dB bandwidth exceeding 40 GHz</a:t>
            </a:r>
            <a:r>
              <a:rPr lang="en-US" altLang="zh-CN" dirty="0" smtClean="0">
                <a:solidFill>
                  <a:srgbClr val="FF0000"/>
                </a:solidFill>
              </a:rPr>
              <a:t>.</a:t>
            </a:r>
            <a:endParaRPr lang="en-US" altLang="zh-CN" dirty="0">
              <a:solidFill>
                <a:srgbClr val="FF0000"/>
              </a:solidFill>
            </a:endParaRPr>
          </a:p>
        </p:txBody>
      </p:sp>
      <p:sp>
        <p:nvSpPr>
          <p:cNvPr id="11" name="標題 1"/>
          <p:cNvSpPr txBox="1">
            <a:spLocks/>
          </p:cNvSpPr>
          <p:nvPr/>
        </p:nvSpPr>
        <p:spPr bwMode="auto">
          <a:xfrm>
            <a:off x="2107976" y="698721"/>
            <a:ext cx="9278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3-dB O-E </a:t>
            </a:r>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Bandwidth(High </a:t>
            </a:r>
            <a:r>
              <a:rPr lang="en-US" altLang="zh-TW"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power)</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文字方塊 18"/>
          <p:cNvSpPr txBox="1"/>
          <p:nvPr/>
        </p:nvSpPr>
        <p:spPr>
          <a:xfrm>
            <a:off x="2468911" y="2461199"/>
            <a:ext cx="6806558" cy="646331"/>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As previously </a:t>
            </a:r>
            <a:r>
              <a:rPr lang="en-US" altLang="zh-CN" dirty="0" err="1" smtClean="0">
                <a:solidFill>
                  <a:srgbClr val="FF0000"/>
                </a:solidFill>
              </a:rPr>
              <a:t>discussed,the</a:t>
            </a:r>
            <a:r>
              <a:rPr lang="en-US" altLang="zh-CN" dirty="0" smtClean="0">
                <a:solidFill>
                  <a:srgbClr val="FF0000"/>
                </a:solidFill>
              </a:rPr>
              <a:t> </a:t>
            </a:r>
            <a:r>
              <a:rPr lang="en-US" altLang="zh-CN" dirty="0">
                <a:solidFill>
                  <a:srgbClr val="FF0000"/>
                </a:solidFill>
              </a:rPr>
              <a:t>high-power performance of an APD is also an important parameter for a 50 G PON</a:t>
            </a:r>
            <a:endParaRPr lang="zh-CN" altLang="en-US" dirty="0">
              <a:solidFill>
                <a:srgbClr val="FF0000"/>
              </a:solidFill>
            </a:endParaRPr>
          </a:p>
        </p:txBody>
      </p:sp>
      <p:sp>
        <p:nvSpPr>
          <p:cNvPr id="2" name="橢圓 1"/>
          <p:cNvSpPr/>
          <p:nvPr/>
        </p:nvSpPr>
        <p:spPr bwMode="auto">
          <a:xfrm>
            <a:off x="3803515" y="2770491"/>
            <a:ext cx="446399" cy="35019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3" name="橢圓 12"/>
          <p:cNvSpPr/>
          <p:nvPr/>
        </p:nvSpPr>
        <p:spPr bwMode="auto">
          <a:xfrm>
            <a:off x="7890564" y="2712058"/>
            <a:ext cx="446399" cy="35019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4" name="橢圓 13"/>
          <p:cNvSpPr/>
          <p:nvPr/>
        </p:nvSpPr>
        <p:spPr bwMode="auto">
          <a:xfrm>
            <a:off x="11572672" y="2770491"/>
            <a:ext cx="446399" cy="35019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5" name="文字方塊 18"/>
          <p:cNvSpPr txBox="1"/>
          <p:nvPr/>
        </p:nvSpPr>
        <p:spPr>
          <a:xfrm>
            <a:off x="3361554" y="2178423"/>
            <a:ext cx="5358641" cy="646331"/>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These are the bandwidth results measured for Device A at high power (1mW).</a:t>
            </a:r>
            <a:endParaRPr lang="zh-CN" altLang="en-US" dirty="0">
              <a:solidFill>
                <a:srgbClr val="FF0000"/>
              </a:solidFill>
            </a:endParaRPr>
          </a:p>
        </p:txBody>
      </p:sp>
      <p:sp>
        <p:nvSpPr>
          <p:cNvPr id="3" name="向下箭號 2"/>
          <p:cNvSpPr/>
          <p:nvPr/>
        </p:nvSpPr>
        <p:spPr bwMode="auto">
          <a:xfrm>
            <a:off x="5768501" y="3054171"/>
            <a:ext cx="544749" cy="756798"/>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6" name="七角星形 18"/>
          <p:cNvSpPr/>
          <p:nvPr/>
        </p:nvSpPr>
        <p:spPr bwMode="auto">
          <a:xfrm>
            <a:off x="1841909" y="1951549"/>
            <a:ext cx="9098322" cy="2924830"/>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CN" sz="2000" dirty="0">
                <a:solidFill>
                  <a:srgbClr val="FF0066"/>
                </a:solidFill>
              </a:rPr>
              <a:t>This consistent high-speed performance demonstrates the good linearity and excellent high-power performance of our new APD structure under various optical power conditions</a:t>
            </a:r>
            <a:r>
              <a:rPr lang="en-US" altLang="zh-CN" sz="2000" dirty="0" smtClean="0">
                <a:solidFill>
                  <a:srgbClr val="FF0066"/>
                </a:solidFill>
              </a:rPr>
              <a:t>.</a:t>
            </a:r>
            <a:endParaRPr lang="en-US" altLang="zh-CN" sz="2000" dirty="0">
              <a:solidFill>
                <a:srgbClr val="FF0066"/>
              </a:solidFill>
            </a:endParaRPr>
          </a:p>
        </p:txBody>
      </p:sp>
      <p:sp>
        <p:nvSpPr>
          <p:cNvPr id="17" name="文字方塊 16"/>
          <p:cNvSpPr txBox="1"/>
          <p:nvPr/>
        </p:nvSpPr>
        <p:spPr>
          <a:xfrm>
            <a:off x="11227747" y="6035989"/>
            <a:ext cx="441146" cy="369332"/>
          </a:xfrm>
          <a:prstGeom prst="rect">
            <a:avLst/>
          </a:prstGeom>
          <a:noFill/>
        </p:spPr>
        <p:txBody>
          <a:bodyPr wrap="none" rtlCol="0">
            <a:spAutoFit/>
          </a:bodyPr>
          <a:lstStyle/>
          <a:p>
            <a:r>
              <a:rPr lang="en-US" altLang="zh-CN" dirty="0" smtClean="0"/>
              <a:t>47</a:t>
            </a:r>
            <a:endParaRPr lang="zh-CN" altLang="en-US" dirty="0"/>
          </a:p>
        </p:txBody>
      </p:sp>
      <p:pic>
        <p:nvPicPr>
          <p:cNvPr id="18" name="圖片 17"/>
          <p:cNvPicPr>
            <a:picLocks noChangeAspect="1"/>
          </p:cNvPicPr>
          <p:nvPr/>
        </p:nvPicPr>
        <p:blipFill>
          <a:blip r:embed="rId10"/>
          <a:stretch>
            <a:fillRect/>
          </a:stretch>
        </p:blipFill>
        <p:spPr>
          <a:xfrm>
            <a:off x="9932761" y="0"/>
            <a:ext cx="2259239" cy="972000"/>
          </a:xfrm>
          <a:prstGeom prst="rect">
            <a:avLst/>
          </a:prstGeom>
        </p:spPr>
      </p:pic>
    </p:spTree>
    <p:extLst>
      <p:ext uri="{BB962C8B-B14F-4D97-AF65-F5344CB8AC3E}">
        <p14:creationId xmlns:p14="http://schemas.microsoft.com/office/powerpoint/2010/main" val="254970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2" grpId="1" animBg="1"/>
      <p:bldP spid="2" grpId="0" animBg="1"/>
      <p:bldP spid="13" grpId="0" animBg="1"/>
      <p:bldP spid="14" grpId="0" animBg="1"/>
      <p:bldP spid="15" grpId="0" animBg="1"/>
      <p:bldP spid="3"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物件 2"/>
          <p:cNvGraphicFramePr>
            <a:graphicFrameLocks noChangeAspect="1"/>
          </p:cNvGraphicFramePr>
          <p:nvPr>
            <p:extLst>
              <p:ext uri="{D42A27DB-BD31-4B8C-83A1-F6EECF244321}">
                <p14:modId xmlns:p14="http://schemas.microsoft.com/office/powerpoint/2010/main" val="2395173103"/>
              </p:ext>
            </p:extLst>
          </p:nvPr>
        </p:nvGraphicFramePr>
        <p:xfrm>
          <a:off x="406400" y="1669915"/>
          <a:ext cx="7167697" cy="5216600"/>
        </p:xfrm>
        <a:graphic>
          <a:graphicData uri="http://schemas.openxmlformats.org/presentationml/2006/ole">
            <mc:AlternateContent xmlns:mc="http://schemas.openxmlformats.org/markup-compatibility/2006">
              <mc:Choice xmlns:v="urn:schemas-microsoft-com:vml" Requires="v">
                <p:oleObj spid="_x0000_s178387"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406400" y="1669915"/>
                        <a:ext cx="7167697" cy="5216600"/>
                      </a:xfrm>
                      <a:prstGeom prst="rect">
                        <a:avLst/>
                      </a:prstGeom>
                    </p:spPr>
                  </p:pic>
                </p:oleObj>
              </mc:Fallback>
            </mc:AlternateContent>
          </a:graphicData>
        </a:graphic>
      </p:graphicFrame>
      <p:sp>
        <p:nvSpPr>
          <p:cNvPr id="6" name="標題 1"/>
          <p:cNvSpPr txBox="1">
            <a:spLocks noGrp="1"/>
          </p:cNvSpPr>
          <p:nvPr>
            <p:ph type="title"/>
          </p:nvPr>
        </p:nvSpPr>
        <p:spPr bwMode="auto">
          <a:xfrm>
            <a:off x="1884303" y="40402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Gain-bandwidth </a:t>
            </a:r>
            <a:r>
              <a:rPr lang="en-US" altLang="zh-TW" i="1"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roduct(GBP</a:t>
            </a:r>
            <a:r>
              <a:rPr lang="en-US" altLang="zh-TW"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橢圓 6"/>
          <p:cNvSpPr/>
          <p:nvPr/>
        </p:nvSpPr>
        <p:spPr bwMode="auto">
          <a:xfrm>
            <a:off x="3454400" y="4053840"/>
            <a:ext cx="2143760" cy="57912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grpSp>
        <p:nvGrpSpPr>
          <p:cNvPr id="31" name="群組 30"/>
          <p:cNvGrpSpPr/>
          <p:nvPr/>
        </p:nvGrpSpPr>
        <p:grpSpPr>
          <a:xfrm>
            <a:off x="5684746" y="1378296"/>
            <a:ext cx="5922827" cy="4266191"/>
            <a:chOff x="6016790" y="1744056"/>
            <a:chExt cx="5922827" cy="4266191"/>
          </a:xfrm>
        </p:grpSpPr>
        <p:sp>
          <p:nvSpPr>
            <p:cNvPr id="10" name="Rectangle 33">
              <a:extLst>
                <a:ext uri="{FF2B5EF4-FFF2-40B4-BE49-F238E27FC236}">
                  <a16:creationId xmlns:a16="http://schemas.microsoft.com/office/drawing/2014/main" id="{2BACC8EB-53CD-4E09-9A1A-D88A39BA1364}"/>
                </a:ext>
              </a:extLst>
            </p:cNvPr>
            <p:cNvSpPr/>
            <p:nvPr/>
          </p:nvSpPr>
          <p:spPr>
            <a:xfrm>
              <a:off x="6016790" y="5478742"/>
              <a:ext cx="5922827" cy="531505"/>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S.I InP Substance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11" name="群組 10"/>
            <p:cNvGrpSpPr/>
            <p:nvPr/>
          </p:nvGrpSpPr>
          <p:grpSpPr>
            <a:xfrm>
              <a:off x="6227228" y="4975219"/>
              <a:ext cx="5525353" cy="502125"/>
              <a:chOff x="220820" y="4446899"/>
              <a:chExt cx="5660426" cy="502125"/>
            </a:xfrm>
          </p:grpSpPr>
          <p:sp>
            <p:nvSpPr>
              <p:cNvPr id="12" name="Rectangle 32">
                <a:extLst>
                  <a:ext uri="{FF2B5EF4-FFF2-40B4-BE49-F238E27FC236}">
                    <a16:creationId xmlns:a16="http://schemas.microsoft.com/office/drawing/2014/main" id="{3A548AB0-6369-4E36-A4A0-CC23A9971EEE}"/>
                  </a:ext>
                </a:extLst>
              </p:cNvPr>
              <p:cNvSpPr/>
              <p:nvPr/>
            </p:nvSpPr>
            <p:spPr>
              <a:xfrm>
                <a:off x="220820" y="4546164"/>
                <a:ext cx="5660426" cy="40286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N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Contact Layer (InP)                                         1000nm</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3" name="Rectangle 36">
                <a:extLst>
                  <a:ext uri="{FF2B5EF4-FFF2-40B4-BE49-F238E27FC236}">
                    <a16:creationId xmlns:a16="http://schemas.microsoft.com/office/drawing/2014/main" id="{B05FF548-6B77-453B-9960-9E725F7EF1AA}"/>
                  </a:ext>
                </a:extLst>
              </p:cNvPr>
              <p:cNvSpPr/>
              <p:nvPr/>
            </p:nvSpPr>
            <p:spPr>
              <a:xfrm>
                <a:off x="5526633" y="4452234"/>
                <a:ext cx="223072" cy="75332"/>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4" name="Rectangle 37">
                <a:extLst>
                  <a:ext uri="{FF2B5EF4-FFF2-40B4-BE49-F238E27FC236}">
                    <a16:creationId xmlns:a16="http://schemas.microsoft.com/office/drawing/2014/main" id="{8B81B9B1-E399-4E50-9B46-081FA3457BBA}"/>
                  </a:ext>
                </a:extLst>
              </p:cNvPr>
              <p:cNvSpPr/>
              <p:nvPr/>
            </p:nvSpPr>
            <p:spPr>
              <a:xfrm>
                <a:off x="311240" y="4446899"/>
                <a:ext cx="223072" cy="88858"/>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grpSp>
          <p:nvGrpSpPr>
            <p:cNvPr id="15" name="群組 14"/>
            <p:cNvGrpSpPr/>
            <p:nvPr/>
          </p:nvGrpSpPr>
          <p:grpSpPr>
            <a:xfrm>
              <a:off x="7228722" y="1744056"/>
              <a:ext cx="3505550" cy="1757402"/>
              <a:chOff x="1222314" y="1215736"/>
              <a:chExt cx="3597734" cy="1757402"/>
            </a:xfrm>
          </p:grpSpPr>
          <p:sp>
            <p:nvSpPr>
              <p:cNvPr id="16" name="Rectangle 27">
                <a:extLst>
                  <a:ext uri="{FF2B5EF4-FFF2-40B4-BE49-F238E27FC236}">
                    <a16:creationId xmlns:a16="http://schemas.microsoft.com/office/drawing/2014/main" id="{737E5D59-7C51-4294-BEFD-2BD8B6AD7F98}"/>
                  </a:ext>
                </a:extLst>
              </p:cNvPr>
              <p:cNvSpPr/>
              <p:nvPr/>
            </p:nvSpPr>
            <p:spPr>
              <a:xfrm>
                <a:off x="1222315" y="2039310"/>
                <a:ext cx="3597733" cy="50541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 </a:t>
                </a:r>
                <a:r>
                  <a:rPr lang="en-US" altLang="zh-TW" sz="1400" baseline="30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Absorber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0.53</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Ga</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0.47</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7" name="Rectangle 28">
                <a:extLst>
                  <a:ext uri="{FF2B5EF4-FFF2-40B4-BE49-F238E27FC236}">
                    <a16:creationId xmlns:a16="http://schemas.microsoft.com/office/drawing/2014/main" id="{B87A7F2A-64B3-4DCE-87D5-2F2B6A87BAB2}"/>
                  </a:ext>
                </a:extLst>
              </p:cNvPr>
              <p:cNvSpPr/>
              <p:nvPr/>
            </p:nvSpPr>
            <p:spPr>
              <a:xfrm>
                <a:off x="1222315" y="2537307"/>
                <a:ext cx="3597733" cy="21010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err="1"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Grading bandgap layers (InAlGaAs)     4nm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8" name="Rectangle 30">
                <a:extLst>
                  <a:ext uri="{FF2B5EF4-FFF2-40B4-BE49-F238E27FC236}">
                    <a16:creationId xmlns:a16="http://schemas.microsoft.com/office/drawing/2014/main" id="{73A38726-E124-4D11-ABB5-D8ED50700C5F}"/>
                  </a:ext>
                </a:extLst>
              </p:cNvPr>
              <p:cNvSpPr/>
              <p:nvPr/>
            </p:nvSpPr>
            <p:spPr>
              <a:xfrm>
                <a:off x="1222316" y="2738279"/>
                <a:ext cx="3597732" cy="23485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 Charge Layer (In</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0.52</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Al</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0.48</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As)             30nm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19" name="Rectangle 35">
                <a:extLst>
                  <a:ext uri="{FF2B5EF4-FFF2-40B4-BE49-F238E27FC236}">
                    <a16:creationId xmlns:a16="http://schemas.microsoft.com/office/drawing/2014/main" id="{E3186DA8-F692-4B5A-BC20-6786FAD715BA}"/>
                  </a:ext>
                </a:extLst>
              </p:cNvPr>
              <p:cNvSpPr/>
              <p:nvPr/>
            </p:nvSpPr>
            <p:spPr>
              <a:xfrm>
                <a:off x="1610416" y="1215736"/>
                <a:ext cx="212252" cy="107941"/>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0" name="Rectangle 11">
                <a:extLst>
                  <a:ext uri="{FF2B5EF4-FFF2-40B4-BE49-F238E27FC236}">
                    <a16:creationId xmlns:a16="http://schemas.microsoft.com/office/drawing/2014/main" id="{F8EFC7D0-0E8A-4CC2-B1FA-DF4BD0C817BD}"/>
                  </a:ext>
                </a:extLst>
              </p:cNvPr>
              <p:cNvSpPr/>
              <p:nvPr/>
            </p:nvSpPr>
            <p:spPr>
              <a:xfrm>
                <a:off x="1222315" y="1821771"/>
                <a:ext cx="3597733" cy="22797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 </a:t>
                </a:r>
                <a:r>
                  <a:rPr lang="en-US" altLang="zh-TW" sz="1400" baseline="300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Grading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bandgap layers (InAlGaAs)  12nm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21" name="Rectangle 12">
                <a:extLst>
                  <a:ext uri="{FF2B5EF4-FFF2-40B4-BE49-F238E27FC236}">
                    <a16:creationId xmlns:a16="http://schemas.microsoft.com/office/drawing/2014/main" id="{D6551529-21D1-4C6C-999B-1E64E8BB06A7}"/>
                  </a:ext>
                </a:extLst>
              </p:cNvPr>
              <p:cNvSpPr/>
              <p:nvPr/>
            </p:nvSpPr>
            <p:spPr>
              <a:xfrm>
                <a:off x="1222314" y="1624319"/>
                <a:ext cx="3597734" cy="19276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P+</a:t>
                </a:r>
                <a:r>
                  <a:rPr lang="zh-TW" altLang="en-US"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Window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500nm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22" name="Rectangle 13">
                <a:extLst>
                  <a:ext uri="{FF2B5EF4-FFF2-40B4-BE49-F238E27FC236}">
                    <a16:creationId xmlns:a16="http://schemas.microsoft.com/office/drawing/2014/main" id="{AF3B8E68-ECC9-47B2-A64F-E43E4D524990}"/>
                  </a:ext>
                </a:extLst>
              </p:cNvPr>
              <p:cNvSpPr/>
              <p:nvPr/>
            </p:nvSpPr>
            <p:spPr>
              <a:xfrm>
                <a:off x="1222314" y="1350755"/>
                <a:ext cx="3597734" cy="26315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P</a:t>
                </a:r>
                <a:r>
                  <a:rPr lang="en-US" altLang="zh-TW" sz="1400" baseline="300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Contact (In</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0.53</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Ga</a:t>
                </a:r>
                <a:r>
                  <a:rPr lang="en-US" altLang="zh-TW" sz="1400" baseline="-25000" dirty="0" smtClean="0">
                    <a:ln>
                      <a:solidFill>
                        <a:schemeClr val="tx1"/>
                      </a:solidFill>
                    </a:ln>
                    <a:solidFill>
                      <a:schemeClr val="tx1"/>
                    </a:solidFill>
                    <a:latin typeface="Times New Roman" panose="02020603050405020304" pitchFamily="18" charset="0"/>
                    <a:cs typeface="Times New Roman" panose="02020603050405020304" pitchFamily="18" charset="0"/>
                  </a:rPr>
                  <a:t>0.47</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As)                    100nm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23" name="Rectangle 35">
                <a:extLst>
                  <a:ext uri="{FF2B5EF4-FFF2-40B4-BE49-F238E27FC236}">
                    <a16:creationId xmlns:a16="http://schemas.microsoft.com/office/drawing/2014/main" id="{E3186DA8-F692-4B5A-BC20-6786FAD715BA}"/>
                  </a:ext>
                </a:extLst>
              </p:cNvPr>
              <p:cNvSpPr/>
              <p:nvPr/>
            </p:nvSpPr>
            <p:spPr>
              <a:xfrm>
                <a:off x="4194931" y="1224217"/>
                <a:ext cx="212252" cy="107941"/>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grpSp>
          <p:nvGrpSpPr>
            <p:cNvPr id="24" name="群組 23"/>
            <p:cNvGrpSpPr/>
            <p:nvPr/>
          </p:nvGrpSpPr>
          <p:grpSpPr>
            <a:xfrm>
              <a:off x="6682607" y="3750553"/>
              <a:ext cx="4559489" cy="1329897"/>
              <a:chOff x="1985462" y="3222233"/>
              <a:chExt cx="3854229" cy="1329897"/>
            </a:xfrm>
          </p:grpSpPr>
          <p:sp>
            <p:nvSpPr>
              <p:cNvPr id="25" name="Rectangle 31">
                <a:extLst>
                  <a:ext uri="{FF2B5EF4-FFF2-40B4-BE49-F238E27FC236}">
                    <a16:creationId xmlns:a16="http://schemas.microsoft.com/office/drawing/2014/main" id="{9E94587A-8DDF-4C81-A937-58CB247C11A2}"/>
                  </a:ext>
                </a:extLst>
              </p:cNvPr>
              <p:cNvSpPr/>
              <p:nvPr/>
            </p:nvSpPr>
            <p:spPr>
              <a:xfrm>
                <a:off x="1985595" y="3450172"/>
                <a:ext cx="3854095" cy="24057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P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Charge Layer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10nm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6" name="Rectangle 30">
                <a:extLst>
                  <a:ext uri="{FF2B5EF4-FFF2-40B4-BE49-F238E27FC236}">
                    <a16:creationId xmlns:a16="http://schemas.microsoft.com/office/drawing/2014/main" id="{73A38726-E124-4D11-ABB5-D8ED50700C5F}"/>
                  </a:ext>
                </a:extLst>
              </p:cNvPr>
              <p:cNvSpPr/>
              <p:nvPr/>
            </p:nvSpPr>
            <p:spPr>
              <a:xfrm>
                <a:off x="1985462" y="4197514"/>
                <a:ext cx="3854228" cy="35461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Collector Layer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zh-TW" altLang="en-US"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endParaRPr lang="zh-TW" altLang="en-US" sz="1400"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27" name="Rectangle 15">
                <a:extLst>
                  <a:ext uri="{FF2B5EF4-FFF2-40B4-BE49-F238E27FC236}">
                    <a16:creationId xmlns:a16="http://schemas.microsoft.com/office/drawing/2014/main" id="{02636679-1B7C-4E08-882F-DC1B2EAE7EA9}"/>
                  </a:ext>
                </a:extLst>
              </p:cNvPr>
              <p:cNvSpPr/>
              <p:nvPr/>
            </p:nvSpPr>
            <p:spPr>
              <a:xfrm>
                <a:off x="1985610" y="3222233"/>
                <a:ext cx="3854080" cy="22633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1</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st</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Multiplication I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30nm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8" name="Rectangle 16">
                <a:extLst>
                  <a:ext uri="{FF2B5EF4-FFF2-40B4-BE49-F238E27FC236}">
                    <a16:creationId xmlns:a16="http://schemas.microsoft.com/office/drawing/2014/main" id="{B86DA861-C721-4469-80B5-0FE57BD7F327}"/>
                  </a:ext>
                </a:extLst>
              </p:cNvPr>
              <p:cNvSpPr/>
              <p:nvPr/>
            </p:nvSpPr>
            <p:spPr>
              <a:xfrm>
                <a:off x="1985611" y="3686639"/>
                <a:ext cx="3854080" cy="28515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2</a:t>
                </a:r>
                <a:r>
                  <a:rPr lang="en-US" altLang="zh-TW" sz="1400" baseline="30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nd</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Multiplication </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II (In</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25nm</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9" name="Rectangle 18">
                <a:extLst>
                  <a:ext uri="{FF2B5EF4-FFF2-40B4-BE49-F238E27FC236}">
                    <a16:creationId xmlns:a16="http://schemas.microsoft.com/office/drawing/2014/main" id="{4D207E3E-8805-4778-8554-1AAA96FADD38}"/>
                  </a:ext>
                </a:extLst>
              </p:cNvPr>
              <p:cNvSpPr/>
              <p:nvPr/>
            </p:nvSpPr>
            <p:spPr>
              <a:xfrm>
                <a:off x="1985610" y="3972500"/>
                <a:ext cx="3854080" cy="22384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N  Charge Layer  (In</a:t>
                </a:r>
                <a:r>
                  <a:rPr lang="en-US" altLang="zh-TW" sz="1400" baseline="-25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0.52</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Al</a:t>
                </a:r>
                <a:r>
                  <a:rPr lang="en-US" altLang="zh-TW" sz="1400" baseline="-250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0.48</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As)                  50nm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sp>
          <p:nvSpPr>
            <p:cNvPr id="30" name="Rectangle 30">
              <a:extLst>
                <a:ext uri="{FF2B5EF4-FFF2-40B4-BE49-F238E27FC236}">
                  <a16:creationId xmlns:a16="http://schemas.microsoft.com/office/drawing/2014/main" id="{73A38726-E124-4D11-ABB5-D8ED50700C5F}"/>
                </a:ext>
              </a:extLst>
            </p:cNvPr>
            <p:cNvSpPr/>
            <p:nvPr/>
          </p:nvSpPr>
          <p:spPr>
            <a:xfrm>
              <a:off x="6941581" y="3497994"/>
              <a:ext cx="3979727" cy="250952"/>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zh-TW"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  </a:t>
              </a:r>
              <a:r>
                <a:rPr lang="en-US" altLang="zh-TW" sz="1400" dirty="0" smtClean="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rPr>
                <a:t>P Charge Layer</a:t>
              </a:r>
              <a:r>
                <a:rPr lang="en-US" altLang="zh-TW" sz="1400" dirty="0" smtClean="0">
                  <a:ln>
                    <a:solidFill>
                      <a:schemeClr val="tx1"/>
                    </a:solidFill>
                  </a:ln>
                  <a:latin typeface="Times New Roman" panose="02020603050405020304" pitchFamily="18" charset="0"/>
                  <a:cs typeface="Times New Roman" panose="02020603050405020304" pitchFamily="18" charset="0"/>
                </a:rPr>
                <a:t> </a:t>
              </a:r>
              <a:r>
                <a:rPr lang="en-US" altLang="zh-TW" sz="1400" dirty="0">
                  <a:ln>
                    <a:solidFill>
                      <a:schemeClr val="tx1"/>
                    </a:solidFill>
                  </a:ln>
                  <a:solidFill>
                    <a:schemeClr val="tx1"/>
                  </a:solidFill>
                  <a:latin typeface="Times New Roman" panose="02020603050405020304" pitchFamily="18" charset="0"/>
                  <a:cs typeface="Times New Roman" panose="02020603050405020304" pitchFamily="18" charset="0"/>
                </a:rPr>
                <a:t>(InP</a:t>
              </a:r>
              <a:r>
                <a:rPr lang="en-US" altLang="zh-TW" sz="1400" dirty="0" smtClean="0">
                  <a:ln>
                    <a:solidFill>
                      <a:schemeClr val="tx1"/>
                    </a:solidFill>
                  </a:ln>
                  <a:solidFill>
                    <a:schemeClr val="tx1"/>
                  </a:solidFill>
                  <a:latin typeface="Times New Roman" panose="02020603050405020304" pitchFamily="18" charset="0"/>
                  <a:cs typeface="Times New Roman" panose="02020603050405020304" pitchFamily="18" charset="0"/>
                </a:rPr>
                <a:t>)                                   30nm                </a:t>
              </a:r>
              <a:endParaRPr lang="zh-TW" altLang="en-US" sz="1400" dirty="0">
                <a:ln>
                  <a:solidFill>
                    <a:schemeClr val="tx1"/>
                  </a:solidFill>
                </a:ln>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sp>
        <p:nvSpPr>
          <p:cNvPr id="33" name="矩形 32"/>
          <p:cNvSpPr/>
          <p:nvPr/>
        </p:nvSpPr>
        <p:spPr bwMode="auto">
          <a:xfrm>
            <a:off x="6350562" y="3362959"/>
            <a:ext cx="4559487" cy="2810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4" name="矩形 33"/>
          <p:cNvSpPr/>
          <p:nvPr/>
        </p:nvSpPr>
        <p:spPr bwMode="auto">
          <a:xfrm>
            <a:off x="6350563" y="3887355"/>
            <a:ext cx="4559486" cy="26076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9" name="文字方塊 18"/>
          <p:cNvSpPr txBox="1"/>
          <p:nvPr/>
        </p:nvSpPr>
        <p:spPr>
          <a:xfrm>
            <a:off x="8966815" y="1807214"/>
            <a:ext cx="2032281" cy="369332"/>
          </a:xfrm>
          <a:prstGeom prst="rect">
            <a:avLst/>
          </a:prstGeom>
          <a:solidFill>
            <a:srgbClr val="FFFF00"/>
          </a:solidFill>
          <a:ln w="38100">
            <a:solidFill>
              <a:srgbClr val="FF0000"/>
            </a:solidFill>
          </a:ln>
        </p:spPr>
        <p:txBody>
          <a:bodyPr wrap="square" rtlCol="0">
            <a:spAutoFit/>
          </a:bodyPr>
          <a:lstStyle/>
          <a:p>
            <a:pPr algn="just"/>
            <a:r>
              <a:rPr lang="en-US" altLang="zh-TW" dirty="0" smtClean="0">
                <a:solidFill>
                  <a:srgbClr val="FF0000"/>
                </a:solidFill>
                <a:latin typeface="Arial" charset="0"/>
              </a:rPr>
              <a:t>Ultra-thin M-layer.</a:t>
            </a:r>
            <a:endParaRPr lang="zh-TW" altLang="en-US" dirty="0">
              <a:solidFill>
                <a:srgbClr val="FF0000"/>
              </a:solidFill>
              <a:latin typeface="Arial" charset="0"/>
            </a:endParaRPr>
          </a:p>
        </p:txBody>
      </p:sp>
      <p:sp>
        <p:nvSpPr>
          <p:cNvPr id="35" name="文字方塊 18"/>
          <p:cNvSpPr txBox="1"/>
          <p:nvPr/>
        </p:nvSpPr>
        <p:spPr>
          <a:xfrm>
            <a:off x="5740805" y="3330394"/>
            <a:ext cx="3980788" cy="923330"/>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We can fundamentally relax the GBP limitation while maintaining an acceptable low dark current (&lt; 1 </a:t>
            </a:r>
            <a:r>
              <a:rPr lang="en-US" altLang="zh-TW" dirty="0" err="1">
                <a:solidFill>
                  <a:srgbClr val="FF0000"/>
                </a:solidFill>
                <a:latin typeface="Arial" charset="0"/>
              </a:rPr>
              <a:t>μA</a:t>
            </a:r>
            <a:r>
              <a:rPr lang="en-US" altLang="zh-TW" dirty="0">
                <a:solidFill>
                  <a:srgbClr val="FF0000"/>
                </a:solidFill>
                <a:latin typeface="Arial" charset="0"/>
              </a:rPr>
              <a:t>)</a:t>
            </a:r>
            <a:endParaRPr lang="zh-TW" altLang="en-US" dirty="0">
              <a:solidFill>
                <a:srgbClr val="FF0000"/>
              </a:solidFill>
              <a:latin typeface="Arial" charset="0"/>
            </a:endParaRPr>
          </a:p>
        </p:txBody>
      </p:sp>
      <p:sp>
        <p:nvSpPr>
          <p:cNvPr id="37" name="向下箭號 36"/>
          <p:cNvSpPr/>
          <p:nvPr/>
        </p:nvSpPr>
        <p:spPr bwMode="auto">
          <a:xfrm>
            <a:off x="9136194" y="2301611"/>
            <a:ext cx="449806" cy="867458"/>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8" name="文字方塊 18"/>
          <p:cNvSpPr txBox="1"/>
          <p:nvPr/>
        </p:nvSpPr>
        <p:spPr>
          <a:xfrm>
            <a:off x="3001071" y="1118087"/>
            <a:ext cx="5440508" cy="646331"/>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Using an additional first M layer to provide lower tunneling leakage current</a:t>
            </a:r>
            <a:r>
              <a:rPr lang="en-US" altLang="zh-CN" dirty="0" smtClean="0"/>
              <a:t>.</a:t>
            </a:r>
          </a:p>
        </p:txBody>
      </p:sp>
      <p:sp>
        <p:nvSpPr>
          <p:cNvPr id="39" name="七角星形 18"/>
          <p:cNvSpPr/>
          <p:nvPr/>
        </p:nvSpPr>
        <p:spPr bwMode="auto">
          <a:xfrm>
            <a:off x="1697042" y="1708441"/>
            <a:ext cx="7852068" cy="2152233"/>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sz="2400" dirty="0">
                <a:solidFill>
                  <a:srgbClr val="FF0066"/>
                </a:solidFill>
              </a:rPr>
              <a:t>instead of directly reducing the thickness of a single M layer in the traditional APD structure.</a:t>
            </a:r>
            <a:endParaRPr lang="zh-TW" altLang="en-US" sz="2400" dirty="0">
              <a:solidFill>
                <a:srgbClr val="FF0066"/>
              </a:solidFill>
            </a:endParaRPr>
          </a:p>
        </p:txBody>
      </p:sp>
      <p:cxnSp>
        <p:nvCxnSpPr>
          <p:cNvPr id="41" name="直線接點 40"/>
          <p:cNvCxnSpPr/>
          <p:nvPr/>
        </p:nvCxnSpPr>
        <p:spPr bwMode="auto">
          <a:xfrm>
            <a:off x="3206008" y="1915566"/>
            <a:ext cx="4626497" cy="1745564"/>
          </a:xfrm>
          <a:prstGeom prst="lin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接點 42"/>
          <p:cNvCxnSpPr/>
          <p:nvPr/>
        </p:nvCxnSpPr>
        <p:spPr bwMode="auto">
          <a:xfrm flipV="1">
            <a:off x="3143418" y="1964951"/>
            <a:ext cx="4337007" cy="1614709"/>
          </a:xfrm>
          <a:prstGeom prst="lin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9" name="物件 48"/>
          <p:cNvGraphicFramePr>
            <a:graphicFrameLocks noChangeAspect="1"/>
          </p:cNvGraphicFramePr>
          <p:nvPr>
            <p:extLst>
              <p:ext uri="{D42A27DB-BD31-4B8C-83A1-F6EECF244321}">
                <p14:modId xmlns:p14="http://schemas.microsoft.com/office/powerpoint/2010/main" val="3526676058"/>
              </p:ext>
            </p:extLst>
          </p:nvPr>
        </p:nvGraphicFramePr>
        <p:xfrm>
          <a:off x="1130719" y="859745"/>
          <a:ext cx="8615006" cy="5978908"/>
        </p:xfrm>
        <a:graphic>
          <a:graphicData uri="http://schemas.openxmlformats.org/presentationml/2006/ole">
            <mc:AlternateContent xmlns:mc="http://schemas.openxmlformats.org/markup-compatibility/2006">
              <mc:Choice xmlns:v="urn:schemas-microsoft-com:vml" Requires="v">
                <p:oleObj spid="_x0000_s178388" name="Graph" r:id="rId6" imgW="4160160" imgH="2887200" progId="Origin50.Graph">
                  <p:embed/>
                </p:oleObj>
              </mc:Choice>
              <mc:Fallback>
                <p:oleObj name="Graph" r:id="rId6" imgW="4160160" imgH="2887200" progId="Origin50.Graph">
                  <p:embed/>
                  <p:pic>
                    <p:nvPicPr>
                      <p:cNvPr id="0" name=""/>
                      <p:cNvPicPr/>
                      <p:nvPr/>
                    </p:nvPicPr>
                    <p:blipFill>
                      <a:blip r:embed="rId7"/>
                      <a:stretch>
                        <a:fillRect/>
                      </a:stretch>
                    </p:blipFill>
                    <p:spPr>
                      <a:xfrm>
                        <a:off x="1130719" y="859745"/>
                        <a:ext cx="8615006" cy="5978908"/>
                      </a:xfrm>
                      <a:prstGeom prst="rect">
                        <a:avLst/>
                      </a:prstGeom>
                    </p:spPr>
                  </p:pic>
                </p:oleObj>
              </mc:Fallback>
            </mc:AlternateContent>
          </a:graphicData>
        </a:graphic>
      </p:graphicFrame>
      <p:sp>
        <p:nvSpPr>
          <p:cNvPr id="50" name="橢圓 49"/>
          <p:cNvSpPr/>
          <p:nvPr/>
        </p:nvSpPr>
        <p:spPr bwMode="auto">
          <a:xfrm>
            <a:off x="4410164" y="1746823"/>
            <a:ext cx="527849" cy="414991"/>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51" name="文字方塊 18"/>
          <p:cNvSpPr txBox="1"/>
          <p:nvPr/>
        </p:nvSpPr>
        <p:spPr>
          <a:xfrm>
            <a:off x="2730702" y="3090259"/>
            <a:ext cx="5817700" cy="646331"/>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The highest electric field localization occurs in the thin second M layer, shortening the avalanche delay time.</a:t>
            </a:r>
            <a:endParaRPr lang="zh-TW" altLang="en-US" dirty="0">
              <a:solidFill>
                <a:srgbClr val="FF0000"/>
              </a:solidFill>
              <a:latin typeface="Arial" charset="0"/>
            </a:endParaRPr>
          </a:p>
        </p:txBody>
      </p:sp>
      <p:sp>
        <p:nvSpPr>
          <p:cNvPr id="42" name="文字方塊 41"/>
          <p:cNvSpPr txBox="1"/>
          <p:nvPr/>
        </p:nvSpPr>
        <p:spPr>
          <a:xfrm>
            <a:off x="11227747" y="6035989"/>
            <a:ext cx="441146" cy="369332"/>
          </a:xfrm>
          <a:prstGeom prst="rect">
            <a:avLst/>
          </a:prstGeom>
          <a:noFill/>
        </p:spPr>
        <p:txBody>
          <a:bodyPr wrap="none" rtlCol="0">
            <a:spAutoFit/>
          </a:bodyPr>
          <a:lstStyle/>
          <a:p>
            <a:r>
              <a:rPr lang="en-US" altLang="zh-CN" dirty="0" smtClean="0"/>
              <a:t>48</a:t>
            </a:r>
            <a:endParaRPr lang="zh-CN" altLang="en-US" dirty="0"/>
          </a:p>
        </p:txBody>
      </p:sp>
      <p:sp>
        <p:nvSpPr>
          <p:cNvPr id="2" name="矩形 1"/>
          <p:cNvSpPr/>
          <p:nvPr/>
        </p:nvSpPr>
        <p:spPr bwMode="auto">
          <a:xfrm>
            <a:off x="9793128" y="3441671"/>
            <a:ext cx="491558" cy="143312"/>
          </a:xfrm>
          <a:prstGeom prst="rect">
            <a:avLst/>
          </a:prstGeom>
          <a:solidFill>
            <a:schemeClr val="bg1"/>
          </a:solidFill>
          <a:ln w="38100">
            <a:noFill/>
            <a:miter lim="800000"/>
            <a:headEnd/>
            <a:tailEnd/>
          </a:ln>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pic>
        <p:nvPicPr>
          <p:cNvPr id="4" name="圖片 3"/>
          <p:cNvPicPr>
            <a:picLocks noChangeAspect="1"/>
          </p:cNvPicPr>
          <p:nvPr/>
        </p:nvPicPr>
        <p:blipFill>
          <a:blip r:embed="rId8"/>
          <a:stretch>
            <a:fillRect/>
          </a:stretch>
        </p:blipFill>
        <p:spPr>
          <a:xfrm>
            <a:off x="9824018" y="3916741"/>
            <a:ext cx="611054" cy="173509"/>
          </a:xfrm>
          <a:prstGeom prst="rect">
            <a:avLst/>
          </a:prstGeom>
        </p:spPr>
      </p:pic>
      <p:pic>
        <p:nvPicPr>
          <p:cNvPr id="44" name="圖片 43"/>
          <p:cNvPicPr>
            <a:picLocks noChangeAspect="1"/>
          </p:cNvPicPr>
          <p:nvPr/>
        </p:nvPicPr>
        <p:blipFill>
          <a:blip r:embed="rId9"/>
          <a:stretch>
            <a:fillRect/>
          </a:stretch>
        </p:blipFill>
        <p:spPr>
          <a:xfrm>
            <a:off x="9932761" y="0"/>
            <a:ext cx="2259239" cy="972000"/>
          </a:xfrm>
          <a:prstGeom prst="rect">
            <a:avLst/>
          </a:prstGeom>
        </p:spPr>
      </p:pic>
    </p:spTree>
    <p:extLst>
      <p:ext uri="{BB962C8B-B14F-4D97-AF65-F5344CB8AC3E}">
        <p14:creationId xmlns:p14="http://schemas.microsoft.com/office/powerpoint/2010/main" val="77196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up)">
                                      <p:cBhvr>
                                        <p:cTn id="26" dur="500"/>
                                        <p:tgtEl>
                                          <p:spTgt spid="3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1" nodeType="clickEffect">
                                  <p:stCondLst>
                                    <p:cond delay="0"/>
                                  </p:stCondLst>
                                  <p:childTnLst>
                                    <p:animEffect transition="out" filter="fade">
                                      <p:cBhvr>
                                        <p:cTn id="49" dur="500" tmFilter="0, 0; .2, .5; .8, .5; 1, 0"/>
                                        <p:tgtEl>
                                          <p:spTgt spid="33"/>
                                        </p:tgtEl>
                                      </p:cBhvr>
                                    </p:animEffect>
                                    <p:animScale>
                                      <p:cBhvr>
                                        <p:cTn id="50" dur="250" autoRev="1" fill="hold"/>
                                        <p:tgtEl>
                                          <p:spTgt spid="33"/>
                                        </p:tgtEl>
                                      </p:cBhvr>
                                      <p:by x="105000" y="105000"/>
                                    </p:animScale>
                                  </p:childTnLst>
                                </p:cTn>
                              </p:par>
                              <p:par>
                                <p:cTn id="51" presetID="26" presetClass="emph" presetSubtype="0" fill="hold" grpId="1" nodeType="withEffect">
                                  <p:stCondLst>
                                    <p:cond delay="0"/>
                                  </p:stCondLst>
                                  <p:childTnLst>
                                    <p:animEffect transition="out" filter="fade">
                                      <p:cBhvr>
                                        <p:cTn id="52" dur="500" tmFilter="0, 0; .2, .5; .8, .5; 1, 0"/>
                                        <p:tgtEl>
                                          <p:spTgt spid="34"/>
                                        </p:tgtEl>
                                      </p:cBhvr>
                                    </p:animEffect>
                                    <p:animScale>
                                      <p:cBhvr>
                                        <p:cTn id="53" dur="250" autoRev="1" fill="hold"/>
                                        <p:tgtEl>
                                          <p:spTgt spid="34"/>
                                        </p:tgtEl>
                                      </p:cBhvr>
                                      <p:by x="105000" y="105000"/>
                                    </p:animScale>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p:cTn id="68" dur="500" fill="hold"/>
                                        <p:tgtEl>
                                          <p:spTgt spid="41"/>
                                        </p:tgtEl>
                                        <p:attrNameLst>
                                          <p:attrName>ppt_w</p:attrName>
                                        </p:attrNameLst>
                                      </p:cBhvr>
                                      <p:tavLst>
                                        <p:tav tm="0">
                                          <p:val>
                                            <p:fltVal val="0"/>
                                          </p:val>
                                        </p:tav>
                                        <p:tav tm="100000">
                                          <p:val>
                                            <p:strVal val="#ppt_w"/>
                                          </p:val>
                                        </p:tav>
                                      </p:tavLst>
                                    </p:anim>
                                    <p:anim calcmode="lin" valueType="num">
                                      <p:cBhvr>
                                        <p:cTn id="69" dur="500" fill="hold"/>
                                        <p:tgtEl>
                                          <p:spTgt spid="41"/>
                                        </p:tgtEl>
                                        <p:attrNameLst>
                                          <p:attrName>ppt_h</p:attrName>
                                        </p:attrNameLst>
                                      </p:cBhvr>
                                      <p:tavLst>
                                        <p:tav tm="0">
                                          <p:val>
                                            <p:fltVal val="0"/>
                                          </p:val>
                                        </p:tav>
                                        <p:tav tm="100000">
                                          <p:val>
                                            <p:strVal val="#ppt_h"/>
                                          </p:val>
                                        </p:tav>
                                      </p:tavLst>
                                    </p:anim>
                                    <p:animEffect transition="in" filter="fade">
                                      <p:cBhvr>
                                        <p:cTn id="70" dur="500"/>
                                        <p:tgtEl>
                                          <p:spTgt spid="41"/>
                                        </p:tgtEl>
                                      </p:cBhvr>
                                    </p:animEffect>
                                  </p:childTnLst>
                                </p:cTn>
                              </p:par>
                              <p:par>
                                <p:cTn id="71" presetID="53" presetClass="entr" presetSubtype="16"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p:cTn id="73" dur="500" fill="hold"/>
                                        <p:tgtEl>
                                          <p:spTgt spid="43"/>
                                        </p:tgtEl>
                                        <p:attrNameLst>
                                          <p:attrName>ppt_w</p:attrName>
                                        </p:attrNameLst>
                                      </p:cBhvr>
                                      <p:tavLst>
                                        <p:tav tm="0">
                                          <p:val>
                                            <p:fltVal val="0"/>
                                          </p:val>
                                        </p:tav>
                                        <p:tav tm="100000">
                                          <p:val>
                                            <p:strVal val="#ppt_w"/>
                                          </p:val>
                                        </p:tav>
                                      </p:tavLst>
                                    </p:anim>
                                    <p:anim calcmode="lin" valueType="num">
                                      <p:cBhvr>
                                        <p:cTn id="74" dur="500" fill="hold"/>
                                        <p:tgtEl>
                                          <p:spTgt spid="43"/>
                                        </p:tgtEl>
                                        <p:attrNameLst>
                                          <p:attrName>ppt_h</p:attrName>
                                        </p:attrNameLst>
                                      </p:cBhvr>
                                      <p:tavLst>
                                        <p:tav tm="0">
                                          <p:val>
                                            <p:fltVal val="0"/>
                                          </p:val>
                                        </p:tav>
                                        <p:tav tm="100000">
                                          <p:val>
                                            <p:strVal val="#ppt_h"/>
                                          </p:val>
                                        </p:tav>
                                      </p:tavLst>
                                    </p:anim>
                                    <p:animEffect transition="in" filter="fade">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3"/>
                                        </p:tgtEl>
                                      </p:cBhvr>
                                    </p:animEffect>
                                    <p:set>
                                      <p:cBhvr>
                                        <p:cTn id="89" dur="1" fill="hold">
                                          <p:stCondLst>
                                            <p:cond delay="499"/>
                                          </p:stCondLst>
                                        </p:cTn>
                                        <p:tgtEl>
                                          <p:spTgt spid="4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3"/>
                                        </p:tgtEl>
                                      </p:cBhvr>
                                    </p:animEffect>
                                    <p:set>
                                      <p:cBhvr>
                                        <p:cTn id="95" dur="1" fill="hold">
                                          <p:stCondLst>
                                            <p:cond delay="499"/>
                                          </p:stCondLst>
                                        </p:cTn>
                                        <p:tgtEl>
                                          <p:spTgt spid="3"/>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fade">
                                      <p:cBhvr>
                                        <p:cTn id="111" dur="500"/>
                                        <p:tgtEl>
                                          <p:spTgt spid="50"/>
                                        </p:tgtEl>
                                      </p:cBhvr>
                                    </p:animEffect>
                                  </p:childTnLst>
                                </p:cTn>
                              </p:par>
                            </p:childTnLst>
                          </p:cTn>
                        </p:par>
                        <p:par>
                          <p:cTn id="112" fill="hold">
                            <p:stCondLst>
                              <p:cond delay="500"/>
                            </p:stCondLst>
                            <p:childTnLst>
                              <p:par>
                                <p:cTn id="113" presetID="42" presetClass="entr" presetSubtype="0" fill="hold" grpId="0" nodeType="after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1000"/>
                                        <p:tgtEl>
                                          <p:spTgt spid="51"/>
                                        </p:tgtEl>
                                      </p:cBhvr>
                                    </p:animEffect>
                                    <p:anim calcmode="lin" valueType="num">
                                      <p:cBhvr>
                                        <p:cTn id="116" dur="1000" fill="hold"/>
                                        <p:tgtEl>
                                          <p:spTgt spid="51"/>
                                        </p:tgtEl>
                                        <p:attrNameLst>
                                          <p:attrName>ppt_x</p:attrName>
                                        </p:attrNameLst>
                                      </p:cBhvr>
                                      <p:tavLst>
                                        <p:tav tm="0">
                                          <p:val>
                                            <p:strVal val="#ppt_x"/>
                                          </p:val>
                                        </p:tav>
                                        <p:tav tm="100000">
                                          <p:val>
                                            <p:strVal val="#ppt_x"/>
                                          </p:val>
                                        </p:tav>
                                      </p:tavLst>
                                    </p:anim>
                                    <p:anim calcmode="lin" valueType="num">
                                      <p:cBhvr>
                                        <p:cTn id="11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3" grpId="0" animBg="1"/>
      <p:bldP spid="33" grpId="1" animBg="1"/>
      <p:bldP spid="33" grpId="2" animBg="1"/>
      <p:bldP spid="34" grpId="0" animBg="1"/>
      <p:bldP spid="34" grpId="1" animBg="1"/>
      <p:bldP spid="34" grpId="2" animBg="1"/>
      <p:bldP spid="9" grpId="0" animBg="1"/>
      <p:bldP spid="9" grpId="1" animBg="1"/>
      <p:bldP spid="35" grpId="0" animBg="1"/>
      <p:bldP spid="35" grpId="1" animBg="1"/>
      <p:bldP spid="37" grpId="0" animBg="1"/>
      <p:bldP spid="37" grpId="1" animBg="1"/>
      <p:bldP spid="38" grpId="0" animBg="1"/>
      <p:bldP spid="38" grpId="1" animBg="1"/>
      <p:bldP spid="39" grpId="0" animBg="1"/>
      <p:bldP spid="39" grpId="1" animBg="1"/>
      <p:bldP spid="50" grpId="0" animBg="1"/>
      <p:bldP spid="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p:cNvGraphicFramePr>
            <a:graphicFrameLocks noChangeAspect="1"/>
          </p:cNvGraphicFramePr>
          <p:nvPr>
            <p:extLst>
              <p:ext uri="{D42A27DB-BD31-4B8C-83A1-F6EECF244321}">
                <p14:modId xmlns:p14="http://schemas.microsoft.com/office/powerpoint/2010/main" val="51237724"/>
              </p:ext>
            </p:extLst>
          </p:nvPr>
        </p:nvGraphicFramePr>
        <p:xfrm>
          <a:off x="164013" y="1031339"/>
          <a:ext cx="7963418" cy="5795720"/>
        </p:xfrm>
        <a:graphic>
          <a:graphicData uri="http://schemas.openxmlformats.org/presentationml/2006/ole">
            <mc:AlternateContent xmlns:mc="http://schemas.openxmlformats.org/markup-compatibility/2006">
              <mc:Choice xmlns:v="urn:schemas-microsoft-com:vml" Requires="v">
                <p:oleObj spid="_x0000_s180328"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164013" y="1031339"/>
                        <a:ext cx="7963418" cy="5795720"/>
                      </a:xfrm>
                      <a:prstGeom prst="rect">
                        <a:avLst/>
                      </a:prstGeom>
                    </p:spPr>
                  </p:pic>
                </p:oleObj>
              </mc:Fallback>
            </mc:AlternateContent>
          </a:graphicData>
        </a:graphic>
      </p:graphicFrame>
      <p:sp>
        <p:nvSpPr>
          <p:cNvPr id="6" name="文字方塊 5"/>
          <p:cNvSpPr txBox="1"/>
          <p:nvPr/>
        </p:nvSpPr>
        <p:spPr>
          <a:xfrm>
            <a:off x="1452880" y="6125561"/>
            <a:ext cx="8786251" cy="553998"/>
          </a:xfrm>
          <a:prstGeom prst="rect">
            <a:avLst/>
          </a:prstGeom>
          <a:noFill/>
        </p:spPr>
        <p:txBody>
          <a:bodyPr wrap="none" rtlCol="0">
            <a:spAutoFit/>
          </a:bodyPr>
          <a:lstStyle/>
          <a:p>
            <a:r>
              <a:rPr lang="zh-CN" altLang="zh-CN" sz="1200" dirty="0"/>
              <a:t> </a:t>
            </a:r>
            <a:r>
              <a:rPr lang="en-US" altLang="zh-CN" sz="1200" dirty="0"/>
              <a:t>Shi, Y., Li, X., Chen, G. </a:t>
            </a:r>
            <a:r>
              <a:rPr lang="en-US" altLang="zh-CN" sz="1200" i="1" dirty="0"/>
              <a:t>et al.</a:t>
            </a:r>
            <a:r>
              <a:rPr lang="en-US" altLang="zh-CN" sz="1200" dirty="0"/>
              <a:t> Avalanche photodiode with ultrahigh gain–bandwidth product of 1,033 GHz. </a:t>
            </a:r>
            <a:r>
              <a:rPr lang="en-US" altLang="zh-CN" sz="1200" i="1" dirty="0"/>
              <a:t>Nat. Photon.</a:t>
            </a:r>
            <a:r>
              <a:rPr lang="en-US" altLang="zh-CN" sz="1200" dirty="0"/>
              <a:t> (2024). </a:t>
            </a:r>
            <a:endParaRPr lang="zh-CN" altLang="zh-CN" sz="1200" dirty="0"/>
          </a:p>
          <a:p>
            <a:endParaRPr lang="zh-CN" altLang="en-US" dirty="0"/>
          </a:p>
        </p:txBody>
      </p:sp>
      <p:sp>
        <p:nvSpPr>
          <p:cNvPr id="7" name="橢圓 6"/>
          <p:cNvSpPr/>
          <p:nvPr/>
        </p:nvSpPr>
        <p:spPr bwMode="auto">
          <a:xfrm>
            <a:off x="4438641" y="3009449"/>
            <a:ext cx="863600" cy="65024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9" name="文字方塊 18"/>
          <p:cNvSpPr txBox="1"/>
          <p:nvPr/>
        </p:nvSpPr>
        <p:spPr>
          <a:xfrm>
            <a:off x="1679076" y="5637799"/>
            <a:ext cx="3312745" cy="369332"/>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Cascaded M layer </a:t>
            </a:r>
            <a:r>
              <a:rPr lang="en-US" altLang="zh-TW" dirty="0" smtClean="0">
                <a:solidFill>
                  <a:srgbClr val="FF0000"/>
                </a:solidFill>
                <a:latin typeface="Arial" charset="0"/>
              </a:rPr>
              <a:t>InAlAs APD </a:t>
            </a:r>
            <a:endParaRPr lang="en-US" altLang="zh-TW" dirty="0">
              <a:solidFill>
                <a:srgbClr val="FF0000"/>
              </a:solidFill>
              <a:latin typeface="Arial" charset="0"/>
            </a:endParaRPr>
          </a:p>
        </p:txBody>
      </p:sp>
      <p:sp>
        <p:nvSpPr>
          <p:cNvPr id="10" name="文字方塊 18"/>
          <p:cNvSpPr txBox="1"/>
          <p:nvPr/>
        </p:nvSpPr>
        <p:spPr>
          <a:xfrm>
            <a:off x="8127431" y="5657004"/>
            <a:ext cx="1302400" cy="369332"/>
          </a:xfrm>
          <a:prstGeom prst="rect">
            <a:avLst/>
          </a:prstGeom>
          <a:solidFill>
            <a:srgbClr val="FFFF00"/>
          </a:solidFill>
          <a:ln w="38100">
            <a:solidFill>
              <a:srgbClr val="FF0000"/>
            </a:solidFill>
          </a:ln>
        </p:spPr>
        <p:txBody>
          <a:bodyPr wrap="square" rtlCol="0">
            <a:spAutoFit/>
          </a:bodyPr>
          <a:lstStyle/>
          <a:p>
            <a:pPr algn="just"/>
            <a:r>
              <a:rPr lang="en-US" altLang="zh-TW" dirty="0" smtClean="0">
                <a:solidFill>
                  <a:srgbClr val="FF0000"/>
                </a:solidFill>
                <a:latin typeface="Arial" charset="0"/>
              </a:rPr>
              <a:t>Si-Ge APD</a:t>
            </a:r>
            <a:endParaRPr lang="zh-TW" altLang="en-US" dirty="0">
              <a:solidFill>
                <a:srgbClr val="FF0000"/>
              </a:solidFill>
              <a:latin typeface="Arial" charset="0"/>
            </a:endParaRPr>
          </a:p>
        </p:txBody>
      </p:sp>
      <p:sp>
        <p:nvSpPr>
          <p:cNvPr id="13" name="標題 1"/>
          <p:cNvSpPr txBox="1">
            <a:spLocks noGrp="1"/>
          </p:cNvSpPr>
          <p:nvPr>
            <p:ph type="title"/>
          </p:nvPr>
        </p:nvSpPr>
        <p:spPr bwMode="auto">
          <a:xfrm>
            <a:off x="1833503" y="60722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InAlAs APD </a:t>
            </a:r>
            <a:r>
              <a:rPr lang="en-US" altLang="zh-TW" i="1"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V.S. Si-Ge APD</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7" name="群組 16"/>
          <p:cNvGrpSpPr/>
          <p:nvPr/>
        </p:nvGrpSpPr>
        <p:grpSpPr>
          <a:xfrm>
            <a:off x="6263575" y="1558884"/>
            <a:ext cx="4753102" cy="3821121"/>
            <a:chOff x="6085748" y="1448051"/>
            <a:chExt cx="4753102" cy="3821121"/>
          </a:xfrm>
        </p:grpSpPr>
        <p:pic>
          <p:nvPicPr>
            <p:cNvPr id="12" name="圖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5748" y="1448051"/>
              <a:ext cx="4753102" cy="3821121"/>
            </a:xfrm>
            <a:prstGeom prst="rect">
              <a:avLst/>
            </a:prstGeom>
          </p:spPr>
        </p:pic>
        <p:cxnSp>
          <p:nvCxnSpPr>
            <p:cNvPr id="16" name="直線接點 15"/>
            <p:cNvCxnSpPr/>
            <p:nvPr/>
          </p:nvCxnSpPr>
          <p:spPr bwMode="auto">
            <a:xfrm flipV="1">
              <a:off x="7619349" y="1848492"/>
              <a:ext cx="0" cy="2883854"/>
            </a:xfrm>
            <a:prstGeom prst="line">
              <a:avLst/>
            </a:prstGeom>
            <a:noFill/>
            <a:ln w="25400"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文字方塊 18"/>
          <p:cNvSpPr txBox="1"/>
          <p:nvPr/>
        </p:nvSpPr>
        <p:spPr>
          <a:xfrm>
            <a:off x="8632688" y="2483185"/>
            <a:ext cx="2533045" cy="646331"/>
          </a:xfrm>
          <a:prstGeom prst="rect">
            <a:avLst/>
          </a:prstGeom>
          <a:solidFill>
            <a:srgbClr val="FFFF00"/>
          </a:solidFill>
          <a:ln w="38100">
            <a:solidFill>
              <a:srgbClr val="FF0000"/>
            </a:solidFill>
          </a:ln>
        </p:spPr>
        <p:txBody>
          <a:bodyPr wrap="square" rtlCol="0">
            <a:spAutoFit/>
          </a:bodyPr>
          <a:lstStyle/>
          <a:p>
            <a:pPr algn="just"/>
            <a:r>
              <a:rPr lang="en-US" altLang="zh-TW" dirty="0" smtClean="0">
                <a:solidFill>
                  <a:srgbClr val="FF0000"/>
                </a:solidFill>
                <a:latin typeface="Arial" charset="0"/>
              </a:rPr>
              <a:t>0.9Vbr:-8V</a:t>
            </a:r>
          </a:p>
          <a:p>
            <a:pPr algn="just"/>
            <a:r>
              <a:rPr lang="en-US" altLang="zh-TW" dirty="0" err="1" smtClean="0">
                <a:solidFill>
                  <a:srgbClr val="FF0000"/>
                </a:solidFill>
                <a:latin typeface="Arial" charset="0"/>
              </a:rPr>
              <a:t>Durk</a:t>
            </a:r>
            <a:r>
              <a:rPr lang="en-US" altLang="zh-TW" dirty="0" smtClean="0">
                <a:solidFill>
                  <a:srgbClr val="FF0000"/>
                </a:solidFill>
                <a:latin typeface="Arial" charset="0"/>
              </a:rPr>
              <a:t> Current:1200nA</a:t>
            </a:r>
            <a:endParaRPr lang="zh-TW" altLang="en-US" dirty="0">
              <a:solidFill>
                <a:srgbClr val="FF0000"/>
              </a:solidFill>
              <a:latin typeface="Arial" charset="0"/>
            </a:endParaRPr>
          </a:p>
        </p:txBody>
      </p:sp>
      <p:sp>
        <p:nvSpPr>
          <p:cNvPr id="8" name="橢圓 7"/>
          <p:cNvSpPr/>
          <p:nvPr/>
        </p:nvSpPr>
        <p:spPr bwMode="auto">
          <a:xfrm>
            <a:off x="7339572" y="2469116"/>
            <a:ext cx="894080" cy="66040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1" name="文字方塊 18"/>
          <p:cNvSpPr txBox="1"/>
          <p:nvPr/>
        </p:nvSpPr>
        <p:spPr>
          <a:xfrm>
            <a:off x="6413744" y="1528693"/>
            <a:ext cx="4877771" cy="646331"/>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The avalanche multiplication layer of the Si-Ge APD was previously 40 nm</a:t>
            </a:r>
            <a:r>
              <a:rPr lang="en-US" altLang="zh-TW" dirty="0" smtClean="0">
                <a:solidFill>
                  <a:srgbClr val="FF0000"/>
                </a:solidFill>
                <a:latin typeface="Arial" charset="0"/>
              </a:rPr>
              <a:t>.</a:t>
            </a:r>
            <a:endParaRPr lang="en-US" altLang="zh-TW" dirty="0">
              <a:solidFill>
                <a:srgbClr val="FF0000"/>
              </a:solidFill>
              <a:latin typeface="Arial" charset="0"/>
            </a:endParaRPr>
          </a:p>
        </p:txBody>
      </p:sp>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884" y="1467073"/>
            <a:ext cx="5363494" cy="3494680"/>
          </a:xfrm>
          <a:prstGeom prst="rect">
            <a:avLst/>
          </a:prstGeom>
        </p:spPr>
      </p:pic>
      <p:sp>
        <p:nvSpPr>
          <p:cNvPr id="19" name="橢圓 18"/>
          <p:cNvSpPr/>
          <p:nvPr/>
        </p:nvSpPr>
        <p:spPr bwMode="auto">
          <a:xfrm>
            <a:off x="10204062" y="1900110"/>
            <a:ext cx="591429" cy="52386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0" name="文字方塊 18"/>
          <p:cNvSpPr txBox="1"/>
          <p:nvPr/>
        </p:nvSpPr>
        <p:spPr>
          <a:xfrm>
            <a:off x="9788805" y="2593970"/>
            <a:ext cx="1302400" cy="369332"/>
          </a:xfrm>
          <a:prstGeom prst="rect">
            <a:avLst/>
          </a:prstGeom>
          <a:solidFill>
            <a:srgbClr val="FFFF00"/>
          </a:solidFill>
          <a:ln w="38100">
            <a:solidFill>
              <a:srgbClr val="FF0000"/>
            </a:solidFill>
          </a:ln>
        </p:spPr>
        <p:txBody>
          <a:bodyPr wrap="square" rtlCol="0">
            <a:spAutoFit/>
          </a:bodyPr>
          <a:lstStyle/>
          <a:p>
            <a:pPr algn="just"/>
            <a:r>
              <a:rPr lang="en-US" altLang="zh-TW" dirty="0" smtClean="0">
                <a:solidFill>
                  <a:srgbClr val="FF0000"/>
                </a:solidFill>
                <a:latin typeface="Arial" charset="0"/>
              </a:rPr>
              <a:t>1033GHz</a:t>
            </a:r>
            <a:endParaRPr lang="zh-TW" altLang="en-US" dirty="0">
              <a:solidFill>
                <a:srgbClr val="FF0000"/>
              </a:solidFill>
              <a:latin typeface="Arial" charset="0"/>
            </a:endParaRPr>
          </a:p>
        </p:txBody>
      </p:sp>
      <p:pic>
        <p:nvPicPr>
          <p:cNvPr id="2" name="圖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9537" y="992248"/>
            <a:ext cx="4977532" cy="4615143"/>
          </a:xfrm>
          <a:prstGeom prst="rect">
            <a:avLst/>
          </a:prstGeom>
        </p:spPr>
      </p:pic>
      <p:pic>
        <p:nvPicPr>
          <p:cNvPr id="3" name="圖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286" y="1321890"/>
            <a:ext cx="5204203" cy="3903152"/>
          </a:xfrm>
          <a:prstGeom prst="rect">
            <a:avLst/>
          </a:prstGeom>
        </p:spPr>
      </p:pic>
      <p:sp>
        <p:nvSpPr>
          <p:cNvPr id="21" name="七角星形 18"/>
          <p:cNvSpPr/>
          <p:nvPr/>
        </p:nvSpPr>
        <p:spPr bwMode="auto">
          <a:xfrm>
            <a:off x="2232289" y="2635111"/>
            <a:ext cx="9098322" cy="1821120"/>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CN" sz="2000" dirty="0">
                <a:solidFill>
                  <a:srgbClr val="FF0066"/>
                </a:solidFill>
              </a:rPr>
              <a:t>The results show that our design can </a:t>
            </a:r>
            <a:r>
              <a:rPr lang="en-US" altLang="zh-CN" sz="2000" dirty="0" smtClean="0">
                <a:solidFill>
                  <a:srgbClr val="FF0066"/>
                </a:solidFill>
              </a:rPr>
              <a:t>be superior to </a:t>
            </a:r>
            <a:r>
              <a:rPr lang="en-US" altLang="zh-CN" sz="2000" dirty="0">
                <a:solidFill>
                  <a:srgbClr val="FF0066"/>
                </a:solidFill>
              </a:rPr>
              <a:t>the </a:t>
            </a:r>
            <a:r>
              <a:rPr lang="en-US" altLang="zh-CN" sz="2000" dirty="0" smtClean="0">
                <a:solidFill>
                  <a:srgbClr val="FF0066"/>
                </a:solidFill>
              </a:rPr>
              <a:t>Si-Ge APDs</a:t>
            </a:r>
            <a:r>
              <a:rPr lang="zh-TW" altLang="en-US" sz="2000" dirty="0" smtClean="0">
                <a:solidFill>
                  <a:srgbClr val="FF0066"/>
                </a:solidFill>
              </a:rPr>
              <a:t> </a:t>
            </a:r>
            <a:r>
              <a:rPr lang="en-US" altLang="zh-TW" sz="2000" dirty="0" smtClean="0">
                <a:solidFill>
                  <a:srgbClr val="FF0066"/>
                </a:solidFill>
              </a:rPr>
              <a:t>for GBP performance</a:t>
            </a:r>
            <a:r>
              <a:rPr lang="zh-TW" altLang="en-US" sz="2000" dirty="0" smtClean="0">
                <a:solidFill>
                  <a:srgbClr val="FF0066"/>
                </a:solidFill>
              </a:rPr>
              <a:t> </a:t>
            </a:r>
            <a:endParaRPr lang="en-US" altLang="zh-CN" sz="2000" dirty="0">
              <a:solidFill>
                <a:srgbClr val="FF0066"/>
              </a:solidFill>
            </a:endParaRPr>
          </a:p>
        </p:txBody>
      </p:sp>
      <p:sp>
        <p:nvSpPr>
          <p:cNvPr id="22" name="文字方塊 18"/>
          <p:cNvSpPr txBox="1"/>
          <p:nvPr/>
        </p:nvSpPr>
        <p:spPr>
          <a:xfrm>
            <a:off x="5906576" y="5330535"/>
            <a:ext cx="1059735" cy="369332"/>
          </a:xfrm>
          <a:prstGeom prst="rect">
            <a:avLst/>
          </a:prstGeom>
          <a:solidFill>
            <a:srgbClr val="FFFF00"/>
          </a:solidFill>
          <a:ln w="38100">
            <a:solidFill>
              <a:srgbClr val="FF0000"/>
            </a:solidFill>
          </a:ln>
        </p:spPr>
        <p:txBody>
          <a:bodyPr wrap="square" rtlCol="0">
            <a:spAutoFit/>
          </a:bodyPr>
          <a:lstStyle/>
          <a:p>
            <a:pPr algn="just"/>
            <a:r>
              <a:rPr lang="en-US" altLang="zh-TW" dirty="0" smtClean="0">
                <a:solidFill>
                  <a:srgbClr val="FF0000"/>
                </a:solidFill>
                <a:latin typeface="Arial" charset="0"/>
              </a:rPr>
              <a:t>top view</a:t>
            </a:r>
            <a:endParaRPr lang="en-US" altLang="zh-TW" dirty="0">
              <a:solidFill>
                <a:srgbClr val="FF0000"/>
              </a:solidFill>
              <a:latin typeface="Arial" charset="0"/>
            </a:endParaRPr>
          </a:p>
        </p:txBody>
      </p:sp>
      <p:sp>
        <p:nvSpPr>
          <p:cNvPr id="23" name="文字方塊 18"/>
          <p:cNvSpPr txBox="1"/>
          <p:nvPr/>
        </p:nvSpPr>
        <p:spPr>
          <a:xfrm>
            <a:off x="4217829" y="1715444"/>
            <a:ext cx="1818769" cy="369332"/>
          </a:xfrm>
          <a:prstGeom prst="rect">
            <a:avLst/>
          </a:prstGeom>
          <a:solidFill>
            <a:srgbClr val="FFFF00"/>
          </a:solidFill>
          <a:ln w="38100">
            <a:solidFill>
              <a:srgbClr val="FF0000"/>
            </a:solidFill>
          </a:ln>
        </p:spPr>
        <p:txBody>
          <a:bodyPr wrap="square" rtlCol="0">
            <a:spAutoFit/>
          </a:bodyPr>
          <a:lstStyle/>
          <a:p>
            <a:pPr algn="just"/>
            <a:r>
              <a:rPr lang="en-US" altLang="zh-TW" dirty="0" smtClean="0">
                <a:solidFill>
                  <a:srgbClr val="FF0000"/>
                </a:solidFill>
                <a:latin typeface="Arial" charset="0"/>
              </a:rPr>
              <a:t>No inductance</a:t>
            </a:r>
            <a:endParaRPr lang="en-US" altLang="zh-TW" dirty="0">
              <a:solidFill>
                <a:srgbClr val="FF0000"/>
              </a:solidFill>
              <a:latin typeface="Arial" charset="0"/>
            </a:endParaRPr>
          </a:p>
        </p:txBody>
      </p:sp>
      <p:sp>
        <p:nvSpPr>
          <p:cNvPr id="15" name="橢圓 14"/>
          <p:cNvSpPr/>
          <p:nvPr/>
        </p:nvSpPr>
        <p:spPr bwMode="auto">
          <a:xfrm>
            <a:off x="8702824" y="1614975"/>
            <a:ext cx="797143" cy="673742"/>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4" name="文字方塊 23"/>
          <p:cNvSpPr txBox="1"/>
          <p:nvPr/>
        </p:nvSpPr>
        <p:spPr>
          <a:xfrm>
            <a:off x="11227747" y="6035989"/>
            <a:ext cx="441146" cy="369332"/>
          </a:xfrm>
          <a:prstGeom prst="rect">
            <a:avLst/>
          </a:prstGeom>
          <a:noFill/>
        </p:spPr>
        <p:txBody>
          <a:bodyPr wrap="none" rtlCol="0">
            <a:spAutoFit/>
          </a:bodyPr>
          <a:lstStyle/>
          <a:p>
            <a:r>
              <a:rPr lang="en-US" altLang="zh-CN" dirty="0" smtClean="0"/>
              <a:t>49</a:t>
            </a:r>
            <a:endParaRPr lang="zh-CN" altLang="en-US" dirty="0"/>
          </a:p>
        </p:txBody>
      </p:sp>
      <p:pic>
        <p:nvPicPr>
          <p:cNvPr id="25" name="圖片 24"/>
          <p:cNvPicPr>
            <a:picLocks noChangeAspect="1"/>
          </p:cNvPicPr>
          <p:nvPr/>
        </p:nvPicPr>
        <p:blipFill>
          <a:blip r:embed="rId10"/>
          <a:stretch>
            <a:fillRect/>
          </a:stretch>
        </p:blipFill>
        <p:spPr>
          <a:xfrm>
            <a:off x="9932761" y="0"/>
            <a:ext cx="2259239" cy="972000"/>
          </a:xfrm>
          <a:prstGeom prst="rect">
            <a:avLst/>
          </a:prstGeom>
        </p:spPr>
      </p:pic>
    </p:spTree>
    <p:extLst>
      <p:ext uri="{BB962C8B-B14F-4D97-AF65-F5344CB8AC3E}">
        <p14:creationId xmlns:p14="http://schemas.microsoft.com/office/powerpoint/2010/main" val="32921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par>
                                <p:cTn id="82" presetID="10" presetClass="entr" presetSubtype="0" fill="hold"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500"/>
                                        <p:tgtEl>
                                          <p:spTgt spid="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additive="base">
                                        <p:cTn id="92" dur="500" fill="hold"/>
                                        <p:tgtEl>
                                          <p:spTgt spid="23"/>
                                        </p:tgtEl>
                                        <p:attrNameLst>
                                          <p:attrName>ppt_x</p:attrName>
                                        </p:attrNameLst>
                                      </p:cBhvr>
                                      <p:tavLst>
                                        <p:tav tm="0">
                                          <p:val>
                                            <p:strVal val="#ppt_x"/>
                                          </p:val>
                                        </p:tav>
                                        <p:tav tm="100000">
                                          <p:val>
                                            <p:strVal val="#ppt_x"/>
                                          </p:val>
                                        </p:tav>
                                      </p:tavLst>
                                    </p:anim>
                                    <p:anim calcmode="lin" valueType="num">
                                      <p:cBhvr additive="base">
                                        <p:cTn id="93" dur="500" fill="hold"/>
                                        <p:tgtEl>
                                          <p:spTgt spid="23"/>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additive="base">
                                        <p:cTn id="96" dur="500" fill="hold"/>
                                        <p:tgtEl>
                                          <p:spTgt spid="15"/>
                                        </p:tgtEl>
                                        <p:attrNameLst>
                                          <p:attrName>ppt_x</p:attrName>
                                        </p:attrNameLst>
                                      </p:cBhvr>
                                      <p:tavLst>
                                        <p:tav tm="0">
                                          <p:val>
                                            <p:strVal val="#ppt_x"/>
                                          </p:val>
                                        </p:tav>
                                        <p:tav tm="100000">
                                          <p:val>
                                            <p:strVal val="#ppt_x"/>
                                          </p:val>
                                        </p:tav>
                                      </p:tavLst>
                                    </p:anim>
                                    <p:anim calcmode="lin" valueType="num">
                                      <p:cBhvr additive="base">
                                        <p:cTn id="9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500" fill="hold"/>
                                        <p:tgtEl>
                                          <p:spTgt spid="21"/>
                                        </p:tgtEl>
                                        <p:attrNameLst>
                                          <p:attrName>ppt_w</p:attrName>
                                        </p:attrNameLst>
                                      </p:cBhvr>
                                      <p:tavLst>
                                        <p:tav tm="0">
                                          <p:val>
                                            <p:fltVal val="0"/>
                                          </p:val>
                                        </p:tav>
                                        <p:tav tm="100000">
                                          <p:val>
                                            <p:strVal val="#ppt_w"/>
                                          </p:val>
                                        </p:tav>
                                      </p:tavLst>
                                    </p:anim>
                                    <p:anim calcmode="lin" valueType="num">
                                      <p:cBhvr>
                                        <p:cTn id="103" dur="500" fill="hold"/>
                                        <p:tgtEl>
                                          <p:spTgt spid="21"/>
                                        </p:tgtEl>
                                        <p:attrNameLst>
                                          <p:attrName>ppt_h</p:attrName>
                                        </p:attrNameLst>
                                      </p:cBhvr>
                                      <p:tavLst>
                                        <p:tav tm="0">
                                          <p:val>
                                            <p:fltVal val="0"/>
                                          </p:val>
                                        </p:tav>
                                        <p:tav tm="100000">
                                          <p:val>
                                            <p:strVal val="#ppt_h"/>
                                          </p:val>
                                        </p:tav>
                                      </p:tavLst>
                                    </p:anim>
                                    <p:animEffect transition="in" filter="fade">
                                      <p:cBhvr>
                                        <p:cTn id="10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P spid="14" grpId="1" animBg="1"/>
      <p:bldP spid="8" grpId="0" animBg="1"/>
      <p:bldP spid="8" grpId="1" animBg="1"/>
      <p:bldP spid="11" grpId="0" animBg="1"/>
      <p:bldP spid="11" grpId="1" animBg="1"/>
      <p:bldP spid="19" grpId="0" animBg="1"/>
      <p:bldP spid="20" grpId="0" animBg="1"/>
      <p:bldP spid="21" grpId="0" animBg="1"/>
      <p:bldP spid="22" grpId="0" animBg="1"/>
      <p:bldP spid="2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305" y="1401707"/>
            <a:ext cx="9647229" cy="3347767"/>
          </a:xfrm>
          <a:prstGeom prst="rect">
            <a:avLst/>
          </a:prstGeom>
        </p:spPr>
      </p:pic>
      <p:sp>
        <p:nvSpPr>
          <p:cNvPr id="14" name="文字方塊 13"/>
          <p:cNvSpPr txBox="1"/>
          <p:nvPr/>
        </p:nvSpPr>
        <p:spPr>
          <a:xfrm>
            <a:off x="764016" y="5990555"/>
            <a:ext cx="11415808" cy="800219"/>
          </a:xfrm>
          <a:prstGeom prst="rect">
            <a:avLst/>
          </a:prstGeom>
          <a:noFill/>
        </p:spPr>
        <p:txBody>
          <a:bodyPr wrap="square" rtlCol="0">
            <a:spAutoFit/>
          </a:bodyPr>
          <a:lstStyle/>
          <a:p>
            <a:r>
              <a:rPr lang="en-US" altLang="zh-CN" sz="1400" dirty="0"/>
              <a:t>L. Breyne1 </a:t>
            </a:r>
            <a:r>
              <a:rPr lang="en-US" altLang="zh-CN" sz="1400" i="1" dirty="0"/>
              <a:t>et al</a:t>
            </a:r>
            <a:r>
              <a:rPr lang="en-US" altLang="zh-CN" sz="1400" dirty="0"/>
              <a:t>., </a:t>
            </a:r>
            <a:r>
              <a:rPr lang="en-US" altLang="zh-CN" sz="1400" dirty="0" smtClean="0"/>
              <a:t>“ </a:t>
            </a:r>
            <a:r>
              <a:rPr lang="en-US" altLang="zh-CN" sz="1400" dirty="0"/>
              <a:t>50G Burst-Mode Receiver Using Monolithic SOA-UTC and Burst-Mode TIA</a:t>
            </a:r>
            <a:r>
              <a:rPr lang="en-US" altLang="zh-CN" sz="1400" dirty="0" smtClean="0"/>
              <a:t>,”</a:t>
            </a:r>
            <a:r>
              <a:rPr lang="en-US" altLang="zh-CN" sz="1400" dirty="0"/>
              <a:t> </a:t>
            </a:r>
            <a:r>
              <a:rPr lang="zh-TW" altLang="en-US" sz="1400" dirty="0"/>
              <a:t> </a:t>
            </a:r>
            <a:r>
              <a:rPr lang="en-US" altLang="zh-CN" sz="1400" i="1" dirty="0" smtClean="0"/>
              <a:t>2024 </a:t>
            </a:r>
            <a:r>
              <a:rPr lang="en-US" altLang="zh-CN" sz="1400" i="1" dirty="0"/>
              <a:t>Optical Fiber Communications Conference and Exhibition (OFC)</a:t>
            </a:r>
            <a:r>
              <a:rPr lang="en-US" altLang="zh-CN" sz="1400" dirty="0"/>
              <a:t>, San Diego, CA, USA, 2024, pp. Tu3H.1.</a:t>
            </a:r>
            <a:endParaRPr lang="zh-CN" altLang="zh-CN" sz="1400" dirty="0"/>
          </a:p>
          <a:p>
            <a:endParaRPr lang="zh-CN" altLang="en-US" dirty="0"/>
          </a:p>
        </p:txBody>
      </p:sp>
      <p:sp>
        <p:nvSpPr>
          <p:cNvPr id="4" name="投影片編號版面配置區 3"/>
          <p:cNvSpPr>
            <a:spLocks noGrp="1"/>
          </p:cNvSpPr>
          <p:nvPr>
            <p:ph type="sldNum" sz="quarter" idx="12"/>
          </p:nvPr>
        </p:nvSpPr>
        <p:spPr/>
        <p:txBody>
          <a:bodyPr/>
          <a:lstStyle/>
          <a:p>
            <a:fld id="{71595C01-E43F-4FE7-9054-C9F0A0A01B70}" type="slidenum">
              <a:rPr lang="zh-TW" altLang="en-US" smtClean="0"/>
              <a:t>5</a:t>
            </a:fld>
            <a:endParaRPr lang="zh-TW" altLang="en-US"/>
          </a:p>
        </p:txBody>
      </p:sp>
      <p:sp>
        <p:nvSpPr>
          <p:cNvPr id="6" name="文字方塊 5"/>
          <p:cNvSpPr txBox="1"/>
          <p:nvPr/>
        </p:nvSpPr>
        <p:spPr>
          <a:xfrm>
            <a:off x="2592908" y="935527"/>
            <a:ext cx="7429552" cy="461665"/>
          </a:xfrm>
          <a:prstGeom prst="rect">
            <a:avLst/>
          </a:prstGeom>
          <a:noFill/>
        </p:spPr>
        <p:txBody>
          <a:bodyPr wrap="square" rtlCol="0">
            <a:spAutoFit/>
          </a:bodyPr>
          <a:lstStyle/>
          <a:p>
            <a:r>
              <a:rPr lang="en-US" altLang="zh-TW" sz="2400" b="1" dirty="0" smtClean="0">
                <a:solidFill>
                  <a:schemeClr val="accent1">
                    <a:lumMod val="25000"/>
                  </a:schemeClr>
                </a:solidFill>
              </a:rPr>
              <a:t>Introduction</a:t>
            </a:r>
            <a:r>
              <a:rPr lang="zh-TW" altLang="en-US" sz="2400" b="1" dirty="0" smtClean="0">
                <a:solidFill>
                  <a:schemeClr val="accent1">
                    <a:lumMod val="25000"/>
                  </a:schemeClr>
                </a:solidFill>
              </a:rPr>
              <a:t>：</a:t>
            </a:r>
            <a:r>
              <a:rPr lang="en-US" altLang="zh-TW" sz="2400" b="1" dirty="0" smtClean="0">
                <a:solidFill>
                  <a:schemeClr val="accent1">
                    <a:lumMod val="25000"/>
                  </a:schemeClr>
                </a:solidFill>
              </a:rPr>
              <a:t>Passive Optical Networks for </a:t>
            </a:r>
            <a:r>
              <a:rPr lang="en-US" altLang="zh-TW" sz="2400" b="1" dirty="0" err="1" smtClean="0">
                <a:solidFill>
                  <a:schemeClr val="accent1">
                    <a:lumMod val="25000"/>
                  </a:schemeClr>
                </a:solidFill>
              </a:rPr>
              <a:t>FTTx</a:t>
            </a:r>
            <a:endParaRPr lang="zh-TW" altLang="en-US" sz="2400" b="1" dirty="0">
              <a:solidFill>
                <a:schemeClr val="accent1">
                  <a:lumMod val="25000"/>
                </a:schemeClr>
              </a:solidFill>
            </a:endParaRPr>
          </a:p>
        </p:txBody>
      </p:sp>
      <p:sp>
        <p:nvSpPr>
          <p:cNvPr id="11" name="矩形 10"/>
          <p:cNvSpPr/>
          <p:nvPr/>
        </p:nvSpPr>
        <p:spPr>
          <a:xfrm>
            <a:off x="859032" y="4894236"/>
            <a:ext cx="10739324" cy="10963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849143" y="5043513"/>
            <a:ext cx="5163518" cy="461665"/>
          </a:xfrm>
          <a:prstGeom prst="rect">
            <a:avLst/>
          </a:prstGeom>
          <a:noFill/>
        </p:spPr>
        <p:txBody>
          <a:bodyPr wrap="square" rtlCol="0">
            <a:spAutoFit/>
          </a:bodyPr>
          <a:lstStyle/>
          <a:p>
            <a:r>
              <a:rPr lang="en-US" altLang="zh-TW" sz="2400" dirty="0">
                <a:solidFill>
                  <a:srgbClr val="84C7CC"/>
                </a:solidFill>
              </a:rPr>
              <a:t>Focus on the burst-mode receiver</a:t>
            </a:r>
            <a:endParaRPr lang="zh-TW" altLang="en-US" sz="2400" dirty="0">
              <a:solidFill>
                <a:srgbClr val="84C7CC"/>
              </a:solidFill>
            </a:endParaRPr>
          </a:p>
        </p:txBody>
      </p:sp>
      <p:sp>
        <p:nvSpPr>
          <p:cNvPr id="2" name="橢圓 1"/>
          <p:cNvSpPr/>
          <p:nvPr/>
        </p:nvSpPr>
        <p:spPr bwMode="auto">
          <a:xfrm>
            <a:off x="4201609" y="3674158"/>
            <a:ext cx="1692539" cy="419859"/>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18" name="直線單箭頭接點 5"/>
          <p:cNvCxnSpPr>
            <a:stCxn id="2" idx="5"/>
          </p:cNvCxnSpPr>
          <p:nvPr/>
        </p:nvCxnSpPr>
        <p:spPr bwMode="auto">
          <a:xfrm>
            <a:off x="5646281" y="4032530"/>
            <a:ext cx="583307" cy="47958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文字方塊 6"/>
          <p:cNvSpPr txBox="1"/>
          <p:nvPr/>
        </p:nvSpPr>
        <p:spPr>
          <a:xfrm>
            <a:off x="5508861" y="4551052"/>
            <a:ext cx="3187068" cy="646331"/>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just"/>
            <a:r>
              <a:rPr lang="en-US" altLang="zh-CN" sz="1800" dirty="0"/>
              <a:t>Upload is done in packet form</a:t>
            </a:r>
            <a:endParaRPr lang="zh-TW" altLang="en-US" sz="1800" dirty="0"/>
          </a:p>
        </p:txBody>
      </p:sp>
      <p:sp>
        <p:nvSpPr>
          <p:cNvPr id="3" name="橢圓 2"/>
          <p:cNvSpPr/>
          <p:nvPr/>
        </p:nvSpPr>
        <p:spPr bwMode="auto">
          <a:xfrm>
            <a:off x="4316927" y="2794522"/>
            <a:ext cx="1577222" cy="399731"/>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23" name="直線單箭頭接點 5"/>
          <p:cNvCxnSpPr>
            <a:stCxn id="3" idx="2"/>
          </p:cNvCxnSpPr>
          <p:nvPr/>
        </p:nvCxnSpPr>
        <p:spPr bwMode="auto">
          <a:xfrm flipH="1" flipV="1">
            <a:off x="3719395" y="2402730"/>
            <a:ext cx="597532" cy="591658"/>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文字方塊 6"/>
          <p:cNvSpPr txBox="1"/>
          <p:nvPr/>
        </p:nvSpPr>
        <p:spPr>
          <a:xfrm>
            <a:off x="792017" y="1849918"/>
            <a:ext cx="3187068" cy="646331"/>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just"/>
            <a:r>
              <a:rPr lang="en-US" altLang="zh-CN" sz="1800" dirty="0"/>
              <a:t>Downloading is done in streaming mode</a:t>
            </a:r>
            <a:endParaRPr lang="zh-TW" altLang="en-US" sz="1800" dirty="0"/>
          </a:p>
        </p:txBody>
      </p:sp>
      <p:sp>
        <p:nvSpPr>
          <p:cNvPr id="31" name="文字方塊 30"/>
          <p:cNvSpPr txBox="1"/>
          <p:nvPr/>
        </p:nvSpPr>
        <p:spPr>
          <a:xfrm>
            <a:off x="835270" y="5435305"/>
            <a:ext cx="10849192" cy="461665"/>
          </a:xfrm>
          <a:prstGeom prst="rect">
            <a:avLst/>
          </a:prstGeom>
          <a:noFill/>
        </p:spPr>
        <p:txBody>
          <a:bodyPr wrap="square" rtlCol="0">
            <a:spAutoFit/>
          </a:bodyPr>
          <a:lstStyle/>
          <a:p>
            <a:r>
              <a:rPr lang="en-US" altLang="zh-TW" sz="2400" dirty="0" smtClean="0">
                <a:solidFill>
                  <a:schemeClr val="accent1">
                    <a:lumMod val="75000"/>
                  </a:schemeClr>
                </a:solidFill>
              </a:rPr>
              <a:t>Different power split ratio and different linking distance: </a:t>
            </a:r>
            <a:r>
              <a:rPr lang="en-US" altLang="zh-TW" sz="2400" dirty="0" smtClean="0">
                <a:solidFill>
                  <a:srgbClr val="FF0066"/>
                </a:solidFill>
              </a:rPr>
              <a:t>Wide dynamic range !! </a:t>
            </a:r>
            <a:endParaRPr lang="zh-TW" altLang="en-US" sz="2400" dirty="0">
              <a:solidFill>
                <a:srgbClr val="FF0066"/>
              </a:solidFill>
            </a:endParaRPr>
          </a:p>
        </p:txBody>
      </p:sp>
      <p:sp>
        <p:nvSpPr>
          <p:cNvPr id="35" name="橢圓 34"/>
          <p:cNvSpPr/>
          <p:nvPr/>
        </p:nvSpPr>
        <p:spPr bwMode="auto">
          <a:xfrm>
            <a:off x="7164729" y="2959968"/>
            <a:ext cx="737210" cy="835211"/>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cxnSp>
        <p:nvCxnSpPr>
          <p:cNvPr id="37" name="直線單箭頭接點 5"/>
          <p:cNvCxnSpPr>
            <a:stCxn id="35" idx="7"/>
          </p:cNvCxnSpPr>
          <p:nvPr/>
        </p:nvCxnSpPr>
        <p:spPr bwMode="auto">
          <a:xfrm flipV="1">
            <a:off x="7793977" y="2794523"/>
            <a:ext cx="447510" cy="287759"/>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字方塊 6"/>
          <p:cNvSpPr txBox="1"/>
          <p:nvPr/>
        </p:nvSpPr>
        <p:spPr>
          <a:xfrm>
            <a:off x="7901938" y="2105476"/>
            <a:ext cx="3187068" cy="646331"/>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just"/>
            <a:r>
              <a:rPr lang="en-US" altLang="zh-TW" sz="1800" dirty="0" smtClean="0"/>
              <a:t>We need high dynamic range in the receiver side</a:t>
            </a:r>
            <a:endParaRPr lang="zh-TW" altLang="en-US" sz="1800" dirty="0"/>
          </a:p>
        </p:txBody>
      </p:sp>
      <p:sp>
        <p:nvSpPr>
          <p:cNvPr id="25" name="文字方塊 24"/>
          <p:cNvSpPr txBox="1"/>
          <p:nvPr/>
        </p:nvSpPr>
        <p:spPr>
          <a:xfrm>
            <a:off x="11598356" y="6084140"/>
            <a:ext cx="312906" cy="369332"/>
          </a:xfrm>
          <a:prstGeom prst="rect">
            <a:avLst/>
          </a:prstGeom>
          <a:noFill/>
        </p:spPr>
        <p:txBody>
          <a:bodyPr wrap="none" rtlCol="0">
            <a:spAutoFit/>
          </a:bodyPr>
          <a:lstStyle/>
          <a:p>
            <a:r>
              <a:rPr lang="en-US" altLang="zh-TW" dirty="0"/>
              <a:t>4</a:t>
            </a:r>
            <a:endParaRPr lang="zh-CN" altLang="en-US" dirty="0"/>
          </a:p>
        </p:txBody>
      </p:sp>
    </p:spTree>
    <p:extLst>
      <p:ext uri="{BB962C8B-B14F-4D97-AF65-F5344CB8AC3E}">
        <p14:creationId xmlns:p14="http://schemas.microsoft.com/office/powerpoint/2010/main" val="15698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0-#ppt_w/2"/>
                                          </p:val>
                                        </p:tav>
                                        <p:tav tm="100000">
                                          <p:val>
                                            <p:strVal val="#ppt_x"/>
                                          </p:val>
                                        </p:tav>
                                      </p:tavLst>
                                    </p:anim>
                                    <p:anim calcmode="lin" valueType="num">
                                      <p:cBhvr additive="base">
                                        <p:cTn id="5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9" grpId="0" animBg="1"/>
      <p:bldP spid="3" grpId="0" animBg="1"/>
      <p:bldP spid="27" grpId="0" animBg="1"/>
      <p:bldP spid="31" grpId="0"/>
      <p:bldP spid="35"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noChangeAspect="1"/>
          </p:cNvGrpSpPr>
          <p:nvPr/>
        </p:nvGrpSpPr>
        <p:grpSpPr>
          <a:xfrm>
            <a:off x="-209703" y="2052212"/>
            <a:ext cx="13825506" cy="4356000"/>
            <a:chOff x="-287363" y="-79791"/>
            <a:chExt cx="12752658" cy="4017977"/>
          </a:xfrm>
        </p:grpSpPr>
        <p:graphicFrame>
          <p:nvGraphicFramePr>
            <p:cNvPr id="5" name="物件 4"/>
            <p:cNvGraphicFramePr>
              <a:graphicFrameLocks noChangeAspect="1"/>
            </p:cNvGraphicFramePr>
            <p:nvPr>
              <p:extLst>
                <p:ext uri="{D42A27DB-BD31-4B8C-83A1-F6EECF244321}">
                  <p14:modId xmlns:p14="http://schemas.microsoft.com/office/powerpoint/2010/main" val="987750668"/>
                </p:ext>
              </p:extLst>
            </p:nvPr>
          </p:nvGraphicFramePr>
          <p:xfrm>
            <a:off x="6781453" y="-79791"/>
            <a:ext cx="5683842" cy="3970220"/>
          </p:xfrm>
          <a:graphic>
            <a:graphicData uri="http://schemas.openxmlformats.org/presentationml/2006/ole">
              <mc:AlternateContent xmlns:mc="http://schemas.openxmlformats.org/markup-compatibility/2006">
                <mc:Choice xmlns:v="urn:schemas-microsoft-com:vml" Requires="v">
                  <p:oleObj spid="_x0000_s187661"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6781453" y="-79791"/>
                          <a:ext cx="5683842" cy="3970220"/>
                        </a:xfrm>
                        <a:prstGeom prst="rect">
                          <a:avLst/>
                        </a:prstGeom>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2839398515"/>
                </p:ext>
              </p:extLst>
            </p:nvPr>
          </p:nvGraphicFramePr>
          <p:xfrm>
            <a:off x="3291415" y="-79791"/>
            <a:ext cx="5683841" cy="3970219"/>
          </p:xfrm>
          <a:graphic>
            <a:graphicData uri="http://schemas.openxmlformats.org/presentationml/2006/ole">
              <mc:AlternateContent xmlns:mc="http://schemas.openxmlformats.org/markup-compatibility/2006">
                <mc:Choice xmlns:v="urn:schemas-microsoft-com:vml" Requires="v">
                  <p:oleObj spid="_x0000_s187662" name="Graph" r:id="rId6" imgW="4154400" imgH="2901600" progId="Origin50.Graph">
                    <p:embed/>
                  </p:oleObj>
                </mc:Choice>
                <mc:Fallback>
                  <p:oleObj name="Graph" r:id="rId6" imgW="4154400" imgH="2901600" progId="Origin50.Graph">
                    <p:embed/>
                    <p:pic>
                      <p:nvPicPr>
                        <p:cNvPr id="0" name=""/>
                        <p:cNvPicPr/>
                        <p:nvPr/>
                      </p:nvPicPr>
                      <p:blipFill>
                        <a:blip r:embed="rId7"/>
                        <a:stretch>
                          <a:fillRect/>
                        </a:stretch>
                      </p:blipFill>
                      <p:spPr>
                        <a:xfrm>
                          <a:off x="3291415" y="-79791"/>
                          <a:ext cx="5683841" cy="3970219"/>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3577996843"/>
                </p:ext>
              </p:extLst>
            </p:nvPr>
          </p:nvGraphicFramePr>
          <p:xfrm>
            <a:off x="-287363" y="-79791"/>
            <a:ext cx="5752212" cy="4017977"/>
          </p:xfrm>
          <a:graphic>
            <a:graphicData uri="http://schemas.openxmlformats.org/presentationml/2006/ole">
              <mc:AlternateContent xmlns:mc="http://schemas.openxmlformats.org/markup-compatibility/2006">
                <mc:Choice xmlns:v="urn:schemas-microsoft-com:vml" Requires="v">
                  <p:oleObj spid="_x0000_s187663" name="Graph" r:id="rId8" imgW="4154400" imgH="2901600" progId="Origin50.Graph">
                    <p:embed/>
                  </p:oleObj>
                </mc:Choice>
                <mc:Fallback>
                  <p:oleObj name="Graph" r:id="rId8" imgW="4154400" imgH="2901600" progId="Origin50.Graph">
                    <p:embed/>
                    <p:pic>
                      <p:nvPicPr>
                        <p:cNvPr id="0" name=""/>
                        <p:cNvPicPr/>
                        <p:nvPr/>
                      </p:nvPicPr>
                      <p:blipFill>
                        <a:blip r:embed="rId9"/>
                        <a:stretch>
                          <a:fillRect/>
                        </a:stretch>
                      </p:blipFill>
                      <p:spPr>
                        <a:xfrm>
                          <a:off x="-287363" y="-79791"/>
                          <a:ext cx="5752212" cy="4017977"/>
                        </a:xfrm>
                        <a:prstGeom prst="rect">
                          <a:avLst/>
                        </a:prstGeom>
                      </p:spPr>
                    </p:pic>
                  </p:oleObj>
                </mc:Fallback>
              </mc:AlternateContent>
            </a:graphicData>
          </a:graphic>
        </p:graphicFrame>
      </p:grpSp>
      <p:sp>
        <p:nvSpPr>
          <p:cNvPr id="8" name="標題 1"/>
          <p:cNvSpPr txBox="1">
            <a:spLocks/>
          </p:cNvSpPr>
          <p:nvPr/>
        </p:nvSpPr>
        <p:spPr bwMode="auto">
          <a:xfrm>
            <a:off x="1164434" y="909212"/>
            <a:ext cx="1037166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Saturation Current</a:t>
            </a:r>
          </a:p>
        </p:txBody>
      </p:sp>
      <p:sp>
        <p:nvSpPr>
          <p:cNvPr id="9" name="文字方塊 18"/>
          <p:cNvSpPr txBox="1"/>
          <p:nvPr/>
        </p:nvSpPr>
        <p:spPr>
          <a:xfrm>
            <a:off x="3035684" y="1480712"/>
            <a:ext cx="5714777" cy="923330"/>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The optically generated RF output saturation power of device A, measured at a frequency of 45 GHz using a heterodyne setup.</a:t>
            </a:r>
            <a:endParaRPr lang="zh-CN" altLang="en-US" dirty="0">
              <a:solidFill>
                <a:srgbClr val="FF0000"/>
              </a:solidFill>
            </a:endParaRPr>
          </a:p>
        </p:txBody>
      </p:sp>
      <p:sp>
        <p:nvSpPr>
          <p:cNvPr id="10" name="文字方塊 18"/>
          <p:cNvSpPr txBox="1"/>
          <p:nvPr/>
        </p:nvSpPr>
        <p:spPr>
          <a:xfrm>
            <a:off x="2896788" y="1506600"/>
            <a:ext cx="6784899" cy="923330"/>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All three devices exhibit nearly the same saturation photocurrent value of approximately 12 mA, achieving maximum output millimeter-wave power at a bias of around 0.95 Vbr.</a:t>
            </a:r>
            <a:endParaRPr lang="zh-CN" altLang="en-US" dirty="0">
              <a:solidFill>
                <a:srgbClr val="FF0000"/>
              </a:solidFill>
            </a:endParaRPr>
          </a:p>
        </p:txBody>
      </p:sp>
      <p:sp>
        <p:nvSpPr>
          <p:cNvPr id="11" name="橢圓 10"/>
          <p:cNvSpPr/>
          <p:nvPr/>
        </p:nvSpPr>
        <p:spPr bwMode="auto">
          <a:xfrm>
            <a:off x="3658574" y="2731625"/>
            <a:ext cx="392565" cy="40511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2" name="橢圓 11"/>
          <p:cNvSpPr/>
          <p:nvPr/>
        </p:nvSpPr>
        <p:spPr bwMode="auto">
          <a:xfrm>
            <a:off x="7453794" y="2731625"/>
            <a:ext cx="392565" cy="40511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3" name="橢圓 12"/>
          <p:cNvSpPr/>
          <p:nvPr/>
        </p:nvSpPr>
        <p:spPr bwMode="auto">
          <a:xfrm>
            <a:off x="11319840" y="2731625"/>
            <a:ext cx="392565" cy="40511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14" name="文字方塊 13"/>
          <p:cNvSpPr txBox="1"/>
          <p:nvPr/>
        </p:nvSpPr>
        <p:spPr>
          <a:xfrm>
            <a:off x="11227747" y="6035989"/>
            <a:ext cx="441146" cy="369332"/>
          </a:xfrm>
          <a:prstGeom prst="rect">
            <a:avLst/>
          </a:prstGeom>
          <a:noFill/>
        </p:spPr>
        <p:txBody>
          <a:bodyPr wrap="none" rtlCol="0">
            <a:spAutoFit/>
          </a:bodyPr>
          <a:lstStyle/>
          <a:p>
            <a:r>
              <a:rPr lang="en-US" altLang="zh-CN" dirty="0" smtClean="0"/>
              <a:t>57</a:t>
            </a:r>
            <a:endParaRPr lang="zh-CN" altLang="en-US" dirty="0"/>
          </a:p>
        </p:txBody>
      </p:sp>
      <p:pic>
        <p:nvPicPr>
          <p:cNvPr id="15" name="圖片 14"/>
          <p:cNvPicPr>
            <a:picLocks noChangeAspect="1"/>
          </p:cNvPicPr>
          <p:nvPr/>
        </p:nvPicPr>
        <p:blipFill>
          <a:blip r:embed="rId10"/>
          <a:stretch>
            <a:fillRect/>
          </a:stretch>
        </p:blipFill>
        <p:spPr>
          <a:xfrm>
            <a:off x="9932761" y="0"/>
            <a:ext cx="2259239" cy="972000"/>
          </a:xfrm>
          <a:prstGeom prst="rect">
            <a:avLst/>
          </a:prstGeom>
        </p:spPr>
      </p:pic>
    </p:spTree>
    <p:extLst>
      <p:ext uri="{BB962C8B-B14F-4D97-AF65-F5344CB8AC3E}">
        <p14:creationId xmlns:p14="http://schemas.microsoft.com/office/powerpoint/2010/main" val="349449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1" y="1844830"/>
            <a:ext cx="12192000" cy="4541456"/>
          </a:xfrm>
          <a:ln>
            <a:miter lim="800000"/>
            <a:headEnd/>
            <a:tailEnd/>
          </a:ln>
        </p:spPr>
        <p:txBody>
          <a:bodyPr/>
          <a:lstStyle/>
          <a:p>
            <a:pPr>
              <a:buFont typeface="Arial" panose="020B0604020202020204" pitchFamily="34" charset="0"/>
              <a:buChar char="•"/>
              <a:defRPr/>
            </a:pPr>
            <a:r>
              <a:rPr lang="en-US" altLang="zh-TW" sz="3600" dirty="0" smtClean="0">
                <a:solidFill>
                  <a:schemeClr val="accent5"/>
                </a:solidFill>
                <a:latin typeface="Times New Roman" pitchFamily="18" charset="0"/>
                <a:cs typeface="Times New Roman" pitchFamily="18" charset="0"/>
              </a:rPr>
              <a:t>Motivation</a:t>
            </a:r>
            <a:endParaRPr lang="en-US" altLang="zh-TW" sz="3600" dirty="0">
              <a:solidFill>
                <a:schemeClr val="accent5"/>
              </a:solidFill>
              <a:latin typeface="Times New Roman" pitchFamily="18" charset="0"/>
              <a:cs typeface="Times New Roman" pitchFamily="18" charset="0"/>
            </a:endParaRP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Challenge in </a:t>
            </a:r>
            <a:r>
              <a:rPr lang="en-US" altLang="zh-TW" sz="3600" dirty="0" smtClean="0">
                <a:solidFill>
                  <a:schemeClr val="accent2">
                    <a:lumMod val="20000"/>
                    <a:lumOff val="80000"/>
                  </a:schemeClr>
                </a:solidFill>
                <a:latin typeface="Times New Roman" pitchFamily="18" charset="0"/>
                <a:cs typeface="Times New Roman" pitchFamily="18" charset="0"/>
              </a:rPr>
              <a:t>Development </a:t>
            </a:r>
            <a:r>
              <a:rPr lang="en-US" altLang="zh-TW" sz="3600" dirty="0">
                <a:solidFill>
                  <a:schemeClr val="accent2">
                    <a:lumMod val="20000"/>
                    <a:lumOff val="80000"/>
                  </a:schemeClr>
                </a:solidFill>
                <a:latin typeface="Times New Roman" pitchFamily="18" charset="0"/>
                <a:cs typeface="Times New Roman" pitchFamily="18" charset="0"/>
              </a:rPr>
              <a:t>of </a:t>
            </a:r>
            <a:r>
              <a:rPr lang="en-US" altLang="zh-TW" sz="3600" dirty="0" smtClean="0">
                <a:solidFill>
                  <a:schemeClr val="accent2">
                    <a:lumMod val="20000"/>
                    <a:lumOff val="80000"/>
                  </a:schemeClr>
                </a:solidFill>
                <a:latin typeface="Times New Roman" pitchFamily="18" charset="0"/>
                <a:cs typeface="Times New Roman" pitchFamily="18" charset="0"/>
              </a:rPr>
              <a:t>APD/PDs</a:t>
            </a:r>
            <a:endParaRPr lang="en-US" altLang="zh-TW" sz="3600" dirty="0">
              <a:solidFill>
                <a:schemeClr val="accent2">
                  <a:lumMod val="20000"/>
                  <a:lumOff val="80000"/>
                </a:schemeClr>
              </a:solidFill>
              <a:latin typeface="Times New Roman" pitchFamily="18" charset="0"/>
              <a:cs typeface="Times New Roman" pitchFamily="18" charset="0"/>
            </a:endParaRPr>
          </a:p>
          <a:p>
            <a:pPr>
              <a:buFont typeface="Arial" panose="020B0604020202020204" pitchFamily="34" charset="0"/>
              <a:buChar char="•"/>
              <a:defRPr/>
            </a:pPr>
            <a:r>
              <a:rPr lang="en-IN" altLang="zh-TW" sz="3600" dirty="0" smtClean="0">
                <a:solidFill>
                  <a:schemeClr val="accent5"/>
                </a:solidFill>
                <a:latin typeface="Times New Roman" pitchFamily="18" charset="0"/>
                <a:cs typeface="Times New Roman" pitchFamily="18" charset="0"/>
              </a:rPr>
              <a:t>Cascaded M layer APD</a:t>
            </a:r>
          </a:p>
          <a:p>
            <a:pPr>
              <a:buFont typeface="Arial" panose="020B0604020202020204" pitchFamily="34" charset="0"/>
              <a:buChar char="•"/>
              <a:defRPr/>
            </a:pPr>
            <a:r>
              <a:rPr lang="en-US" altLang="zh-TW" sz="3600" dirty="0">
                <a:solidFill>
                  <a:schemeClr val="accent4"/>
                </a:solidFill>
                <a:latin typeface="Times New Roman" panose="02020603050405020304" pitchFamily="18" charset="0"/>
                <a:cs typeface="Times New Roman" panose="02020603050405020304" pitchFamily="18" charset="0"/>
              </a:rPr>
              <a:t>Measurement Result </a:t>
            </a:r>
            <a:endParaRPr lang="en-US" altLang="zh-TW" sz="3600" dirty="0" smtClean="0">
              <a:solidFill>
                <a:schemeClr val="accent4"/>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altLang="zh-TW" sz="3300" dirty="0" smtClean="0">
                <a:solidFill>
                  <a:schemeClr val="accent5"/>
                </a:solidFill>
                <a:latin typeface="Times New Roman" panose="02020603050405020304" pitchFamily="18" charset="0"/>
                <a:cs typeface="Times New Roman" panose="02020603050405020304" pitchFamily="18" charset="0"/>
              </a:rPr>
              <a:t>Low capacitance optimization</a:t>
            </a:r>
          </a:p>
          <a:p>
            <a:pPr lvl="1">
              <a:buFont typeface="Arial" panose="020B0604020202020204" pitchFamily="34" charset="0"/>
              <a:buChar char="•"/>
              <a:defRPr/>
            </a:pPr>
            <a:r>
              <a:rPr lang="en-US" altLang="zh-TW" sz="3300" dirty="0" smtClean="0">
                <a:solidFill>
                  <a:schemeClr val="accent4"/>
                </a:solidFill>
                <a:latin typeface="Times New Roman" panose="02020603050405020304" pitchFamily="18" charset="0"/>
                <a:cs typeface="Times New Roman" panose="02020603050405020304" pitchFamily="18" charset="0"/>
              </a:rPr>
              <a:t>Backside-illuminated optimization   </a:t>
            </a:r>
          </a:p>
          <a:p>
            <a:pPr>
              <a:buFont typeface="Arial" panose="020B0604020202020204" pitchFamily="34" charset="0"/>
              <a:buChar char="•"/>
              <a:defRPr/>
            </a:pPr>
            <a:r>
              <a:rPr lang="en-US" altLang="zh-TW" sz="3600" dirty="0">
                <a:solidFill>
                  <a:srgbClr val="D1D1F0"/>
                </a:solidFill>
                <a:latin typeface="Times New Roman" panose="02020603050405020304" pitchFamily="18" charset="0"/>
                <a:cs typeface="Times New Roman" pitchFamily="18" charset="0"/>
              </a:rPr>
              <a:t>Conclusion</a:t>
            </a:r>
          </a:p>
          <a:p>
            <a:pPr>
              <a:buFont typeface="Arial" panose="020B0604020202020204" pitchFamily="34" charset="0"/>
              <a:buChar char="•"/>
              <a:defRPr/>
            </a:pPr>
            <a:endParaRPr lang="en-US" altLang="zh-TW" sz="3600" i="1" dirty="0">
              <a:solidFill>
                <a:srgbClr val="D1D1F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endParaRPr lang="en-US" altLang="zh-TW" sz="3600" dirty="0">
              <a:latin typeface="Times New Roman" pitchFamily="18" charset="0"/>
              <a:cs typeface="Times New Roman" pitchFamily="18" charset="0"/>
            </a:endParaRPr>
          </a:p>
        </p:txBody>
      </p:sp>
      <p:sp>
        <p:nvSpPr>
          <p:cNvPr id="8" name="Rectangle 4"/>
          <p:cNvSpPr txBox="1">
            <a:spLocks noChangeArrowheads="1"/>
          </p:cNvSpPr>
          <p:nvPr/>
        </p:nvSpPr>
        <p:spPr>
          <a:xfrm>
            <a:off x="1646018" y="81106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Outline</a:t>
            </a:r>
          </a:p>
        </p:txBody>
      </p:sp>
      <p:sp>
        <p:nvSpPr>
          <p:cNvPr id="4" name="文字方塊 3"/>
          <p:cNvSpPr txBox="1"/>
          <p:nvPr/>
        </p:nvSpPr>
        <p:spPr>
          <a:xfrm>
            <a:off x="11345779" y="6178262"/>
            <a:ext cx="312906" cy="369332"/>
          </a:xfrm>
          <a:prstGeom prst="rect">
            <a:avLst/>
          </a:prstGeom>
          <a:noFill/>
        </p:spPr>
        <p:txBody>
          <a:bodyPr wrap="none" rtlCol="0">
            <a:spAutoFit/>
          </a:bodyPr>
          <a:lstStyle/>
          <a:p>
            <a:r>
              <a:rPr lang="en-US" altLang="zh-TW" dirty="0"/>
              <a:t>3</a:t>
            </a:r>
            <a:endParaRPr lang="zh-CN" altLang="en-US" dirty="0"/>
          </a:p>
        </p:txBody>
      </p:sp>
      <p:pic>
        <p:nvPicPr>
          <p:cNvPr id="5" name="圖片 4"/>
          <p:cNvPicPr>
            <a:picLocks noChangeAspect="1"/>
          </p:cNvPicPr>
          <p:nvPr/>
        </p:nvPicPr>
        <p:blipFill>
          <a:blip r:embed="rId4"/>
          <a:stretch>
            <a:fillRect/>
          </a:stretch>
        </p:blipFill>
        <p:spPr>
          <a:xfrm>
            <a:off x="9932761" y="0"/>
            <a:ext cx="2259239" cy="972000"/>
          </a:xfrm>
          <a:prstGeom prst="rect">
            <a:avLst/>
          </a:prstGeom>
        </p:spPr>
      </p:pic>
    </p:spTree>
    <p:custDataLst>
      <p:tags r:id="rId1"/>
    </p:custDataLst>
    <p:extLst>
      <p:ext uri="{BB962C8B-B14F-4D97-AF65-F5344CB8AC3E}">
        <p14:creationId xmlns:p14="http://schemas.microsoft.com/office/powerpoint/2010/main" val="3895970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10310376" y="6165304"/>
            <a:ext cx="2133600" cy="476250"/>
          </a:xfrm>
        </p:spPr>
        <p:txBody>
          <a:bodyPr/>
          <a:lstStyle/>
          <a:p>
            <a:fld id="{71595C01-E43F-4FE7-9054-C9F0A0A01B70}" type="slidenum">
              <a:rPr lang="zh-TW" altLang="en-US" sz="1400"/>
              <a:t>52</a:t>
            </a:fld>
            <a:endParaRPr lang="zh-TW" altLang="en-US" sz="1400" dirty="0"/>
          </a:p>
        </p:txBody>
      </p:sp>
      <p:sp>
        <p:nvSpPr>
          <p:cNvPr id="10" name="Text Box 3"/>
          <p:cNvSpPr txBox="1">
            <a:spLocks noChangeArrowheads="1"/>
          </p:cNvSpPr>
          <p:nvPr/>
        </p:nvSpPr>
        <p:spPr bwMode="auto">
          <a:xfrm>
            <a:off x="-449514" y="687564"/>
            <a:ext cx="10759890" cy="584775"/>
          </a:xfrm>
          <a:prstGeom prst="rect">
            <a:avLst/>
          </a:prstGeom>
          <a:noFill/>
          <a:ln w="6350" algn="ctr">
            <a:noFill/>
            <a:miter lim="800000"/>
            <a:headEnd/>
            <a:tailEnd/>
          </a:ln>
        </p:spPr>
        <p:txBody>
          <a:bodyPr wrap="square">
            <a:spAutoFit/>
          </a:bodyPr>
          <a:lstStyle/>
          <a:p>
            <a:pPr algn="ctr">
              <a:defRPr/>
            </a:pPr>
            <a:r>
              <a:rPr kumimoji="1" lang="en-IN" altLang="zh-TW" sz="3200" b="1" i="1" kern="0" dirty="0" smtClean="0">
                <a:solidFill>
                  <a:srgbClr val="002060"/>
                </a:solidFill>
                <a:latin typeface="Times New Roman" panose="02020603050405020304" pitchFamily="18" charset="0"/>
                <a:ea typeface="+mj-ea"/>
                <a:cs typeface="Times New Roman" panose="02020603050405020304" pitchFamily="18" charset="0"/>
              </a:rPr>
              <a:t> </a:t>
            </a:r>
            <a:r>
              <a:rPr kumimoji="1" lang="en-US" altLang="zh-TW" sz="3200" b="1" i="1" kern="0" dirty="0" smtClean="0">
                <a:solidFill>
                  <a:srgbClr val="002060"/>
                </a:solidFill>
                <a:latin typeface="Times New Roman" panose="02020603050405020304" pitchFamily="18" charset="0"/>
                <a:cs typeface="Times New Roman" panose="02020603050405020304" pitchFamily="18" charset="0"/>
              </a:rPr>
              <a:t>Backside-illuminated APDs</a:t>
            </a:r>
            <a:endParaRPr kumimoji="1" lang="en-US" altLang="zh-TW" sz="3200" b="1" i="1" kern="0" dirty="0">
              <a:solidFill>
                <a:srgbClr val="002060"/>
              </a:solidFill>
              <a:latin typeface="Times New Roman" panose="02020603050405020304" pitchFamily="18" charset="0"/>
              <a:ea typeface="+mj-ea"/>
              <a:cs typeface="Times New Roman" panose="02020603050405020304" pitchFamily="18" charset="0"/>
            </a:endParaRPr>
          </a:p>
        </p:txBody>
      </p:sp>
      <p:sp>
        <p:nvSpPr>
          <p:cNvPr id="16" name="文字方塊 15"/>
          <p:cNvSpPr txBox="1"/>
          <p:nvPr/>
        </p:nvSpPr>
        <p:spPr>
          <a:xfrm>
            <a:off x="2148840" y="1416598"/>
            <a:ext cx="3474719" cy="646331"/>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a:t>Our </a:t>
            </a:r>
            <a:r>
              <a:rPr lang="en-US" altLang="zh-TW" dirty="0" smtClean="0"/>
              <a:t>proposed first flip-chip bonding APD</a:t>
            </a:r>
            <a:endParaRPr lang="zh-TW" altLang="en-US" dirty="0"/>
          </a:p>
        </p:txBody>
      </p:sp>
      <p:sp>
        <p:nvSpPr>
          <p:cNvPr id="20" name="文字方塊 13"/>
          <p:cNvSpPr txBox="1"/>
          <p:nvPr/>
        </p:nvSpPr>
        <p:spPr>
          <a:xfrm>
            <a:off x="8012456" y="1387483"/>
            <a:ext cx="3042266" cy="646331"/>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Alternative solution for backside-illuminated</a:t>
            </a:r>
            <a:endParaRPr lang="zh-TW" altLang="en-US" dirty="0"/>
          </a:p>
        </p:txBody>
      </p:sp>
      <p:sp>
        <p:nvSpPr>
          <p:cNvPr id="4" name="Rectangle 3"/>
          <p:cNvSpPr/>
          <p:nvPr/>
        </p:nvSpPr>
        <p:spPr>
          <a:xfrm>
            <a:off x="146867" y="6071971"/>
            <a:ext cx="12045133" cy="461665"/>
          </a:xfrm>
          <a:prstGeom prst="rect">
            <a:avLst/>
          </a:prstGeom>
        </p:spPr>
        <p:txBody>
          <a:bodyPr wrap="square">
            <a:spAutoFit/>
          </a:bodyPr>
          <a:lstStyle/>
          <a:p>
            <a:r>
              <a:rPr lang="en-IN" altLang="zh-TW" sz="1200" dirty="0">
                <a:solidFill>
                  <a:srgbClr val="333333"/>
                </a:solidFill>
                <a:latin typeface="Arial" panose="020B0604020202020204" pitchFamily="34" charset="0"/>
              </a:rPr>
              <a:t>M. Nada, Y. Yamada and H. </a:t>
            </a:r>
            <a:r>
              <a:rPr lang="en-IN" altLang="zh-TW" sz="1200" dirty="0" err="1">
                <a:solidFill>
                  <a:srgbClr val="333333"/>
                </a:solidFill>
                <a:latin typeface="Arial" panose="020B0604020202020204" pitchFamily="34" charset="0"/>
              </a:rPr>
              <a:t>Matsuzaki</a:t>
            </a:r>
            <a:r>
              <a:rPr lang="en-IN" altLang="zh-TW" sz="1200" dirty="0">
                <a:solidFill>
                  <a:srgbClr val="333333"/>
                </a:solidFill>
                <a:latin typeface="Arial" panose="020B0604020202020204" pitchFamily="34" charset="0"/>
              </a:rPr>
              <a:t>, "Responsivity-Bandwidth Limit of Avalanche Photodiodes: Toward Future Ethernet Systems," in </a:t>
            </a:r>
            <a:r>
              <a:rPr lang="en-IN" altLang="zh-TW" sz="1200" i="1" dirty="0">
                <a:solidFill>
                  <a:srgbClr val="333333"/>
                </a:solidFill>
                <a:latin typeface="Arial" panose="020B0604020202020204" pitchFamily="34" charset="0"/>
              </a:rPr>
              <a:t>IEEE Journal of Selected Topics in Quantum Electronics</a:t>
            </a:r>
            <a:r>
              <a:rPr lang="en-IN" altLang="zh-TW" sz="1200" dirty="0">
                <a:solidFill>
                  <a:srgbClr val="333333"/>
                </a:solidFill>
                <a:latin typeface="Arial" panose="020B0604020202020204" pitchFamily="34" charset="0"/>
              </a:rPr>
              <a:t>, vol. 24, no. 2, pp. 1-11, March-April 2018, Art no. 3800811, </a:t>
            </a:r>
            <a:r>
              <a:rPr lang="en-IN" altLang="zh-TW" sz="1200" dirty="0" err="1">
                <a:solidFill>
                  <a:srgbClr val="333333"/>
                </a:solidFill>
                <a:latin typeface="Arial" panose="020B0604020202020204" pitchFamily="34" charset="0"/>
              </a:rPr>
              <a:t>doi</a:t>
            </a:r>
            <a:r>
              <a:rPr lang="en-IN" altLang="zh-TW" sz="1200" dirty="0">
                <a:solidFill>
                  <a:srgbClr val="333333"/>
                </a:solidFill>
                <a:latin typeface="Arial" panose="020B0604020202020204" pitchFamily="34" charset="0"/>
              </a:rPr>
              <a:t>: 10.1109/JSTQE.2017.2754361.</a:t>
            </a:r>
            <a:endParaRPr lang="zh-TW" altLang="en-US" sz="1200" dirty="0"/>
          </a:p>
        </p:txBody>
      </p:sp>
      <p:pic>
        <p:nvPicPr>
          <p:cNvPr id="3" name="Picture 2"/>
          <p:cNvPicPr>
            <a:picLocks noChangeAspect="1"/>
          </p:cNvPicPr>
          <p:nvPr/>
        </p:nvPicPr>
        <p:blipFill rotWithShape="1">
          <a:blip r:embed="rId3"/>
          <a:srcRect l="53034" t="32223" r="10559" b="26793"/>
          <a:stretch/>
        </p:blipFill>
        <p:spPr>
          <a:xfrm>
            <a:off x="7165143" y="2362986"/>
            <a:ext cx="4736892" cy="350467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565" y="2905648"/>
            <a:ext cx="5342324" cy="1592266"/>
          </a:xfrm>
          <a:prstGeom prst="rect">
            <a:avLst/>
          </a:prstGeom>
        </p:spPr>
      </p:pic>
      <p:sp>
        <p:nvSpPr>
          <p:cNvPr id="19" name="七角星形 18"/>
          <p:cNvSpPr/>
          <p:nvPr/>
        </p:nvSpPr>
        <p:spPr bwMode="auto">
          <a:xfrm>
            <a:off x="258661" y="2220578"/>
            <a:ext cx="6906482" cy="4028539"/>
          </a:xfrm>
          <a:prstGeom prst="star7">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sz="2800" dirty="0" smtClean="0">
                <a:solidFill>
                  <a:srgbClr val="FF0000"/>
                </a:solidFill>
              </a:rPr>
              <a:t>Flip-chip package: good RES</a:t>
            </a:r>
          </a:p>
          <a:p>
            <a:pPr algn="ctr"/>
            <a:r>
              <a:rPr lang="en-US" altLang="zh-TW" sz="2800" dirty="0" smtClean="0">
                <a:solidFill>
                  <a:srgbClr val="FF0000"/>
                </a:solidFill>
              </a:rPr>
              <a:t>But mostly degraded bandwidth (parasitic RC)</a:t>
            </a:r>
            <a:endParaRPr lang="zh-TW" altLang="en-US" sz="2800" dirty="0">
              <a:solidFill>
                <a:srgbClr val="FF0000"/>
              </a:solidFill>
            </a:endParaRPr>
          </a:p>
        </p:txBody>
      </p:sp>
      <p:pic>
        <p:nvPicPr>
          <p:cNvPr id="11" name="圖片 10"/>
          <p:cNvPicPr>
            <a:picLocks noChangeAspect="1"/>
          </p:cNvPicPr>
          <p:nvPr/>
        </p:nvPicPr>
        <p:blipFill>
          <a:blip r:embed="rId5"/>
          <a:stretch>
            <a:fillRect/>
          </a:stretch>
        </p:blipFill>
        <p:spPr>
          <a:xfrm>
            <a:off x="9932761" y="0"/>
            <a:ext cx="2259239" cy="972000"/>
          </a:xfrm>
          <a:prstGeom prst="rect">
            <a:avLst/>
          </a:prstGeom>
        </p:spPr>
      </p:pic>
    </p:spTree>
    <p:extLst>
      <p:ext uri="{BB962C8B-B14F-4D97-AF65-F5344CB8AC3E}">
        <p14:creationId xmlns:p14="http://schemas.microsoft.com/office/powerpoint/2010/main" val="318379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23"/>
          <p:cNvSpPr txBox="1"/>
          <p:nvPr/>
        </p:nvSpPr>
        <p:spPr>
          <a:xfrm>
            <a:off x="1645316" y="690645"/>
            <a:ext cx="3338286" cy="1200329"/>
          </a:xfrm>
          <a:prstGeom prst="rect">
            <a:avLst/>
          </a:prstGeom>
          <a:noFill/>
        </p:spPr>
        <p:txBody>
          <a:bodyPr wrap="square" rtlCol="0">
            <a:spAutoFit/>
          </a:bodyPr>
          <a:lstStyle/>
          <a:p>
            <a:pPr algn="ctr"/>
            <a:r>
              <a:rPr lang="en-US" altLang="zh-TW" sz="3600" b="1" dirty="0" smtClean="0">
                <a:solidFill>
                  <a:srgbClr val="FF0000"/>
                </a:solidFill>
                <a:latin typeface="Times New Roman" panose="02020603050405020304" pitchFamily="18" charset="0"/>
                <a:cs typeface="Times New Roman" panose="02020603050405020304" pitchFamily="18" charset="0"/>
              </a:rPr>
              <a:t>Device A</a:t>
            </a:r>
          </a:p>
          <a:p>
            <a:pPr algn="ctr"/>
            <a:r>
              <a:rPr lang="en-IN" altLang="zh-TW" sz="3600" b="1" dirty="0" smtClean="0">
                <a:solidFill>
                  <a:srgbClr val="FF0000"/>
                </a:solidFill>
                <a:latin typeface="Times New Roman" panose="02020603050405020304" pitchFamily="18" charset="0"/>
                <a:cs typeface="Times New Roman" panose="02020603050405020304" pitchFamily="18" charset="0"/>
              </a:rPr>
              <a:t>Top-illuminated </a:t>
            </a:r>
            <a:endParaRPr lang="zh-TW" alt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文字方塊 124"/>
          <p:cNvSpPr txBox="1"/>
          <p:nvPr/>
        </p:nvSpPr>
        <p:spPr>
          <a:xfrm>
            <a:off x="6609429" y="634927"/>
            <a:ext cx="4480714" cy="1200329"/>
          </a:xfrm>
          <a:prstGeom prst="rect">
            <a:avLst/>
          </a:prstGeom>
          <a:noFill/>
        </p:spPr>
        <p:txBody>
          <a:bodyPr wrap="none" rtlCol="0">
            <a:spAutoFit/>
          </a:bodyPr>
          <a:lstStyle/>
          <a:p>
            <a:pPr algn="ctr"/>
            <a:r>
              <a:rPr lang="en-US" altLang="zh-TW" sz="3600" b="1" dirty="0" smtClean="0">
                <a:solidFill>
                  <a:srgbClr val="FF0000"/>
                </a:solidFill>
                <a:latin typeface="Times New Roman" panose="02020603050405020304" pitchFamily="18" charset="0"/>
                <a:cs typeface="Times New Roman" panose="02020603050405020304" pitchFamily="18" charset="0"/>
              </a:rPr>
              <a:t>Device B</a:t>
            </a:r>
          </a:p>
          <a:p>
            <a:pPr algn="ctr"/>
            <a:r>
              <a:rPr lang="en-IN" altLang="zh-TW" sz="3600" b="1" dirty="0" smtClean="0">
                <a:solidFill>
                  <a:srgbClr val="FF0000"/>
                </a:solidFill>
                <a:latin typeface="Times New Roman" panose="02020603050405020304" pitchFamily="18" charset="0"/>
                <a:cs typeface="Times New Roman" panose="02020603050405020304" pitchFamily="18" charset="0"/>
              </a:rPr>
              <a:t>Backside-illuminated </a:t>
            </a:r>
            <a:endParaRPr lang="zh-TW"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33" y="1765871"/>
            <a:ext cx="5876048" cy="4141444"/>
          </a:xfrm>
          <a:prstGeom prst="rect">
            <a:avLst/>
          </a:prstGeom>
        </p:spPr>
      </p:pic>
      <p:grpSp>
        <p:nvGrpSpPr>
          <p:cNvPr id="16" name="Group 15"/>
          <p:cNvGrpSpPr/>
          <p:nvPr/>
        </p:nvGrpSpPr>
        <p:grpSpPr>
          <a:xfrm>
            <a:off x="1606594" y="2830286"/>
            <a:ext cx="2791235" cy="2138354"/>
            <a:chOff x="5094368" y="2743200"/>
            <a:chExt cx="2935741" cy="273526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4368" y="2743200"/>
              <a:ext cx="2935741" cy="2735262"/>
            </a:xfrm>
            <a:prstGeom prst="rect">
              <a:avLst/>
            </a:prstGeom>
          </p:spPr>
        </p:pic>
        <p:cxnSp>
          <p:nvCxnSpPr>
            <p:cNvPr id="10" name="Straight Arrow Connector 9"/>
            <p:cNvCxnSpPr/>
            <p:nvPr/>
          </p:nvCxnSpPr>
          <p:spPr>
            <a:xfrm>
              <a:off x="6132484" y="4104310"/>
              <a:ext cx="31685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86395" y="4218792"/>
              <a:ext cx="2636856" cy="511798"/>
            </a:xfrm>
            <a:prstGeom prst="rect">
              <a:avLst/>
            </a:prstGeom>
            <a:noFill/>
          </p:spPr>
          <p:txBody>
            <a:bodyPr wrap="square" rtlCol="0">
              <a:spAutoFit/>
            </a:bodyPr>
            <a:lstStyle/>
            <a:p>
              <a:r>
                <a:rPr lang="en-IN" altLang="zh-TW" sz="2000" b="1" dirty="0" smtClean="0">
                  <a:solidFill>
                    <a:srgbClr val="FF0000"/>
                  </a:solidFill>
                  <a:latin typeface="Times New Roman" panose="02020603050405020304" pitchFamily="18" charset="0"/>
                  <a:cs typeface="Times New Roman" panose="02020603050405020304" pitchFamily="18" charset="0"/>
                </a:rPr>
                <a:t>Window size:-14 um</a:t>
              </a:r>
              <a:endParaRPr lang="zh-TW"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6279397" y="3906284"/>
              <a:ext cx="0" cy="41322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96433" y="3506174"/>
              <a:ext cx="2149946" cy="400110"/>
            </a:xfrm>
            <a:prstGeom prst="rect">
              <a:avLst/>
            </a:prstGeom>
            <a:noFill/>
          </p:spPr>
          <p:txBody>
            <a:bodyPr wrap="square" rtlCol="0">
              <a:spAutoFit/>
            </a:bodyPr>
            <a:lstStyle/>
            <a:p>
              <a:r>
                <a:rPr lang="en-IN" altLang="zh-TW" sz="2000" b="1" dirty="0" smtClean="0">
                  <a:solidFill>
                    <a:srgbClr val="FF0000"/>
                  </a:solidFill>
                  <a:latin typeface="Times New Roman" panose="02020603050405020304" pitchFamily="18" charset="0"/>
                  <a:cs typeface="Times New Roman" panose="02020603050405020304" pitchFamily="18" charset="0"/>
                </a:rPr>
                <a:t>Mesa size24 um</a:t>
              </a:r>
              <a:endParaRPr lang="zh-TW" altLang="en-US" sz="2000" b="1" dirty="0">
                <a:solidFill>
                  <a:srgbClr val="FF0000"/>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6085" y="1802410"/>
            <a:ext cx="5913622" cy="4104905"/>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6085" y="3187731"/>
            <a:ext cx="5342324" cy="1592266"/>
          </a:xfrm>
          <a:prstGeom prst="rect">
            <a:avLst/>
          </a:prstGeom>
        </p:spPr>
      </p:pic>
      <p:sp>
        <p:nvSpPr>
          <p:cNvPr id="25" name="Slide Number Placeholder 1"/>
          <p:cNvSpPr txBox="1">
            <a:spLocks/>
          </p:cNvSpPr>
          <p:nvPr/>
        </p:nvSpPr>
        <p:spPr>
          <a:xfrm>
            <a:off x="8737600" y="6245225"/>
            <a:ext cx="2844800" cy="476250"/>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tLang="zh-TW" dirty="0" smtClean="0"/>
              <a:t>70</a:t>
            </a:r>
            <a:endParaRPr lang="zh-TW" altLang="en-US" dirty="0"/>
          </a:p>
        </p:txBody>
      </p:sp>
      <p:pic>
        <p:nvPicPr>
          <p:cNvPr id="14" name="圖片 13"/>
          <p:cNvPicPr>
            <a:picLocks noChangeAspect="1"/>
          </p:cNvPicPr>
          <p:nvPr/>
        </p:nvPicPr>
        <p:blipFill>
          <a:blip r:embed="rId7"/>
          <a:stretch>
            <a:fillRect/>
          </a:stretch>
        </p:blipFill>
        <p:spPr>
          <a:xfrm>
            <a:off x="9932761" y="0"/>
            <a:ext cx="2259239" cy="972000"/>
          </a:xfrm>
          <a:prstGeom prst="rect">
            <a:avLst/>
          </a:prstGeom>
        </p:spPr>
      </p:pic>
    </p:spTree>
    <p:extLst>
      <p:ext uri="{BB962C8B-B14F-4D97-AF65-F5344CB8AC3E}">
        <p14:creationId xmlns:p14="http://schemas.microsoft.com/office/powerpoint/2010/main" val="155254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737" y="1791218"/>
            <a:ext cx="10068241" cy="39505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579" y="1787258"/>
            <a:ext cx="10058400" cy="3950507"/>
          </a:xfrm>
          <a:prstGeom prst="rect">
            <a:avLst/>
          </a:prstGeom>
        </p:spPr>
      </p:pic>
      <p:grpSp>
        <p:nvGrpSpPr>
          <p:cNvPr id="37" name="Group 36"/>
          <p:cNvGrpSpPr/>
          <p:nvPr/>
        </p:nvGrpSpPr>
        <p:grpSpPr>
          <a:xfrm>
            <a:off x="4955462" y="1154062"/>
            <a:ext cx="2743200" cy="689486"/>
            <a:chOff x="5088194" y="1154062"/>
            <a:chExt cx="2743200" cy="689486"/>
          </a:xfrm>
        </p:grpSpPr>
        <mc:AlternateContent xmlns:mc="http://schemas.openxmlformats.org/markup-compatibility/2006" xmlns:a14="http://schemas.microsoft.com/office/drawing/2010/main">
          <mc:Choice Requires="a14">
            <p:sp>
              <p:nvSpPr>
                <p:cNvPr id="38" name="文字方塊 1"/>
                <p:cNvSpPr txBox="1"/>
                <p:nvPr/>
              </p:nvSpPr>
              <p:spPr>
                <a:xfrm>
                  <a:off x="5236800" y="1291142"/>
                  <a:ext cx="2480657" cy="432000"/>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N" altLang="zh-TW" i="1" smtClean="0">
                            <a:latin typeface="Cambria Math" panose="02040503050406030204" pitchFamily="18" charset="0"/>
                          </a:rPr>
                          <m:t>1</m:t>
                        </m:r>
                        <m:r>
                          <a:rPr lang="en-IN" altLang="zh-TW" b="0" i="1" smtClean="0">
                            <a:latin typeface="Cambria Math" panose="02040503050406030204" pitchFamily="18" charset="0"/>
                          </a:rPr>
                          <m:t>310 </m:t>
                        </m:r>
                        <m:r>
                          <a:rPr lang="en-IN" altLang="zh-TW" b="0" i="1" smtClean="0">
                            <a:latin typeface="Cambria Math" panose="02040503050406030204" pitchFamily="18" charset="0"/>
                          </a:rPr>
                          <m:t>𝑛𝑚</m:t>
                        </m:r>
                        <m:r>
                          <a:rPr lang="en-IN" altLang="zh-TW" b="0" i="1" smtClean="0">
                            <a:latin typeface="Cambria Math" panose="02040503050406030204" pitchFamily="18" charset="0"/>
                          </a:rPr>
                          <m:t> </m:t>
                        </m:r>
                        <m:r>
                          <a:rPr lang="en-IN" altLang="zh-TW" b="0" i="1" smtClean="0">
                            <a:latin typeface="Cambria Math" panose="02040503050406030204" pitchFamily="18" charset="0"/>
                          </a:rPr>
                          <m:t>𝑤𝑎𝑣𝑒𝑙𝑒𝑛𝑔𝑡h</m:t>
                        </m:r>
                      </m:oMath>
                    </m:oMathPara>
                  </a14:m>
                  <a:endParaRPr lang="zh-TW" altLang="en-US" dirty="0"/>
                </a:p>
              </p:txBody>
            </p:sp>
          </mc:Choice>
          <mc:Fallback xmlns="">
            <p:sp>
              <p:nvSpPr>
                <p:cNvPr id="10" name="文字方塊 1"/>
                <p:cNvSpPr txBox="1">
                  <a:spLocks noRot="1" noChangeAspect="1" noMove="1" noResize="1" noEditPoints="1" noAdjustHandles="1" noChangeArrowheads="1" noChangeShapeType="1" noTextEdit="1"/>
                </p:cNvSpPr>
                <p:nvPr/>
              </p:nvSpPr>
              <p:spPr>
                <a:xfrm>
                  <a:off x="5236800" y="1291142"/>
                  <a:ext cx="2480657" cy="432000"/>
                </a:xfrm>
                <a:prstGeom prst="rect">
                  <a:avLst/>
                </a:prstGeom>
                <a:blipFill>
                  <a:blip r:embed="rId6"/>
                  <a:stretch>
                    <a:fillRect/>
                  </a:stretch>
                </a:blipFill>
              </p:spPr>
              <p:txBody>
                <a:bodyPr/>
                <a:lstStyle/>
                <a:p>
                  <a:r>
                    <a:rPr lang="zh-TW" altLang="en-US">
                      <a:noFill/>
                    </a:rPr>
                    <a:t> </a:t>
                  </a:r>
                </a:p>
              </p:txBody>
            </p:sp>
          </mc:Fallback>
        </mc:AlternateContent>
        <p:sp>
          <p:nvSpPr>
            <p:cNvPr id="39" name="Rectangle 38"/>
            <p:cNvSpPr/>
            <p:nvPr/>
          </p:nvSpPr>
          <p:spPr bwMode="auto">
            <a:xfrm>
              <a:off x="5088194" y="1154062"/>
              <a:ext cx="2743200" cy="689486"/>
            </a:xfrm>
            <a:prstGeom prst="rect">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grpSp>
      <p:sp>
        <p:nvSpPr>
          <p:cNvPr id="2" name="Slide Number Placeholder 1"/>
          <p:cNvSpPr>
            <a:spLocks noGrp="1"/>
          </p:cNvSpPr>
          <p:nvPr>
            <p:ph type="sldNum" sz="quarter" idx="12"/>
          </p:nvPr>
        </p:nvSpPr>
        <p:spPr/>
        <p:txBody>
          <a:bodyPr/>
          <a:lstStyle/>
          <a:p>
            <a:fld id="{71595C01-E43F-4FE7-9054-C9F0A0A01B70}" type="slidenum">
              <a:rPr lang="zh-TW" altLang="en-US" smtClean="0"/>
              <a:t>54</a:t>
            </a:fld>
            <a:endParaRPr lang="zh-TW" altLang="en-US"/>
          </a:p>
        </p:txBody>
      </p:sp>
      <p:sp>
        <p:nvSpPr>
          <p:cNvPr id="3" name="標題 1"/>
          <p:cNvSpPr txBox="1">
            <a:spLocks/>
          </p:cNvSpPr>
          <p:nvPr/>
        </p:nvSpPr>
        <p:spPr bwMode="auto">
          <a:xfrm>
            <a:off x="1843315" y="488189"/>
            <a:ext cx="23466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I-V curve</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5819279" y="4375434"/>
            <a:ext cx="1420559" cy="499508"/>
            <a:chOff x="4335985" y="4560775"/>
            <a:chExt cx="1420559" cy="499508"/>
          </a:xfrm>
        </p:grpSpPr>
        <p:sp>
          <p:nvSpPr>
            <p:cNvPr id="9" name="矩形 19"/>
            <p:cNvSpPr/>
            <p:nvPr/>
          </p:nvSpPr>
          <p:spPr bwMode="auto">
            <a:xfrm>
              <a:off x="4335985" y="4560775"/>
              <a:ext cx="1420559" cy="499508"/>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smtClean="0">
                <a:ln>
                  <a:noFill/>
                </a:ln>
                <a:solidFill>
                  <a:schemeClr val="tx1"/>
                </a:solidFill>
                <a:effectLst/>
                <a:latin typeface="Arial" charset="0"/>
                <a:ea typeface="新細明體" pitchFamily="18" charset="-120"/>
              </a:endParaRPr>
            </a:p>
          </p:txBody>
        </p:sp>
        <mc:AlternateContent xmlns:mc="http://schemas.openxmlformats.org/markup-compatibility/2006" xmlns:a14="http://schemas.microsoft.com/office/drawing/2010/main">
          <mc:Choice Requires="a14">
            <p:sp>
              <p:nvSpPr>
                <p:cNvPr id="10" name="文字方塊 1"/>
                <p:cNvSpPr txBox="1"/>
                <p:nvPr/>
              </p:nvSpPr>
              <p:spPr>
                <a:xfrm>
                  <a:off x="4502558" y="4625863"/>
                  <a:ext cx="1105046" cy="369332"/>
                </a:xfrm>
                <a:prstGeom prst="rect">
                  <a:avLst/>
                </a:prstGeom>
                <a:solidFill>
                  <a:srgbClr val="FFFF00"/>
                </a:solidFill>
              </p:spPr>
              <p:txBody>
                <a:bodyPr wrap="none" rtlCol="0">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𝑏𝑟</m:t>
                          </m:r>
                        </m:sub>
                      </m:sSub>
                    </m:oMath>
                  </a14:m>
                  <a:r>
                    <a:rPr lang="en-US" altLang="zh-TW" dirty="0" smtClean="0"/>
                    <a:t>≈26 V</a:t>
                  </a:r>
                  <a:endParaRPr lang="zh-TW" altLang="en-US" dirty="0"/>
                </a:p>
              </p:txBody>
            </p:sp>
          </mc:Choice>
          <mc:Fallback xmlns="">
            <p:sp>
              <p:nvSpPr>
                <p:cNvPr id="10" name="文字方塊 1"/>
                <p:cNvSpPr txBox="1">
                  <a:spLocks noRot="1" noChangeAspect="1" noMove="1" noResize="1" noEditPoints="1" noAdjustHandles="1" noChangeArrowheads="1" noChangeShapeType="1" noTextEdit="1"/>
                </p:cNvSpPr>
                <p:nvPr/>
              </p:nvSpPr>
              <p:spPr>
                <a:xfrm>
                  <a:off x="4502558" y="4625863"/>
                  <a:ext cx="1105046" cy="369332"/>
                </a:xfrm>
                <a:prstGeom prst="rect">
                  <a:avLst/>
                </a:prstGeom>
                <a:blipFill>
                  <a:blip r:embed="rId8"/>
                  <a:stretch>
                    <a:fillRect t="-8197" r="-3867" b="-24590"/>
                  </a:stretch>
                </a:blipFill>
              </p:spPr>
              <p:txBody>
                <a:bodyPr/>
                <a:lstStyle/>
                <a:p>
                  <a:r>
                    <a:rPr lang="zh-TW" altLang="en-US">
                      <a:noFill/>
                    </a:rPr>
                    <a:t> </a:t>
                  </a:r>
                </a:p>
              </p:txBody>
            </p:sp>
          </mc:Fallback>
        </mc:AlternateContent>
      </p:grpSp>
      <p:sp>
        <p:nvSpPr>
          <p:cNvPr id="11" name="Oval 10"/>
          <p:cNvSpPr/>
          <p:nvPr/>
        </p:nvSpPr>
        <p:spPr bwMode="auto">
          <a:xfrm>
            <a:off x="1973943" y="2208363"/>
            <a:ext cx="1504105" cy="839103"/>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12" name="Oval 11"/>
          <p:cNvSpPr/>
          <p:nvPr/>
        </p:nvSpPr>
        <p:spPr bwMode="auto">
          <a:xfrm>
            <a:off x="6993095" y="2194846"/>
            <a:ext cx="1474677" cy="913646"/>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3" name="Oval 12"/>
          <p:cNvSpPr/>
          <p:nvPr/>
        </p:nvSpPr>
        <p:spPr bwMode="auto">
          <a:xfrm>
            <a:off x="3977378" y="1809930"/>
            <a:ext cx="1769807" cy="802438"/>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4" name="Oval 13"/>
          <p:cNvSpPr/>
          <p:nvPr/>
        </p:nvSpPr>
        <p:spPr bwMode="auto">
          <a:xfrm>
            <a:off x="8723485" y="1725605"/>
            <a:ext cx="1669274" cy="826637"/>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5" name="Oval 14"/>
          <p:cNvSpPr/>
          <p:nvPr/>
        </p:nvSpPr>
        <p:spPr bwMode="auto">
          <a:xfrm>
            <a:off x="4817812" y="3339286"/>
            <a:ext cx="648929" cy="47678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6" name="Oval 15"/>
          <p:cNvSpPr/>
          <p:nvPr/>
        </p:nvSpPr>
        <p:spPr bwMode="auto">
          <a:xfrm>
            <a:off x="9743830" y="3326248"/>
            <a:ext cx="648929" cy="47678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7" name="文字方塊 22"/>
          <p:cNvSpPr txBox="1"/>
          <p:nvPr/>
        </p:nvSpPr>
        <p:spPr>
          <a:xfrm>
            <a:off x="1774646" y="1332615"/>
            <a:ext cx="9527457" cy="830997"/>
          </a:xfrm>
          <a:prstGeom prst="rect">
            <a:avLst/>
          </a:prstGeom>
          <a:solidFill>
            <a:srgbClr val="FFFF00"/>
          </a:solidFill>
          <a:ln w="38100">
            <a:solidFill>
              <a:srgbClr val="FF0000"/>
            </a:solidFill>
          </a:ln>
        </p:spPr>
        <p:txBody>
          <a:bodyPr wrap="square" rtlCol="0">
            <a:spAutoFit/>
          </a:bodyPr>
          <a:lstStyle/>
          <a:p>
            <a:pPr algn="ctr"/>
            <a:r>
              <a:rPr lang="en-US" altLang="zh-TW" sz="2400" dirty="0" smtClean="0">
                <a:solidFill>
                  <a:srgbClr val="FF0000"/>
                </a:solidFill>
              </a:rPr>
              <a:t>Our devices </a:t>
            </a:r>
            <a:r>
              <a:rPr lang="en-US" altLang="zh-TW" sz="2400" dirty="0">
                <a:solidFill>
                  <a:srgbClr val="FF0000"/>
                </a:solidFill>
              </a:rPr>
              <a:t>exhibits much lower dark current than that </a:t>
            </a:r>
            <a:r>
              <a:rPr lang="en-US" altLang="zh-TW" sz="2400" dirty="0" smtClean="0">
                <a:solidFill>
                  <a:srgbClr val="FF0000"/>
                </a:solidFill>
              </a:rPr>
              <a:t>reported one </a:t>
            </a:r>
            <a:r>
              <a:rPr lang="en-US" altLang="zh-TW" sz="2400" dirty="0">
                <a:solidFill>
                  <a:srgbClr val="FF0000"/>
                </a:solidFill>
              </a:rPr>
              <a:t>due to </a:t>
            </a:r>
            <a:r>
              <a:rPr lang="en-US" altLang="zh-TW" sz="2400" dirty="0" smtClean="0">
                <a:solidFill>
                  <a:srgbClr val="FF0000"/>
                </a:solidFill>
              </a:rPr>
              <a:t>dual M-layer design </a:t>
            </a:r>
            <a:endParaRPr lang="zh-TW" altLang="en-US" sz="2400" dirty="0">
              <a:solidFill>
                <a:srgbClr val="FF0000"/>
              </a:solidFill>
            </a:endParaRPr>
          </a:p>
        </p:txBody>
      </p:sp>
      <p:grpSp>
        <p:nvGrpSpPr>
          <p:cNvPr id="30" name="Group 29"/>
          <p:cNvGrpSpPr/>
          <p:nvPr/>
        </p:nvGrpSpPr>
        <p:grpSpPr>
          <a:xfrm>
            <a:off x="7698662" y="3816074"/>
            <a:ext cx="3855180" cy="2785124"/>
            <a:chOff x="6716380" y="1594933"/>
            <a:chExt cx="4594079" cy="3657600"/>
          </a:xfrm>
        </p:grpSpPr>
        <p:pic>
          <p:nvPicPr>
            <p:cNvPr id="31" name="Picture 30"/>
            <p:cNvPicPr>
              <a:picLocks noChangeAspect="1"/>
            </p:cNvPicPr>
            <p:nvPr/>
          </p:nvPicPr>
          <p:blipFill rotWithShape="1">
            <a:blip r:embed="rId9"/>
            <a:srcRect l="14415" t="35069" r="51785" b="14931"/>
            <a:stretch/>
          </p:blipFill>
          <p:spPr>
            <a:xfrm>
              <a:off x="6716380" y="1594933"/>
              <a:ext cx="4397828" cy="3657600"/>
            </a:xfrm>
            <a:prstGeom prst="rect">
              <a:avLst/>
            </a:prstGeom>
          </p:spPr>
        </p:pic>
        <p:cxnSp>
          <p:nvCxnSpPr>
            <p:cNvPr id="32" name="Straight Connector 31"/>
            <p:cNvCxnSpPr/>
            <p:nvPr/>
          </p:nvCxnSpPr>
          <p:spPr bwMode="auto">
            <a:xfrm flipV="1">
              <a:off x="7472743" y="2973853"/>
              <a:ext cx="2300514" cy="12792"/>
            </a:xfrm>
            <a:prstGeom prst="line">
              <a:avLst/>
            </a:prstGeom>
            <a:noFill/>
            <a:ln w="254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9802285" y="3059515"/>
              <a:ext cx="0" cy="1687458"/>
            </a:xfrm>
            <a:prstGeom prst="line">
              <a:avLst/>
            </a:prstGeom>
            <a:noFill/>
            <a:ln w="254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6958524" y="1745405"/>
              <a:ext cx="4351935" cy="1091318"/>
            </a:xfrm>
            <a:prstGeom prst="rect">
              <a:avLst/>
            </a:prstGeom>
            <a:noFill/>
          </p:spPr>
          <p:txBody>
            <a:bodyPr wrap="square" rtlCol="0">
              <a:spAutoFit/>
            </a:bodyPr>
            <a:lstStyle/>
            <a:p>
              <a:pPr algn="ctr"/>
              <a:r>
                <a:rPr lang="en-IN" altLang="zh-TW" sz="2400" b="1" dirty="0" smtClean="0">
                  <a:solidFill>
                    <a:srgbClr val="FF0000"/>
                  </a:solidFill>
                </a:rPr>
                <a:t>Increase Dark Current</a:t>
              </a:r>
            </a:p>
            <a:p>
              <a:pPr algn="ctr"/>
              <a:r>
                <a:rPr lang="en-IN" altLang="zh-TW" sz="2400" b="1" dirty="0" smtClean="0">
                  <a:solidFill>
                    <a:srgbClr val="FF0000"/>
                  </a:solidFill>
                </a:rPr>
                <a:t>0.9 </a:t>
              </a:r>
              <a:r>
                <a:rPr lang="en-IN" altLang="zh-TW" sz="2400" b="1" dirty="0" err="1" smtClean="0">
                  <a:solidFill>
                    <a:srgbClr val="FF0000"/>
                  </a:solidFill>
                </a:rPr>
                <a:t>V</a:t>
              </a:r>
              <a:r>
                <a:rPr lang="en-IN" altLang="zh-TW" sz="2400" b="1" baseline="-25000" dirty="0" err="1" smtClean="0">
                  <a:solidFill>
                    <a:srgbClr val="FF0000"/>
                  </a:solidFill>
                </a:rPr>
                <a:t>br</a:t>
              </a:r>
              <a:r>
                <a:rPr lang="en-IN" altLang="zh-TW" sz="2400" b="1" dirty="0" smtClean="0">
                  <a:solidFill>
                    <a:srgbClr val="FF0000"/>
                  </a:solidFill>
                </a:rPr>
                <a:t> = 2 </a:t>
              </a:r>
              <a:r>
                <a:rPr lang="el-GR" altLang="zh-TW" sz="2400" b="1" dirty="0" smtClean="0">
                  <a:solidFill>
                    <a:srgbClr val="FF0000"/>
                  </a:solidFill>
                </a:rPr>
                <a:t>μ</a:t>
              </a:r>
              <a:r>
                <a:rPr lang="en-IN" altLang="zh-TW" sz="2400" b="1" dirty="0" smtClean="0">
                  <a:solidFill>
                    <a:srgbClr val="FF0000"/>
                  </a:solidFill>
                </a:rPr>
                <a:t>A</a:t>
              </a:r>
              <a:endParaRPr lang="zh-TW" altLang="en-US" sz="2400" b="1" dirty="0">
                <a:solidFill>
                  <a:srgbClr val="FF0000"/>
                </a:solidFill>
              </a:endParaRPr>
            </a:p>
          </p:txBody>
        </p:sp>
      </p:grpSp>
      <p:sp>
        <p:nvSpPr>
          <p:cNvPr id="35" name="Rectangle 34"/>
          <p:cNvSpPr/>
          <p:nvPr/>
        </p:nvSpPr>
        <p:spPr>
          <a:xfrm>
            <a:off x="18258" y="6160184"/>
            <a:ext cx="12322629" cy="646331"/>
          </a:xfrm>
          <a:prstGeom prst="rect">
            <a:avLst/>
          </a:prstGeom>
        </p:spPr>
        <p:txBody>
          <a:bodyPr wrap="square">
            <a:spAutoFit/>
          </a:bodyPr>
          <a:lstStyle/>
          <a:p>
            <a:r>
              <a:rPr lang="en-US" altLang="zh-TW" dirty="0">
                <a:latin typeface="Times-Roman"/>
                <a:ea typeface="新細明體" panose="02020500000000000000" pitchFamily="18" charset="-120"/>
                <a:cs typeface="Times-Roman"/>
              </a:rPr>
              <a:t>Nada, M.; Nakajima, F.; </a:t>
            </a:r>
            <a:r>
              <a:rPr lang="en-US" altLang="zh-TW" dirty="0" err="1">
                <a:latin typeface="Times-Roman"/>
                <a:ea typeface="新細明體" panose="02020500000000000000" pitchFamily="18" charset="-120"/>
                <a:cs typeface="Times-Roman"/>
              </a:rPr>
              <a:t>Yoshimatsu</a:t>
            </a:r>
            <a:r>
              <a:rPr lang="en-US" altLang="zh-TW" dirty="0">
                <a:latin typeface="Times-Roman"/>
                <a:ea typeface="新細明體" panose="02020500000000000000" pitchFamily="18" charset="-120"/>
                <a:cs typeface="Times-Roman"/>
              </a:rPr>
              <a:t>, T.; Nakanishi, Y.; Kanda, A.; </a:t>
            </a:r>
            <a:r>
              <a:rPr lang="en-US" altLang="zh-TW" dirty="0" err="1">
                <a:latin typeface="Times-Roman"/>
                <a:ea typeface="新細明體" panose="02020500000000000000" pitchFamily="18" charset="-120"/>
                <a:cs typeface="Times-Roman"/>
              </a:rPr>
              <a:t>Shindo</a:t>
            </a:r>
            <a:r>
              <a:rPr lang="en-US" altLang="zh-TW" dirty="0">
                <a:latin typeface="Times-Roman"/>
                <a:ea typeface="新細明體" panose="02020500000000000000" pitchFamily="18" charset="-120"/>
                <a:cs typeface="Times-Roman"/>
              </a:rPr>
              <a:t>, T.; </a:t>
            </a:r>
            <a:r>
              <a:rPr lang="en-US" altLang="zh-TW" dirty="0" err="1">
                <a:latin typeface="Times-Roman"/>
                <a:ea typeface="新細明體" panose="02020500000000000000" pitchFamily="18" charset="-120"/>
                <a:cs typeface="Times-Roman"/>
              </a:rPr>
              <a:t>Tatsumi</a:t>
            </a:r>
            <a:r>
              <a:rPr lang="en-US" altLang="zh-TW" dirty="0">
                <a:latin typeface="Times-Roman"/>
                <a:ea typeface="新細明體" panose="02020500000000000000" pitchFamily="18" charset="-120"/>
                <a:cs typeface="Times-Roman"/>
              </a:rPr>
              <a:t>, S.; </a:t>
            </a:r>
            <a:r>
              <a:rPr lang="en-US" altLang="zh-TW" dirty="0" err="1">
                <a:latin typeface="Times-Roman"/>
                <a:ea typeface="新細明體" panose="02020500000000000000" pitchFamily="18" charset="-120"/>
                <a:cs typeface="Times-Roman"/>
              </a:rPr>
              <a:t>Matsuzaki</a:t>
            </a:r>
            <a:r>
              <a:rPr lang="en-US" altLang="zh-TW" dirty="0">
                <a:latin typeface="Times-Roman"/>
                <a:ea typeface="新細明體" panose="02020500000000000000" pitchFamily="18" charset="-120"/>
                <a:cs typeface="Times-Roman"/>
              </a:rPr>
              <a:t>, H.; Sano, K. Inverted p-down Design for High-Speed Photodetectors. Photonics 2021, 8, 39. </a:t>
            </a:r>
            <a:r>
              <a:rPr lang="en-US" altLang="zh-TW" u="sng" dirty="0">
                <a:solidFill>
                  <a:srgbClr val="0000FF"/>
                </a:solidFill>
                <a:latin typeface="Times-Roman"/>
                <a:ea typeface="新細明體" panose="02020500000000000000" pitchFamily="18" charset="-120"/>
                <a:cs typeface="Times-Roman"/>
                <a:hlinkClick r:id="rId10"/>
              </a:rPr>
              <a:t>https://doi.org/10.3390/photonics8020039</a:t>
            </a:r>
            <a:r>
              <a:rPr lang="en-US" altLang="zh-TW" dirty="0">
                <a:latin typeface="Times-Roman"/>
                <a:ea typeface="新細明體" panose="02020500000000000000" pitchFamily="18" charset="-120"/>
                <a:cs typeface="Times-Roman"/>
              </a:rPr>
              <a:t>.</a:t>
            </a:r>
            <a:endParaRPr lang="zh-TW" altLang="en-US" dirty="0"/>
          </a:p>
        </p:txBody>
      </p:sp>
      <p:sp>
        <p:nvSpPr>
          <p:cNvPr id="40" name="文字方塊 3"/>
          <p:cNvSpPr txBox="1"/>
          <p:nvPr/>
        </p:nvSpPr>
        <p:spPr>
          <a:xfrm>
            <a:off x="2501784" y="1404494"/>
            <a:ext cx="7639260" cy="523220"/>
          </a:xfrm>
          <a:prstGeom prst="rect">
            <a:avLst/>
          </a:prstGeom>
          <a:solidFill>
            <a:srgbClr val="FFFF00"/>
          </a:solidFill>
          <a:ln w="38100">
            <a:solidFill>
              <a:srgbClr val="FF0000"/>
            </a:solidFill>
          </a:ln>
        </p:spPr>
        <p:txBody>
          <a:bodyPr wrap="square" rtlCol="0">
            <a:spAutoFit/>
          </a:bodyPr>
          <a:lstStyle/>
          <a:p>
            <a:pPr algn="ctr"/>
            <a:r>
              <a:rPr lang="en-US" altLang="zh-TW" sz="2800" dirty="0" smtClean="0">
                <a:solidFill>
                  <a:srgbClr val="FF0000"/>
                </a:solidFill>
              </a:rPr>
              <a:t>100% collection efficiency &amp; 0% coupling loss</a:t>
            </a:r>
            <a:endParaRPr lang="zh-TW" altLang="en-US" sz="2800" dirty="0">
              <a:solidFill>
                <a:srgbClr val="FF0000"/>
              </a:solidFill>
            </a:endParaRPr>
          </a:p>
        </p:txBody>
      </p:sp>
      <mc:AlternateContent xmlns:mc="http://schemas.openxmlformats.org/markup-compatibility/2006" xmlns:a14="http://schemas.microsoft.com/office/drawing/2010/main">
        <mc:Choice Requires="a14">
          <p:sp>
            <p:nvSpPr>
              <p:cNvPr id="46" name="文字方塊 9"/>
              <p:cNvSpPr txBox="1"/>
              <p:nvPr/>
            </p:nvSpPr>
            <p:spPr>
              <a:xfrm>
                <a:off x="4013966" y="5408653"/>
                <a:ext cx="4453806" cy="523220"/>
              </a:xfrm>
              <a:prstGeom prst="rect">
                <a:avLst/>
              </a:prstGeom>
              <a:solidFill>
                <a:srgbClr val="FFFF00"/>
              </a:solidFill>
              <a:ln w="38100">
                <a:solidFill>
                  <a:srgbClr val="FF0000"/>
                </a:solidFill>
              </a:ln>
            </p:spPr>
            <p:txBody>
              <a:bodyPr wrap="square" rtlCol="0">
                <a:spAutoFit/>
              </a:bodyPr>
              <a:lstStyle/>
              <a:p>
                <a:pPr algn="ctr"/>
                <a14:m>
                  <m:oMath xmlns:m="http://schemas.openxmlformats.org/officeDocument/2006/math">
                    <m:r>
                      <a:rPr lang="en-US" altLang="zh-TW" sz="2800" b="1" i="1" dirty="0" smtClean="0">
                        <a:solidFill>
                          <a:srgbClr val="FF0000"/>
                        </a:solidFill>
                        <a:latin typeface="Cambria Math" panose="02040503050406030204" pitchFamily="18" charset="0"/>
                        <a:ea typeface="Cambria Math" panose="02040503050406030204" pitchFamily="18" charset="0"/>
                      </a:rPr>
                      <m:t>𝟎</m:t>
                    </m:r>
                    <m:r>
                      <a:rPr lang="en-US" altLang="zh-TW" sz="2800" b="1" i="1" dirty="0" smtClean="0">
                        <a:solidFill>
                          <a:srgbClr val="FF0000"/>
                        </a:solidFill>
                        <a:latin typeface="Cambria Math" panose="02040503050406030204" pitchFamily="18" charset="0"/>
                        <a:ea typeface="Cambria Math" panose="02040503050406030204" pitchFamily="18" charset="0"/>
                      </a:rPr>
                      <m:t>.</m:t>
                    </m:r>
                    <m:r>
                      <a:rPr lang="en-IN" altLang="zh-TW" sz="2800" b="1" i="1" dirty="0" smtClean="0">
                        <a:solidFill>
                          <a:srgbClr val="FF0000"/>
                        </a:solidFill>
                        <a:latin typeface="Cambria Math" panose="02040503050406030204" pitchFamily="18" charset="0"/>
                        <a:ea typeface="Cambria Math" panose="02040503050406030204" pitchFamily="18" charset="0"/>
                      </a:rPr>
                      <m:t>𝟑𝟎</m:t>
                    </m:r>
                    <m:f>
                      <m:fPr>
                        <m:type m:val="skw"/>
                        <m:ctrlPr>
                          <a:rPr lang="en-US" altLang="zh-TW" sz="2800" b="1" i="1" dirty="0" smtClean="0">
                            <a:solidFill>
                              <a:srgbClr val="FF0000"/>
                            </a:solidFill>
                            <a:latin typeface="Cambria Math" panose="02040503050406030204" pitchFamily="18" charset="0"/>
                            <a:ea typeface="Cambria Math" panose="02040503050406030204" pitchFamily="18" charset="0"/>
                          </a:rPr>
                        </m:ctrlPr>
                      </m:fPr>
                      <m:num>
                        <m:r>
                          <a:rPr lang="en-US" altLang="zh-TW" sz="2800" b="1" i="1" dirty="0" smtClean="0">
                            <a:solidFill>
                              <a:srgbClr val="FF0000"/>
                            </a:solidFill>
                            <a:latin typeface="Cambria Math" panose="02040503050406030204" pitchFamily="18" charset="0"/>
                            <a:ea typeface="Cambria Math" panose="02040503050406030204" pitchFamily="18" charset="0"/>
                          </a:rPr>
                          <m:t>𝑨</m:t>
                        </m:r>
                      </m:num>
                      <m:den>
                        <m:r>
                          <a:rPr lang="en-US" altLang="zh-TW" sz="2800" b="1" i="1" dirty="0" smtClean="0">
                            <a:solidFill>
                              <a:srgbClr val="FF0000"/>
                            </a:solidFill>
                            <a:latin typeface="Cambria Math" panose="02040503050406030204" pitchFamily="18" charset="0"/>
                            <a:ea typeface="Cambria Math" panose="02040503050406030204" pitchFamily="18" charset="0"/>
                          </a:rPr>
                          <m:t>𝑾</m:t>
                        </m:r>
                      </m:den>
                    </m:f>
                  </m:oMath>
                </a14:m>
                <a:r>
                  <a:rPr lang="zh-TW" altLang="en-US" sz="2800" dirty="0" smtClean="0">
                    <a:solidFill>
                      <a:srgbClr val="FF0000"/>
                    </a:solidFill>
                  </a:rPr>
                  <a:t> </a:t>
                </a:r>
                <a:r>
                  <a:rPr lang="en-US" altLang="zh-TW" sz="2800" dirty="0" smtClean="0">
                    <a:solidFill>
                      <a:srgbClr val="FF0000"/>
                    </a:solidFill>
                  </a:rPr>
                  <a:t> at unit gain</a:t>
                </a:r>
                <a:endParaRPr lang="zh-TW" altLang="en-US" sz="2800" dirty="0">
                  <a:solidFill>
                    <a:srgbClr val="FF0000"/>
                  </a:solidFill>
                </a:endParaRPr>
              </a:p>
            </p:txBody>
          </p:sp>
        </mc:Choice>
        <mc:Fallback xmlns="">
          <p:sp>
            <p:nvSpPr>
              <p:cNvPr id="46" name="文字方塊 9"/>
              <p:cNvSpPr txBox="1">
                <a:spLocks noRot="1" noChangeAspect="1" noMove="1" noResize="1" noEditPoints="1" noAdjustHandles="1" noChangeArrowheads="1" noChangeShapeType="1" noTextEdit="1"/>
              </p:cNvSpPr>
              <p:nvPr/>
            </p:nvSpPr>
            <p:spPr>
              <a:xfrm>
                <a:off x="4013966" y="5408653"/>
                <a:ext cx="4453806" cy="523220"/>
              </a:xfrm>
              <a:prstGeom prst="rect">
                <a:avLst/>
              </a:prstGeom>
              <a:blipFill>
                <a:blip r:embed="rId12"/>
                <a:stretch>
                  <a:fillRect t="-8696" b="-25000"/>
                </a:stretch>
              </a:blipFill>
              <a:ln w="38100">
                <a:solidFill>
                  <a:srgbClr val="FF0000"/>
                </a:solidFill>
              </a:ln>
            </p:spPr>
            <p:txBody>
              <a:bodyPr/>
              <a:lstStyle/>
              <a:p>
                <a:r>
                  <a:rPr lang="zh-TW" altLang="en-US">
                    <a:noFill/>
                  </a:rPr>
                  <a:t> </a:t>
                </a:r>
              </a:p>
            </p:txBody>
          </p:sp>
        </mc:Fallback>
      </mc:AlternateContent>
      <p:sp>
        <p:nvSpPr>
          <p:cNvPr id="51" name="文字方塊 26"/>
          <p:cNvSpPr txBox="1"/>
          <p:nvPr/>
        </p:nvSpPr>
        <p:spPr>
          <a:xfrm>
            <a:off x="1973943" y="3144791"/>
            <a:ext cx="8813910" cy="523220"/>
          </a:xfrm>
          <a:prstGeom prst="rect">
            <a:avLst/>
          </a:prstGeom>
          <a:solidFill>
            <a:srgbClr val="FFFF00"/>
          </a:solidFill>
          <a:ln w="38100">
            <a:solidFill>
              <a:srgbClr val="FF0000"/>
            </a:solidFill>
          </a:ln>
        </p:spPr>
        <p:txBody>
          <a:bodyPr wrap="square" rtlCol="0">
            <a:spAutoFit/>
          </a:bodyPr>
          <a:lstStyle/>
          <a:p>
            <a:pPr algn="ctr"/>
            <a:r>
              <a:rPr lang="en-US" altLang="zh-TW" sz="2800" dirty="0" smtClean="0">
                <a:solidFill>
                  <a:srgbClr val="FF0000"/>
                </a:solidFill>
              </a:rPr>
              <a:t>RES can be enhanced after flip-chip bonding package  </a:t>
            </a:r>
            <a:endParaRPr lang="zh-TW" altLang="en-US" sz="2800" dirty="0">
              <a:solidFill>
                <a:srgbClr val="FF0000"/>
              </a:solidFill>
            </a:endParaRPr>
          </a:p>
        </p:txBody>
      </p:sp>
      <p:pic>
        <p:nvPicPr>
          <p:cNvPr id="5" name="Picture 4"/>
          <p:cNvPicPr>
            <a:picLocks noChangeAspect="1"/>
          </p:cNvPicPr>
          <p:nvPr/>
        </p:nvPicPr>
        <p:blipFill rotWithShape="1">
          <a:blip r:embed="rId13"/>
          <a:srcRect l="51516" t="26164" r="7971" b="18443"/>
          <a:stretch/>
        </p:blipFill>
        <p:spPr>
          <a:xfrm>
            <a:off x="1052064" y="3472425"/>
            <a:ext cx="3832127" cy="2945785"/>
          </a:xfrm>
          <a:prstGeom prst="rect">
            <a:avLst/>
          </a:prstGeom>
        </p:spPr>
      </p:pic>
      <p:sp>
        <p:nvSpPr>
          <p:cNvPr id="41" name="TextBox 40"/>
          <p:cNvSpPr txBox="1"/>
          <p:nvPr/>
        </p:nvSpPr>
        <p:spPr>
          <a:xfrm>
            <a:off x="1368579" y="5241110"/>
            <a:ext cx="3403600" cy="830997"/>
          </a:xfrm>
          <a:prstGeom prst="rect">
            <a:avLst/>
          </a:prstGeom>
          <a:noFill/>
        </p:spPr>
        <p:txBody>
          <a:bodyPr wrap="square" rtlCol="0">
            <a:spAutoFit/>
          </a:bodyPr>
          <a:lstStyle/>
          <a:p>
            <a:pPr algn="ctr"/>
            <a:r>
              <a:rPr lang="en-IN" altLang="zh-TW" sz="2400" b="1" dirty="0" smtClean="0">
                <a:solidFill>
                  <a:srgbClr val="FF0000"/>
                </a:solidFill>
              </a:rPr>
              <a:t>Increase Dark Current</a:t>
            </a:r>
          </a:p>
          <a:p>
            <a:pPr algn="ctr"/>
            <a:r>
              <a:rPr lang="en-IN" altLang="zh-TW" sz="2400" b="1" dirty="0" smtClean="0">
                <a:solidFill>
                  <a:srgbClr val="FF0000"/>
                </a:solidFill>
              </a:rPr>
              <a:t>0.9 </a:t>
            </a:r>
            <a:r>
              <a:rPr lang="en-IN" altLang="zh-TW" sz="2400" b="1" dirty="0" err="1" smtClean="0">
                <a:solidFill>
                  <a:srgbClr val="FF0000"/>
                </a:solidFill>
              </a:rPr>
              <a:t>V</a:t>
            </a:r>
            <a:r>
              <a:rPr lang="en-IN" altLang="zh-TW" sz="2400" b="1" baseline="-25000" dirty="0" err="1" smtClean="0">
                <a:solidFill>
                  <a:srgbClr val="FF0000"/>
                </a:solidFill>
              </a:rPr>
              <a:t>br</a:t>
            </a:r>
            <a:r>
              <a:rPr lang="en-IN" altLang="zh-TW" sz="2400" b="1" dirty="0" smtClean="0">
                <a:solidFill>
                  <a:srgbClr val="FF0000"/>
                </a:solidFill>
              </a:rPr>
              <a:t> = 0.9 </a:t>
            </a:r>
            <a:r>
              <a:rPr lang="el-GR" altLang="zh-TW" sz="2400" b="1" dirty="0" smtClean="0">
                <a:solidFill>
                  <a:srgbClr val="FF0000"/>
                </a:solidFill>
              </a:rPr>
              <a:t>μ</a:t>
            </a:r>
            <a:r>
              <a:rPr lang="en-IN" altLang="zh-TW" sz="2400" b="1" dirty="0" smtClean="0">
                <a:solidFill>
                  <a:srgbClr val="FF0000"/>
                </a:solidFill>
              </a:rPr>
              <a:t>A</a:t>
            </a:r>
            <a:endParaRPr lang="zh-TW" altLang="en-US" sz="2400" b="1" dirty="0">
              <a:solidFill>
                <a:srgbClr val="FF0000"/>
              </a:solidFill>
            </a:endParaRPr>
          </a:p>
        </p:txBody>
      </p:sp>
      <p:sp>
        <p:nvSpPr>
          <p:cNvPr id="42" name="TextBox 41"/>
          <p:cNvSpPr txBox="1"/>
          <p:nvPr/>
        </p:nvSpPr>
        <p:spPr>
          <a:xfrm>
            <a:off x="2648980" y="3657722"/>
            <a:ext cx="1812625" cy="461665"/>
          </a:xfrm>
          <a:prstGeom prst="rect">
            <a:avLst/>
          </a:prstGeom>
          <a:noFill/>
        </p:spPr>
        <p:txBody>
          <a:bodyPr wrap="square" rtlCol="0">
            <a:spAutoFit/>
          </a:bodyPr>
          <a:lstStyle/>
          <a:p>
            <a:pPr algn="ctr"/>
            <a:r>
              <a:rPr lang="en-IN" altLang="zh-TW" sz="2400" b="1" dirty="0" err="1" smtClean="0">
                <a:solidFill>
                  <a:srgbClr val="FF0000"/>
                </a:solidFill>
              </a:rPr>
              <a:t>SiGe</a:t>
            </a:r>
            <a:r>
              <a:rPr lang="en-IN" altLang="zh-TW" sz="2400" b="1" dirty="0" smtClean="0">
                <a:solidFill>
                  <a:srgbClr val="FF0000"/>
                </a:solidFill>
              </a:rPr>
              <a:t> APD</a:t>
            </a:r>
            <a:endParaRPr lang="zh-TW" altLang="en-US" sz="2400" b="1" dirty="0">
              <a:solidFill>
                <a:srgbClr val="FF0000"/>
              </a:solidFill>
            </a:endParaRPr>
          </a:p>
        </p:txBody>
      </p:sp>
      <p:sp>
        <p:nvSpPr>
          <p:cNvPr id="43" name="TextBox 42"/>
          <p:cNvSpPr txBox="1"/>
          <p:nvPr/>
        </p:nvSpPr>
        <p:spPr>
          <a:xfrm>
            <a:off x="9253687" y="5709817"/>
            <a:ext cx="1812625" cy="461665"/>
          </a:xfrm>
          <a:prstGeom prst="rect">
            <a:avLst/>
          </a:prstGeom>
          <a:noFill/>
        </p:spPr>
        <p:txBody>
          <a:bodyPr wrap="square" rtlCol="0">
            <a:spAutoFit/>
          </a:bodyPr>
          <a:lstStyle/>
          <a:p>
            <a:pPr algn="ctr"/>
            <a:r>
              <a:rPr lang="en-IN" altLang="zh-TW" sz="2400" b="1" dirty="0" smtClean="0">
                <a:solidFill>
                  <a:srgbClr val="FF0000"/>
                </a:solidFill>
              </a:rPr>
              <a:t>III-V APD</a:t>
            </a:r>
            <a:endParaRPr lang="zh-TW" altLang="en-US" sz="2400" b="1" dirty="0">
              <a:solidFill>
                <a:srgbClr val="FF0000"/>
              </a:solidFill>
            </a:endParaRPr>
          </a:p>
        </p:txBody>
      </p:sp>
      <p:sp>
        <p:nvSpPr>
          <p:cNvPr id="6" name="Rectangle 5"/>
          <p:cNvSpPr/>
          <p:nvPr/>
        </p:nvSpPr>
        <p:spPr>
          <a:xfrm>
            <a:off x="0" y="589796"/>
            <a:ext cx="12340887" cy="923330"/>
          </a:xfrm>
          <a:prstGeom prst="rect">
            <a:avLst/>
          </a:prstGeom>
        </p:spPr>
        <p:txBody>
          <a:bodyPr wrap="square">
            <a:spAutoFit/>
          </a:bodyPr>
          <a:lstStyle/>
          <a:p>
            <a:r>
              <a:rPr lang="en-US" altLang="zh-TW" dirty="0">
                <a:latin typeface="Times New Roman" panose="02020603050405020304" pitchFamily="18" charset="0"/>
                <a:ea typeface="新細明體" panose="02020500000000000000" pitchFamily="18" charset="-120"/>
              </a:rPr>
              <a:t>B. Shi, F. Qi, P. </a:t>
            </a:r>
            <a:r>
              <a:rPr lang="en-US" altLang="zh-TW" dirty="0" err="1">
                <a:latin typeface="Times New Roman" panose="02020603050405020304" pitchFamily="18" charset="0"/>
                <a:ea typeface="新細明體" panose="02020500000000000000" pitchFamily="18" charset="-120"/>
              </a:rPr>
              <a:t>Cai</a:t>
            </a:r>
            <a:r>
              <a:rPr lang="en-US" altLang="zh-TW" dirty="0">
                <a:latin typeface="Times New Roman" panose="02020603050405020304" pitchFamily="18" charset="0"/>
                <a:ea typeface="新細明體" panose="02020500000000000000" pitchFamily="18" charset="-120"/>
              </a:rPr>
              <a:t>, X. Chen, Z. He, Y. </a:t>
            </a:r>
            <a:r>
              <a:rPr lang="en-US" altLang="zh-TW" dirty="0" err="1">
                <a:latin typeface="Times New Roman" panose="02020603050405020304" pitchFamily="18" charset="0"/>
                <a:ea typeface="新細明體" panose="02020500000000000000" pitchFamily="18" charset="-120"/>
              </a:rPr>
              <a:t>Duan</a:t>
            </a:r>
            <a:r>
              <a:rPr lang="en-US" altLang="zh-TW" dirty="0">
                <a:latin typeface="Times New Roman" panose="02020603050405020304" pitchFamily="18" charset="0"/>
                <a:ea typeface="新細明體" panose="02020500000000000000" pitchFamily="18" charset="-120"/>
              </a:rPr>
              <a:t>, G. </a:t>
            </a:r>
            <a:r>
              <a:rPr lang="en-US" altLang="zh-TW" dirty="0" err="1">
                <a:latin typeface="Times New Roman" panose="02020603050405020304" pitchFamily="18" charset="0"/>
                <a:ea typeface="新細明體" panose="02020500000000000000" pitchFamily="18" charset="-120"/>
              </a:rPr>
              <a:t>Hou</a:t>
            </a:r>
            <a:r>
              <a:rPr lang="en-US" altLang="zh-TW" dirty="0">
                <a:latin typeface="Times New Roman" panose="02020603050405020304" pitchFamily="18" charset="0"/>
                <a:ea typeface="新細明體" panose="02020500000000000000" pitchFamily="18" charset="-120"/>
              </a:rPr>
              <a:t>, T. Su, S. Li, W. Chen, C. Hong, R.-Chen Yu and D. Pan., "106 Gb/s Normal-Incidence Ge/Si Avalanche Photodiode with High Sensitivity," </a:t>
            </a:r>
            <a:r>
              <a:rPr lang="en-US" altLang="zh-TW" i="1" dirty="0">
                <a:solidFill>
                  <a:srgbClr val="000000"/>
                </a:solidFill>
                <a:latin typeface="Times New Roman" panose="02020603050405020304" pitchFamily="18" charset="0"/>
                <a:ea typeface="新細明體" panose="02020500000000000000" pitchFamily="18" charset="-120"/>
              </a:rPr>
              <a:t>2020 Optical Fiber Communications Conference and Exhibition (OFC)</a:t>
            </a:r>
            <a:r>
              <a:rPr lang="en-US" altLang="zh-TW" dirty="0">
                <a:latin typeface="Times New Roman" panose="02020603050405020304" pitchFamily="18" charset="0"/>
                <a:ea typeface="新細明體" panose="02020500000000000000" pitchFamily="18" charset="-120"/>
              </a:rPr>
              <a:t>, 2020, pp. 1-3.</a:t>
            </a:r>
            <a:endParaRPr lang="zh-TW" altLang="en-US" dirty="0"/>
          </a:p>
        </p:txBody>
      </p:sp>
      <p:pic>
        <p:nvPicPr>
          <p:cNvPr id="36" name="圖片 35"/>
          <p:cNvPicPr>
            <a:picLocks noChangeAspect="1"/>
          </p:cNvPicPr>
          <p:nvPr/>
        </p:nvPicPr>
        <p:blipFill>
          <a:blip r:embed="rId14"/>
          <a:stretch>
            <a:fillRect/>
          </a:stretch>
        </p:blipFill>
        <p:spPr>
          <a:xfrm>
            <a:off x="9932761" y="0"/>
            <a:ext cx="2259239" cy="972000"/>
          </a:xfrm>
          <a:prstGeom prst="rect">
            <a:avLst/>
          </a:prstGeom>
        </p:spPr>
      </p:pic>
    </p:spTree>
    <p:extLst>
      <p:ext uri="{BB962C8B-B14F-4D97-AF65-F5344CB8AC3E}">
        <p14:creationId xmlns:p14="http://schemas.microsoft.com/office/powerpoint/2010/main" val="39384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26" presetClass="emph" presetSubtype="0" repeatCount="indefinite" fill="hold" grpId="1" nodeType="withEffect">
                                  <p:stCondLst>
                                    <p:cond delay="0"/>
                                  </p:stCondLst>
                                  <p:endCondLst>
                                    <p:cond evt="onNext" delay="0">
                                      <p:tgtEl>
                                        <p:sldTgt/>
                                      </p:tgtEl>
                                    </p:cond>
                                  </p:end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6" presetClass="emph" presetSubtype="0" repeatCount="indefinite" fill="hold" grpId="1" nodeType="withEffect">
                                  <p:stCondLst>
                                    <p:cond delay="0"/>
                                  </p:stCondLst>
                                  <p:endCondLst>
                                    <p:cond evt="onNext" delay="0">
                                      <p:tgtEl>
                                        <p:sldTgt/>
                                      </p:tgtEl>
                                    </p:cond>
                                  </p:end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par>
                                <p:cTn id="35" presetID="26" presetClass="emph" presetSubtype="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2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heel(1)">
                                      <p:cBhvr>
                                        <p:cTn id="64" dur="2000"/>
                                        <p:tgtEl>
                                          <p:spTgt spid="30"/>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heel(1)">
                                      <p:cBhvr>
                                        <p:cTn id="67" dur="2000"/>
                                        <p:tgtEl>
                                          <p:spTgt spid="43"/>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heel(1)">
                                      <p:cBhvr>
                                        <p:cTn id="70" dur="2000"/>
                                        <p:tgtEl>
                                          <p:spTgt spid="17"/>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2000"/>
                                        <p:tgtEl>
                                          <p:spTgt spid="35"/>
                                        </p:tgtEl>
                                      </p:cBhvr>
                                    </p:animEffect>
                                  </p:childTnLst>
                                </p:cTn>
                              </p:par>
                              <p:par>
                                <p:cTn id="74" presetID="21" presetClass="entr" presetSubtype="1" fill="hold"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heel(1)">
                                      <p:cBhvr>
                                        <p:cTn id="76" dur="2000"/>
                                        <p:tgtEl>
                                          <p:spTgt spid="5"/>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circle(in)">
                                      <p:cBhvr>
                                        <p:cTn id="79" dur="2000"/>
                                        <p:tgtEl>
                                          <p:spTgt spid="6"/>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heel(1)">
                                      <p:cBhvr>
                                        <p:cTn id="82" dur="2000"/>
                                        <p:tgtEl>
                                          <p:spTgt spid="42"/>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heel(1)">
                                      <p:cBhvr>
                                        <p:cTn id="85" dur="20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43"/>
                                        </p:tgtEl>
                                      </p:cBhvr>
                                    </p:animEffect>
                                    <p:set>
                                      <p:cBhvr>
                                        <p:cTn id="93" dur="1" fill="hold">
                                          <p:stCondLst>
                                            <p:cond delay="499"/>
                                          </p:stCondLst>
                                        </p:cTn>
                                        <p:tgtEl>
                                          <p:spTgt spid="4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30"/>
                                        </p:tgtEl>
                                      </p:cBhvr>
                                    </p:animEffect>
                                    <p:set>
                                      <p:cBhvr>
                                        <p:cTn id="96" dur="1" fill="hold">
                                          <p:stCondLst>
                                            <p:cond delay="499"/>
                                          </p:stCondLst>
                                        </p:cTn>
                                        <p:tgtEl>
                                          <p:spTgt spid="3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5"/>
                                        </p:tgtEl>
                                      </p:cBhvr>
                                    </p:animEffect>
                                    <p:set>
                                      <p:cBhvr>
                                        <p:cTn id="102" dur="1" fill="hold">
                                          <p:stCondLst>
                                            <p:cond delay="499"/>
                                          </p:stCondLst>
                                        </p:cTn>
                                        <p:tgtEl>
                                          <p:spTgt spid="3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2"/>
                                        </p:tgtEl>
                                      </p:cBhvr>
                                    </p:animEffect>
                                    <p:set>
                                      <p:cBhvr>
                                        <p:cTn id="108" dur="1" fill="hold">
                                          <p:stCondLst>
                                            <p:cond delay="499"/>
                                          </p:stCondLst>
                                        </p:cTn>
                                        <p:tgtEl>
                                          <p:spTgt spid="4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41"/>
                                        </p:tgtEl>
                                      </p:cBhvr>
                                    </p:animEffect>
                                    <p:set>
                                      <p:cBhvr>
                                        <p:cTn id="111" dur="1" fill="hold">
                                          <p:stCondLst>
                                            <p:cond delay="499"/>
                                          </p:stCondLst>
                                        </p:cTn>
                                        <p:tgtEl>
                                          <p:spTgt spid="41"/>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500"/>
                                        <p:tgtEl>
                                          <p:spTgt spid="46"/>
                                        </p:tgtEl>
                                      </p:cBhvr>
                                    </p:animEffect>
                                  </p:childTnLst>
                                </p:cTn>
                              </p:par>
                              <p:par>
                                <p:cTn id="120" presetID="10" presetClass="exit" presetSubtype="0" fill="hold" grpId="1" nodeType="withEffect">
                                  <p:stCondLst>
                                    <p:cond delay="0"/>
                                  </p:stCondLst>
                                  <p:childTnLst>
                                    <p:animEffect transition="out" filter="fade">
                                      <p:cBhvr>
                                        <p:cTn id="121" dur="500"/>
                                        <p:tgtEl>
                                          <p:spTgt spid="40"/>
                                        </p:tgtEl>
                                      </p:cBhvr>
                                    </p:animEffect>
                                    <p:set>
                                      <p:cBhvr>
                                        <p:cTn id="122" dur="1" fill="hold">
                                          <p:stCondLst>
                                            <p:cond delay="499"/>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35" grpId="0"/>
      <p:bldP spid="35" grpId="1"/>
      <p:bldP spid="40" grpId="0" animBg="1"/>
      <p:bldP spid="40" grpId="1" animBg="1"/>
      <p:bldP spid="46" grpId="0" animBg="1"/>
      <p:bldP spid="51" grpId="0" animBg="1"/>
      <p:bldP spid="51" grpId="1" animBg="1"/>
      <p:bldP spid="41" grpId="0"/>
      <p:bldP spid="41" grpId="1"/>
      <p:bldP spid="42" grpId="0"/>
      <p:bldP spid="42" grpId="1"/>
      <p:bldP spid="43" grpId="0"/>
      <p:bldP spid="43" grpId="1"/>
      <p:bldP spid="6" grpId="0"/>
      <p:bldP spid="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01" t="6928" r="6592" b="3056"/>
          <a:stretch/>
        </p:blipFill>
        <p:spPr>
          <a:xfrm>
            <a:off x="1224200" y="1639576"/>
            <a:ext cx="9873676" cy="3992400"/>
          </a:xfrm>
          <a:prstGeom prst="rect">
            <a:avLst/>
          </a:prstGeom>
        </p:spPr>
      </p:pic>
      <p:sp>
        <p:nvSpPr>
          <p:cNvPr id="2" name="Slide Number Placeholder 1"/>
          <p:cNvSpPr>
            <a:spLocks noGrp="1"/>
          </p:cNvSpPr>
          <p:nvPr>
            <p:ph type="sldNum" sz="quarter" idx="12"/>
          </p:nvPr>
        </p:nvSpPr>
        <p:spPr/>
        <p:txBody>
          <a:bodyPr/>
          <a:lstStyle/>
          <a:p>
            <a:fld id="{71595C01-E43F-4FE7-9054-C9F0A0A01B70}" type="slidenum">
              <a:rPr lang="zh-TW" altLang="en-US" smtClean="0"/>
              <a:t>55</a:t>
            </a:fld>
            <a:endParaRPr lang="zh-TW" altLang="en-US"/>
          </a:p>
        </p:txBody>
      </p:sp>
      <p:sp>
        <p:nvSpPr>
          <p:cNvPr id="9" name="標題 1"/>
          <p:cNvSpPr txBox="1">
            <a:spLocks/>
          </p:cNvSpPr>
          <p:nvPr/>
        </p:nvSpPr>
        <p:spPr bwMode="auto">
          <a:xfrm>
            <a:off x="3343617" y="538808"/>
            <a:ext cx="6816383" cy="1152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3-dB O-E bandwidth (Low Power)</a:t>
            </a:r>
          </a:p>
        </p:txBody>
      </p:sp>
      <p:sp>
        <p:nvSpPr>
          <p:cNvPr id="11" name="Oval 10"/>
          <p:cNvSpPr/>
          <p:nvPr/>
        </p:nvSpPr>
        <p:spPr bwMode="auto">
          <a:xfrm>
            <a:off x="5050971" y="3135086"/>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2" name="Oval 11"/>
          <p:cNvSpPr/>
          <p:nvPr/>
        </p:nvSpPr>
        <p:spPr bwMode="auto">
          <a:xfrm>
            <a:off x="9828965" y="3031140"/>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4" name="Straight Arrow Connector 13"/>
          <p:cNvCxnSpPr>
            <a:stCxn id="11" idx="6"/>
          </p:cNvCxnSpPr>
          <p:nvPr/>
        </p:nvCxnSpPr>
        <p:spPr bwMode="auto">
          <a:xfrm flipV="1">
            <a:off x="5544457" y="3216956"/>
            <a:ext cx="493486" cy="145143"/>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V="1">
            <a:off x="10322451" y="2995074"/>
            <a:ext cx="461004" cy="163742"/>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5987667" y="2992765"/>
            <a:ext cx="1168050" cy="369332"/>
          </a:xfrm>
          <a:prstGeom prst="rect">
            <a:avLst/>
          </a:prstGeom>
          <a:noFill/>
        </p:spPr>
        <p:txBody>
          <a:bodyPr wrap="square" rtlCol="0">
            <a:spAutoFit/>
          </a:bodyPr>
          <a:lstStyle/>
          <a:p>
            <a:r>
              <a:rPr lang="en-IN" altLang="zh-TW" b="1" dirty="0" smtClean="0">
                <a:solidFill>
                  <a:srgbClr val="FF0000"/>
                </a:solidFill>
              </a:rPr>
              <a:t>32 GHz</a:t>
            </a:r>
            <a:endParaRPr lang="zh-TW" altLang="en-US" b="1" dirty="0">
              <a:solidFill>
                <a:srgbClr val="FF0000"/>
              </a:solidFill>
            </a:endParaRPr>
          </a:p>
        </p:txBody>
      </p:sp>
      <p:sp>
        <p:nvSpPr>
          <p:cNvPr id="19" name="TextBox 18"/>
          <p:cNvSpPr txBox="1"/>
          <p:nvPr/>
        </p:nvSpPr>
        <p:spPr>
          <a:xfrm>
            <a:off x="10719952" y="2723743"/>
            <a:ext cx="1168050" cy="369332"/>
          </a:xfrm>
          <a:prstGeom prst="rect">
            <a:avLst/>
          </a:prstGeom>
          <a:noFill/>
        </p:spPr>
        <p:txBody>
          <a:bodyPr wrap="square" rtlCol="0">
            <a:spAutoFit/>
          </a:bodyPr>
          <a:lstStyle/>
          <a:p>
            <a:r>
              <a:rPr lang="en-IN" altLang="zh-TW" b="1" dirty="0" smtClean="0">
                <a:solidFill>
                  <a:srgbClr val="FF0000"/>
                </a:solidFill>
              </a:rPr>
              <a:t>27 GHz</a:t>
            </a:r>
            <a:endParaRPr lang="zh-TW" altLang="en-US" b="1" dirty="0">
              <a:solidFill>
                <a:srgbClr val="FF0000"/>
              </a:solidFill>
            </a:endParaRPr>
          </a:p>
        </p:txBody>
      </p:sp>
      <p:sp>
        <p:nvSpPr>
          <p:cNvPr id="29" name="圓角矩形 18"/>
          <p:cNvSpPr/>
          <p:nvPr/>
        </p:nvSpPr>
        <p:spPr bwMode="auto">
          <a:xfrm>
            <a:off x="2317256" y="5420076"/>
            <a:ext cx="8869104" cy="715089"/>
          </a:xfrm>
          <a:prstGeom prst="roundRect">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dirty="0" smtClean="0">
                <a:solidFill>
                  <a:srgbClr val="FF0000"/>
                </a:solidFill>
              </a:rPr>
              <a:t>Backside illuminated device has high responsivities but low bandwidth then topside illuminated due additional parasitic capacitance.</a:t>
            </a:r>
            <a:endParaRPr lang="zh-TW" altLang="en-US" dirty="0">
              <a:solidFill>
                <a:srgbClr val="FF0000"/>
              </a:solidFill>
            </a:endParaRPr>
          </a:p>
        </p:txBody>
      </p:sp>
      <p:sp>
        <p:nvSpPr>
          <p:cNvPr id="30" name="Rectangle 29"/>
          <p:cNvSpPr/>
          <p:nvPr/>
        </p:nvSpPr>
        <p:spPr>
          <a:xfrm>
            <a:off x="189542" y="6062148"/>
            <a:ext cx="12322629" cy="523220"/>
          </a:xfrm>
          <a:prstGeom prst="rect">
            <a:avLst/>
          </a:prstGeom>
        </p:spPr>
        <p:txBody>
          <a:bodyPr wrap="square">
            <a:spAutoFit/>
          </a:bodyPr>
          <a:lstStyle/>
          <a:p>
            <a:r>
              <a:rPr lang="en-US" altLang="zh-TW" sz="1400" dirty="0">
                <a:latin typeface="Times New Roman" panose="02020603050405020304" pitchFamily="18" charset="0"/>
                <a:ea typeface="新細明體" panose="02020500000000000000" pitchFamily="18" charset="-120"/>
                <a:cs typeface="Times New Roman" panose="02020603050405020304" pitchFamily="18" charset="0"/>
              </a:rPr>
              <a:t>Nada, M.; Nakajima, F.; </a:t>
            </a:r>
            <a:r>
              <a:rPr lang="en-US" altLang="zh-TW" sz="1400" dirty="0" err="1">
                <a:latin typeface="Times New Roman" panose="02020603050405020304" pitchFamily="18" charset="0"/>
                <a:ea typeface="新細明體" panose="02020500000000000000" pitchFamily="18" charset="-120"/>
                <a:cs typeface="Times New Roman" panose="02020603050405020304" pitchFamily="18" charset="0"/>
              </a:rPr>
              <a:t>Yoshimatsu</a:t>
            </a:r>
            <a:r>
              <a:rPr lang="en-US" altLang="zh-TW" sz="1400" dirty="0">
                <a:latin typeface="Times New Roman" panose="02020603050405020304" pitchFamily="18" charset="0"/>
                <a:ea typeface="新細明體" panose="02020500000000000000" pitchFamily="18" charset="-120"/>
                <a:cs typeface="Times New Roman" panose="02020603050405020304" pitchFamily="18" charset="0"/>
              </a:rPr>
              <a:t>, T.; Nakanishi, Y.; Kanda, A.; </a:t>
            </a:r>
            <a:r>
              <a:rPr lang="en-US" altLang="zh-TW" sz="1400" dirty="0" err="1">
                <a:latin typeface="Times New Roman" panose="02020603050405020304" pitchFamily="18" charset="0"/>
                <a:ea typeface="新細明體" panose="02020500000000000000" pitchFamily="18" charset="-120"/>
                <a:cs typeface="Times New Roman" panose="02020603050405020304" pitchFamily="18" charset="0"/>
              </a:rPr>
              <a:t>Shindo</a:t>
            </a:r>
            <a:r>
              <a:rPr lang="en-US" altLang="zh-TW" sz="1400" dirty="0">
                <a:latin typeface="Times New Roman" panose="02020603050405020304" pitchFamily="18" charset="0"/>
                <a:ea typeface="新細明體" panose="02020500000000000000" pitchFamily="18" charset="-120"/>
                <a:cs typeface="Times New Roman" panose="02020603050405020304" pitchFamily="18" charset="0"/>
              </a:rPr>
              <a:t>, T.; </a:t>
            </a:r>
            <a:r>
              <a:rPr lang="en-US" altLang="zh-TW" sz="1400" dirty="0" err="1">
                <a:latin typeface="Times New Roman" panose="02020603050405020304" pitchFamily="18" charset="0"/>
                <a:ea typeface="新細明體" panose="02020500000000000000" pitchFamily="18" charset="-120"/>
                <a:cs typeface="Times New Roman" panose="02020603050405020304" pitchFamily="18" charset="0"/>
              </a:rPr>
              <a:t>Tatsumi</a:t>
            </a:r>
            <a:r>
              <a:rPr lang="en-US" altLang="zh-TW" sz="1400" dirty="0">
                <a:latin typeface="Times New Roman" panose="02020603050405020304" pitchFamily="18" charset="0"/>
                <a:ea typeface="新細明體" panose="02020500000000000000" pitchFamily="18" charset="-120"/>
                <a:cs typeface="Times New Roman" panose="02020603050405020304" pitchFamily="18" charset="0"/>
              </a:rPr>
              <a:t>, S.; </a:t>
            </a:r>
            <a:r>
              <a:rPr lang="en-US" altLang="zh-TW" sz="1400" dirty="0" err="1">
                <a:latin typeface="Times New Roman" panose="02020603050405020304" pitchFamily="18" charset="0"/>
                <a:ea typeface="新細明體" panose="02020500000000000000" pitchFamily="18" charset="-120"/>
                <a:cs typeface="Times New Roman" panose="02020603050405020304" pitchFamily="18" charset="0"/>
              </a:rPr>
              <a:t>Matsuzaki</a:t>
            </a:r>
            <a:r>
              <a:rPr lang="en-US" altLang="zh-TW" sz="1400" dirty="0">
                <a:latin typeface="Times New Roman" panose="02020603050405020304" pitchFamily="18" charset="0"/>
                <a:ea typeface="新細明體" panose="02020500000000000000" pitchFamily="18" charset="-120"/>
                <a:cs typeface="Times New Roman" panose="02020603050405020304" pitchFamily="18" charset="0"/>
              </a:rPr>
              <a:t>, H.; Sano, K. Inverted p-down Design for High-Speed Photodetectors. Photonics 2021, 8, 39. </a:t>
            </a:r>
            <a:r>
              <a:rPr lang="en-US" altLang="zh-TW" sz="1400" u="sng" dirty="0">
                <a:latin typeface="Times New Roman" panose="02020603050405020304" pitchFamily="18" charset="0"/>
                <a:ea typeface="新細明體" panose="02020500000000000000" pitchFamily="18" charset="-120"/>
                <a:cs typeface="Times New Roman" panose="02020603050405020304" pitchFamily="18" charset="0"/>
                <a:hlinkClick r:id="rId4"/>
              </a:rPr>
              <a:t>https://doi.org/10.3390/photonics8020039</a:t>
            </a:r>
            <a:r>
              <a:rPr lang="en-US" altLang="zh-TW" sz="1400" dirty="0">
                <a:latin typeface="Times-Roman"/>
                <a:ea typeface="新細明體" panose="02020500000000000000" pitchFamily="18" charset="-120"/>
                <a:cs typeface="Times-Roman"/>
              </a:rPr>
              <a:t>.</a:t>
            </a:r>
            <a:endParaRPr lang="zh-TW" altLang="en-US" sz="1400" dirty="0"/>
          </a:p>
        </p:txBody>
      </p:sp>
      <p:sp>
        <p:nvSpPr>
          <p:cNvPr id="16" name="文字方塊 15"/>
          <p:cNvSpPr txBox="1"/>
          <p:nvPr/>
        </p:nvSpPr>
        <p:spPr>
          <a:xfrm>
            <a:off x="2365923" y="1416598"/>
            <a:ext cx="2377314"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Topside-illuminated </a:t>
            </a:r>
            <a:endParaRPr lang="zh-TW" altLang="en-US" dirty="0"/>
          </a:p>
        </p:txBody>
      </p:sp>
      <p:sp>
        <p:nvSpPr>
          <p:cNvPr id="17" name="文字方塊 16"/>
          <p:cNvSpPr txBox="1"/>
          <p:nvPr/>
        </p:nvSpPr>
        <p:spPr>
          <a:xfrm>
            <a:off x="6571691" y="1376634"/>
            <a:ext cx="3292155"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Flip-chip bonding (backside) </a:t>
            </a:r>
            <a:endParaRPr lang="zh-TW" altLang="en-US" dirty="0"/>
          </a:p>
        </p:txBody>
      </p:sp>
      <p:sp>
        <p:nvSpPr>
          <p:cNvPr id="3" name="6-Point Star 2"/>
          <p:cNvSpPr/>
          <p:nvPr/>
        </p:nvSpPr>
        <p:spPr bwMode="auto">
          <a:xfrm>
            <a:off x="3957808" y="2437748"/>
            <a:ext cx="5588000" cy="2017574"/>
          </a:xfrm>
          <a:prstGeom prst="star6">
            <a:avLst/>
          </a:prstGeom>
          <a:solidFill>
            <a:srgbClr val="FFFF00"/>
          </a:solidFill>
          <a:ln w="38100">
            <a:solidFill>
              <a:srgbClr val="FF0000"/>
            </a:solidFill>
            <a:miter lim="800000"/>
            <a:headEnd/>
            <a:tailEnd/>
          </a:ln>
          <a:extLst/>
        </p:spPr>
        <p:txBody>
          <a:bodyPr rtlCol="0" anchor="ctr">
            <a:spAutoFit/>
          </a:bodyPr>
          <a:lstStyle/>
          <a:p>
            <a:pPr algn="ctr" eaLnBrk="1" hangingPunct="1">
              <a:spcBef>
                <a:spcPct val="0"/>
              </a:spcBef>
              <a:buFontTx/>
              <a:buNone/>
            </a:pPr>
            <a:r>
              <a:rPr lang="en-IN" altLang="zh-TW" sz="2000" dirty="0" smtClean="0">
                <a:solidFill>
                  <a:srgbClr val="FF0000"/>
                </a:solidFill>
              </a:rPr>
              <a:t>To solve this issue, we fabricate a Device C with novel flip-chip bonding package </a:t>
            </a:r>
            <a:endParaRPr lang="zh-TW" altLang="en-US" sz="2000" dirty="0">
              <a:solidFill>
                <a:srgbClr val="FF0000"/>
              </a:solidFill>
            </a:endParaRPr>
          </a:p>
        </p:txBody>
      </p:sp>
      <p:pic>
        <p:nvPicPr>
          <p:cNvPr id="20" name="圖片 19"/>
          <p:cNvPicPr>
            <a:picLocks noChangeAspect="1"/>
          </p:cNvPicPr>
          <p:nvPr/>
        </p:nvPicPr>
        <p:blipFill>
          <a:blip r:embed="rId5"/>
          <a:stretch>
            <a:fillRect/>
          </a:stretch>
        </p:blipFill>
        <p:spPr>
          <a:xfrm>
            <a:off x="9932761" y="0"/>
            <a:ext cx="2259239" cy="972000"/>
          </a:xfrm>
          <a:prstGeom prst="rect">
            <a:avLst/>
          </a:prstGeom>
        </p:spPr>
      </p:pic>
    </p:spTree>
    <p:extLst>
      <p:ext uri="{BB962C8B-B14F-4D97-AF65-F5344CB8AC3E}">
        <p14:creationId xmlns:p14="http://schemas.microsoft.com/office/powerpoint/2010/main" val="7409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27" dur="500" fill="hold"/>
                                        <p:tgtEl>
                                          <p:spTgt spid="11"/>
                                        </p:tgtEl>
                                        <p:attrNameLst>
                                          <p:attrName>style.color</p:attrName>
                                        </p:attrNameLst>
                                      </p:cBhvr>
                                      <p:by>
                                        <p:hsl h="-7200000" s="0" l="0"/>
                                      </p:by>
                                    </p:animClr>
                                    <p:animClr clrSpc="hsl" dir="cw">
                                      <p:cBhvr>
                                        <p:cTn id="28" dur="500" fill="hold"/>
                                        <p:tgtEl>
                                          <p:spTgt spid="11"/>
                                        </p:tgtEl>
                                        <p:attrNameLst>
                                          <p:attrName>fillcolor</p:attrName>
                                        </p:attrNameLst>
                                      </p:cBhvr>
                                      <p:by>
                                        <p:hsl h="-7200000" s="0" l="0"/>
                                      </p:by>
                                    </p:animClr>
                                    <p:animClr clrSpc="hsl" dir="cw">
                                      <p:cBhvr>
                                        <p:cTn id="29" dur="500" fill="hold"/>
                                        <p:tgtEl>
                                          <p:spTgt spid="11"/>
                                        </p:tgtEl>
                                        <p:attrNameLst>
                                          <p:attrName>stroke.color</p:attrName>
                                        </p:attrNameLst>
                                      </p:cBhvr>
                                      <p:by>
                                        <p:hsl h="-7200000" s="0" l="0"/>
                                      </p:by>
                                    </p:animClr>
                                    <p:set>
                                      <p:cBhvr>
                                        <p:cTn id="30" dur="500" fill="hold"/>
                                        <p:tgtEl>
                                          <p:spTgt spid="11"/>
                                        </p:tgtEl>
                                        <p:attrNameLst>
                                          <p:attrName>fill.type</p:attrName>
                                        </p:attrNameLst>
                                      </p:cBhvr>
                                      <p:to>
                                        <p:strVal val="solid"/>
                                      </p:to>
                                    </p:set>
                                  </p:childTnLst>
                                </p:cTn>
                              </p:par>
                              <p:par>
                                <p:cTn id="31" presetID="22" presetClass="emph" presetSubtype="0" repeatCount="indefinite" fill="hold" nodeType="withEffect">
                                  <p:stCondLst>
                                    <p:cond delay="0"/>
                                  </p:stCondLst>
                                  <p:endCondLst>
                                    <p:cond evt="onNext" delay="0">
                                      <p:tgtEl>
                                        <p:sldTgt/>
                                      </p:tgtEl>
                                    </p:cond>
                                  </p:endCondLst>
                                  <p:childTnLst>
                                    <p:animClr clrSpc="hsl" dir="cw">
                                      <p:cBhvr override="childStyle">
                                        <p:cTn id="32" dur="500" fill="hold"/>
                                        <p:tgtEl>
                                          <p:spTgt spid="14"/>
                                        </p:tgtEl>
                                        <p:attrNameLst>
                                          <p:attrName>style.color</p:attrName>
                                        </p:attrNameLst>
                                      </p:cBhvr>
                                      <p:by>
                                        <p:hsl h="-7200000" s="0" l="0"/>
                                      </p:by>
                                    </p:animClr>
                                    <p:animClr clrSpc="hsl" dir="cw">
                                      <p:cBhvr>
                                        <p:cTn id="33" dur="500" fill="hold"/>
                                        <p:tgtEl>
                                          <p:spTgt spid="14"/>
                                        </p:tgtEl>
                                        <p:attrNameLst>
                                          <p:attrName>fillcolor</p:attrName>
                                        </p:attrNameLst>
                                      </p:cBhvr>
                                      <p:by>
                                        <p:hsl h="-7200000" s="0" l="0"/>
                                      </p:by>
                                    </p:animClr>
                                    <p:animClr clrSpc="hsl" dir="cw">
                                      <p:cBhvr>
                                        <p:cTn id="34" dur="500" fill="hold"/>
                                        <p:tgtEl>
                                          <p:spTgt spid="14"/>
                                        </p:tgtEl>
                                        <p:attrNameLst>
                                          <p:attrName>stroke.color</p:attrName>
                                        </p:attrNameLst>
                                      </p:cBhvr>
                                      <p:by>
                                        <p:hsl h="-7200000" s="0" l="0"/>
                                      </p:by>
                                    </p:animClr>
                                    <p:set>
                                      <p:cBhvr>
                                        <p:cTn id="35" dur="500" fill="hold"/>
                                        <p:tgtEl>
                                          <p:spTgt spid="14"/>
                                        </p:tgtEl>
                                        <p:attrNameLst>
                                          <p:attrName>fill.type</p:attrName>
                                        </p:attrNameLst>
                                      </p:cBhvr>
                                      <p:to>
                                        <p:strVal val="solid"/>
                                      </p:to>
                                    </p:set>
                                  </p:childTnLst>
                                </p:cTn>
                              </p:par>
                              <p:par>
                                <p:cTn id="36"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7" dur="500" fill="hold"/>
                                        <p:tgtEl>
                                          <p:spTgt spid="18"/>
                                        </p:tgtEl>
                                        <p:attrNameLst>
                                          <p:attrName>style.color</p:attrName>
                                        </p:attrNameLst>
                                      </p:cBhvr>
                                      <p:by>
                                        <p:hsl h="-7200000" s="0" l="0"/>
                                      </p:by>
                                    </p:animClr>
                                    <p:animClr clrSpc="hsl" dir="cw">
                                      <p:cBhvr>
                                        <p:cTn id="38" dur="500" fill="hold"/>
                                        <p:tgtEl>
                                          <p:spTgt spid="18"/>
                                        </p:tgtEl>
                                        <p:attrNameLst>
                                          <p:attrName>fillcolor</p:attrName>
                                        </p:attrNameLst>
                                      </p:cBhvr>
                                      <p:by>
                                        <p:hsl h="-7200000" s="0" l="0"/>
                                      </p:by>
                                    </p:animClr>
                                    <p:animClr clrSpc="hsl" dir="cw">
                                      <p:cBhvr>
                                        <p:cTn id="39" dur="500" fill="hold"/>
                                        <p:tgtEl>
                                          <p:spTgt spid="18"/>
                                        </p:tgtEl>
                                        <p:attrNameLst>
                                          <p:attrName>stroke.color</p:attrName>
                                        </p:attrNameLst>
                                      </p:cBhvr>
                                      <p:by>
                                        <p:hsl h="-7200000" s="0" l="0"/>
                                      </p:by>
                                    </p:animClr>
                                    <p:set>
                                      <p:cBhvr>
                                        <p:cTn id="40" dur="500" fill="hold"/>
                                        <p:tgtEl>
                                          <p:spTgt spid="18"/>
                                        </p:tgtEl>
                                        <p:attrNameLst>
                                          <p:attrName>fill.type</p:attrName>
                                        </p:attrNameLst>
                                      </p:cBhvr>
                                      <p:to>
                                        <p:strVal val="solid"/>
                                      </p:to>
                                    </p:set>
                                  </p:childTnLst>
                                </p:cTn>
                              </p:par>
                              <p:par>
                                <p:cTn id="41"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42" dur="500" fill="hold"/>
                                        <p:tgtEl>
                                          <p:spTgt spid="12"/>
                                        </p:tgtEl>
                                        <p:attrNameLst>
                                          <p:attrName>style.color</p:attrName>
                                        </p:attrNameLst>
                                      </p:cBhvr>
                                      <p:by>
                                        <p:hsl h="-7200000" s="0" l="0"/>
                                      </p:by>
                                    </p:animClr>
                                    <p:animClr clrSpc="hsl" dir="cw">
                                      <p:cBhvr>
                                        <p:cTn id="43" dur="500" fill="hold"/>
                                        <p:tgtEl>
                                          <p:spTgt spid="12"/>
                                        </p:tgtEl>
                                        <p:attrNameLst>
                                          <p:attrName>fillcolor</p:attrName>
                                        </p:attrNameLst>
                                      </p:cBhvr>
                                      <p:by>
                                        <p:hsl h="-7200000" s="0" l="0"/>
                                      </p:by>
                                    </p:animClr>
                                    <p:animClr clrSpc="hsl" dir="cw">
                                      <p:cBhvr>
                                        <p:cTn id="44" dur="500" fill="hold"/>
                                        <p:tgtEl>
                                          <p:spTgt spid="12"/>
                                        </p:tgtEl>
                                        <p:attrNameLst>
                                          <p:attrName>stroke.color</p:attrName>
                                        </p:attrNameLst>
                                      </p:cBhvr>
                                      <p:by>
                                        <p:hsl h="-7200000" s="0" l="0"/>
                                      </p:by>
                                    </p:animClr>
                                    <p:set>
                                      <p:cBhvr>
                                        <p:cTn id="45" dur="500" fill="hold"/>
                                        <p:tgtEl>
                                          <p:spTgt spid="12"/>
                                        </p:tgtEl>
                                        <p:attrNameLst>
                                          <p:attrName>fill.type</p:attrName>
                                        </p:attrNameLst>
                                      </p:cBhvr>
                                      <p:to>
                                        <p:strVal val="solid"/>
                                      </p:to>
                                    </p:set>
                                  </p:childTnLst>
                                </p:cTn>
                              </p:par>
                              <p:par>
                                <p:cTn id="46" presetID="22" presetClass="emph" presetSubtype="0" repeatCount="indefinite" fill="hold" nodeType="withEffect">
                                  <p:stCondLst>
                                    <p:cond delay="0"/>
                                  </p:stCondLst>
                                  <p:endCondLst>
                                    <p:cond evt="onNext" delay="0">
                                      <p:tgtEl>
                                        <p:sldTgt/>
                                      </p:tgtEl>
                                    </p:cond>
                                  </p:endCondLst>
                                  <p:childTnLst>
                                    <p:animClr clrSpc="hsl" dir="cw">
                                      <p:cBhvr override="childStyle">
                                        <p:cTn id="47" dur="500" fill="hold"/>
                                        <p:tgtEl>
                                          <p:spTgt spid="15"/>
                                        </p:tgtEl>
                                        <p:attrNameLst>
                                          <p:attrName>style.color</p:attrName>
                                        </p:attrNameLst>
                                      </p:cBhvr>
                                      <p:by>
                                        <p:hsl h="-7200000" s="0" l="0"/>
                                      </p:by>
                                    </p:animClr>
                                    <p:animClr clrSpc="hsl" dir="cw">
                                      <p:cBhvr>
                                        <p:cTn id="48" dur="500" fill="hold"/>
                                        <p:tgtEl>
                                          <p:spTgt spid="15"/>
                                        </p:tgtEl>
                                        <p:attrNameLst>
                                          <p:attrName>fillcolor</p:attrName>
                                        </p:attrNameLst>
                                      </p:cBhvr>
                                      <p:by>
                                        <p:hsl h="-7200000" s="0" l="0"/>
                                      </p:by>
                                    </p:animClr>
                                    <p:animClr clrSpc="hsl" dir="cw">
                                      <p:cBhvr>
                                        <p:cTn id="49" dur="500" fill="hold"/>
                                        <p:tgtEl>
                                          <p:spTgt spid="15"/>
                                        </p:tgtEl>
                                        <p:attrNameLst>
                                          <p:attrName>stroke.color</p:attrName>
                                        </p:attrNameLst>
                                      </p:cBhvr>
                                      <p:by>
                                        <p:hsl h="-7200000" s="0" l="0"/>
                                      </p:by>
                                    </p:animClr>
                                    <p:set>
                                      <p:cBhvr>
                                        <p:cTn id="50" dur="500" fill="hold"/>
                                        <p:tgtEl>
                                          <p:spTgt spid="15"/>
                                        </p:tgtEl>
                                        <p:attrNameLst>
                                          <p:attrName>fill.type</p:attrName>
                                        </p:attrNameLst>
                                      </p:cBhvr>
                                      <p:to>
                                        <p:strVal val="solid"/>
                                      </p:to>
                                    </p:set>
                                  </p:childTnLst>
                                </p:cTn>
                              </p:par>
                              <p:par>
                                <p:cTn id="51"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52" dur="500" fill="hold"/>
                                        <p:tgtEl>
                                          <p:spTgt spid="19"/>
                                        </p:tgtEl>
                                        <p:attrNameLst>
                                          <p:attrName>style.color</p:attrName>
                                        </p:attrNameLst>
                                      </p:cBhvr>
                                      <p:by>
                                        <p:hsl h="-7200000" s="0" l="0"/>
                                      </p:by>
                                    </p:animClr>
                                    <p:animClr clrSpc="hsl" dir="cw">
                                      <p:cBhvr>
                                        <p:cTn id="53" dur="500" fill="hold"/>
                                        <p:tgtEl>
                                          <p:spTgt spid="19"/>
                                        </p:tgtEl>
                                        <p:attrNameLst>
                                          <p:attrName>fillcolor</p:attrName>
                                        </p:attrNameLst>
                                      </p:cBhvr>
                                      <p:by>
                                        <p:hsl h="-7200000" s="0" l="0"/>
                                      </p:by>
                                    </p:animClr>
                                    <p:animClr clrSpc="hsl" dir="cw">
                                      <p:cBhvr>
                                        <p:cTn id="54" dur="500" fill="hold"/>
                                        <p:tgtEl>
                                          <p:spTgt spid="19"/>
                                        </p:tgtEl>
                                        <p:attrNameLst>
                                          <p:attrName>stroke.color</p:attrName>
                                        </p:attrNameLst>
                                      </p:cBhvr>
                                      <p:by>
                                        <p:hsl h="-7200000" s="0" l="0"/>
                                      </p:by>
                                    </p:animClr>
                                    <p:set>
                                      <p:cBhvr>
                                        <p:cTn id="55" dur="500" fill="hold"/>
                                        <p:tgtEl>
                                          <p:spTgt spid="19"/>
                                        </p:tgtEl>
                                        <p:attrNameLst>
                                          <p:attrName>fill.type</p:attrName>
                                        </p:attrNameLst>
                                      </p:cBhvr>
                                      <p:to>
                                        <p:strVal val="solid"/>
                                      </p:to>
                                    </p:set>
                                  </p:childTnLst>
                                </p:cTn>
                              </p:par>
                              <p:par>
                                <p:cTn id="56" presetID="6" presetClass="entr" presetSubtype="16"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circle(in)">
                                      <p:cBhvr>
                                        <p:cTn id="58" dur="20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580">
                                          <p:stCondLst>
                                            <p:cond delay="0"/>
                                          </p:stCondLst>
                                        </p:cTn>
                                        <p:tgtEl>
                                          <p:spTgt spid="3"/>
                                        </p:tgtEl>
                                      </p:cBhvr>
                                    </p:animEffect>
                                    <p:anim calcmode="lin" valueType="num">
                                      <p:cBhvr>
                                        <p:cTn id="6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9" dur="26">
                                          <p:stCondLst>
                                            <p:cond delay="650"/>
                                          </p:stCondLst>
                                        </p:cTn>
                                        <p:tgtEl>
                                          <p:spTgt spid="3"/>
                                        </p:tgtEl>
                                      </p:cBhvr>
                                      <p:to x="100000" y="60000"/>
                                    </p:animScale>
                                    <p:animScale>
                                      <p:cBhvr>
                                        <p:cTn id="70" dur="166" decel="50000">
                                          <p:stCondLst>
                                            <p:cond delay="676"/>
                                          </p:stCondLst>
                                        </p:cTn>
                                        <p:tgtEl>
                                          <p:spTgt spid="3"/>
                                        </p:tgtEl>
                                      </p:cBhvr>
                                      <p:to x="100000" y="100000"/>
                                    </p:animScale>
                                    <p:animScale>
                                      <p:cBhvr>
                                        <p:cTn id="71" dur="26">
                                          <p:stCondLst>
                                            <p:cond delay="1312"/>
                                          </p:stCondLst>
                                        </p:cTn>
                                        <p:tgtEl>
                                          <p:spTgt spid="3"/>
                                        </p:tgtEl>
                                      </p:cBhvr>
                                      <p:to x="100000" y="80000"/>
                                    </p:animScale>
                                    <p:animScale>
                                      <p:cBhvr>
                                        <p:cTn id="72" dur="166" decel="50000">
                                          <p:stCondLst>
                                            <p:cond delay="1338"/>
                                          </p:stCondLst>
                                        </p:cTn>
                                        <p:tgtEl>
                                          <p:spTgt spid="3"/>
                                        </p:tgtEl>
                                      </p:cBhvr>
                                      <p:to x="100000" y="100000"/>
                                    </p:animScale>
                                    <p:animScale>
                                      <p:cBhvr>
                                        <p:cTn id="73" dur="26">
                                          <p:stCondLst>
                                            <p:cond delay="1642"/>
                                          </p:stCondLst>
                                        </p:cTn>
                                        <p:tgtEl>
                                          <p:spTgt spid="3"/>
                                        </p:tgtEl>
                                      </p:cBhvr>
                                      <p:to x="100000" y="90000"/>
                                    </p:animScale>
                                    <p:animScale>
                                      <p:cBhvr>
                                        <p:cTn id="74" dur="166" decel="50000">
                                          <p:stCondLst>
                                            <p:cond delay="1668"/>
                                          </p:stCondLst>
                                        </p:cTn>
                                        <p:tgtEl>
                                          <p:spTgt spid="3"/>
                                        </p:tgtEl>
                                      </p:cBhvr>
                                      <p:to x="100000" y="100000"/>
                                    </p:animScale>
                                    <p:animScale>
                                      <p:cBhvr>
                                        <p:cTn id="75" dur="26">
                                          <p:stCondLst>
                                            <p:cond delay="1808"/>
                                          </p:stCondLst>
                                        </p:cTn>
                                        <p:tgtEl>
                                          <p:spTgt spid="3"/>
                                        </p:tgtEl>
                                      </p:cBhvr>
                                      <p:to x="100000" y="95000"/>
                                    </p:animScale>
                                    <p:animScale>
                                      <p:cBhvr>
                                        <p:cTn id="7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8" grpId="0"/>
      <p:bldP spid="18" grpId="1"/>
      <p:bldP spid="19" grpId="0"/>
      <p:bldP spid="19" grpId="1"/>
      <p:bldP spid="29" grpId="0" animBg="1"/>
      <p:bldP spid="30"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595C01-E43F-4FE7-9054-C9F0A0A01B70}" type="slidenum">
              <a:rPr lang="zh-TW" altLang="en-US" smtClean="0"/>
              <a:t>56</a:t>
            </a:fld>
            <a:endParaRPr lang="zh-TW" altLang="en-US"/>
          </a:p>
        </p:txBody>
      </p:sp>
      <p:sp>
        <p:nvSpPr>
          <p:cNvPr id="7" name="標題 1"/>
          <p:cNvSpPr txBox="1">
            <a:spLocks/>
          </p:cNvSpPr>
          <p:nvPr/>
        </p:nvSpPr>
        <p:spPr bwMode="auto">
          <a:xfrm>
            <a:off x="1843315" y="704456"/>
            <a:ext cx="23466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I-V curve</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6382"/>
            <a:ext cx="12192000" cy="3248417"/>
          </a:xfrm>
          <a:prstGeom prst="rect">
            <a:avLst/>
          </a:prstGeom>
        </p:spPr>
      </p:pic>
      <p:sp>
        <p:nvSpPr>
          <p:cNvPr id="11" name="Oval 10"/>
          <p:cNvSpPr/>
          <p:nvPr/>
        </p:nvSpPr>
        <p:spPr bwMode="auto">
          <a:xfrm>
            <a:off x="1959429" y="2136382"/>
            <a:ext cx="1582057" cy="897104"/>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2" name="Oval 11"/>
          <p:cNvSpPr/>
          <p:nvPr/>
        </p:nvSpPr>
        <p:spPr bwMode="auto">
          <a:xfrm>
            <a:off x="10014857" y="2033913"/>
            <a:ext cx="1582057" cy="897104"/>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3" name="Oval 12"/>
          <p:cNvSpPr/>
          <p:nvPr/>
        </p:nvSpPr>
        <p:spPr bwMode="auto">
          <a:xfrm>
            <a:off x="5987143" y="2066984"/>
            <a:ext cx="1582057" cy="897104"/>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4" name="文字方塊 15"/>
          <p:cNvSpPr txBox="1"/>
          <p:nvPr/>
        </p:nvSpPr>
        <p:spPr>
          <a:xfrm>
            <a:off x="1198344" y="1600136"/>
            <a:ext cx="2377314"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Topside-illuminated </a:t>
            </a:r>
            <a:endParaRPr lang="zh-TW" altLang="en-US" dirty="0"/>
          </a:p>
        </p:txBody>
      </p:sp>
      <p:sp>
        <p:nvSpPr>
          <p:cNvPr id="15" name="文字方塊 16"/>
          <p:cNvSpPr txBox="1"/>
          <p:nvPr/>
        </p:nvSpPr>
        <p:spPr>
          <a:xfrm>
            <a:off x="4472062" y="1595183"/>
            <a:ext cx="3307595"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1</a:t>
            </a:r>
            <a:r>
              <a:rPr lang="en-US" altLang="zh-TW" baseline="30000" dirty="0" smtClean="0"/>
              <a:t>st</a:t>
            </a:r>
            <a:r>
              <a:rPr lang="en-US" altLang="zh-TW" dirty="0" smtClean="0"/>
              <a:t> Flip-chip bonding package </a:t>
            </a:r>
            <a:endParaRPr lang="zh-TW" altLang="en-US" dirty="0"/>
          </a:p>
        </p:txBody>
      </p:sp>
      <p:sp>
        <p:nvSpPr>
          <p:cNvPr id="16" name="文字方塊 16"/>
          <p:cNvSpPr txBox="1"/>
          <p:nvPr/>
        </p:nvSpPr>
        <p:spPr>
          <a:xfrm>
            <a:off x="8457746" y="1595183"/>
            <a:ext cx="3404508"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2</a:t>
            </a:r>
            <a:r>
              <a:rPr lang="en-US" altLang="zh-TW" baseline="30000" dirty="0" smtClean="0"/>
              <a:t>nd</a:t>
            </a:r>
            <a:r>
              <a:rPr lang="en-US" altLang="zh-TW" dirty="0" smtClean="0"/>
              <a:t> Flip-chip bonding package </a:t>
            </a:r>
            <a:endParaRPr lang="zh-TW" alt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578" y="2066984"/>
            <a:ext cx="1227395" cy="365822"/>
          </a:xfrm>
          <a:prstGeom prst="rect">
            <a:avLst/>
          </a:prstGeom>
        </p:spPr>
      </p:pic>
      <p:pic>
        <p:nvPicPr>
          <p:cNvPr id="18" name="圖片 17"/>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270404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indefinite" fill="hold" grpId="1" nodeType="clickEffect">
                                  <p:stCondLst>
                                    <p:cond delay="0"/>
                                  </p:stCondLst>
                                  <p:endCondLst>
                                    <p:cond evt="onNext" delay="0">
                                      <p:tgtEl>
                                        <p:sldTgt/>
                                      </p:tgtEl>
                                    </p:cond>
                                  </p:end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par>
                                <p:cTn id="16" presetID="26" presetClass="emph" presetSubtype="0" repeatCount="indefinite" fill="hold" grpId="1" nodeType="withEffect">
                                  <p:stCondLst>
                                    <p:cond delay="0"/>
                                  </p:stCondLst>
                                  <p:endCondLst>
                                    <p:cond evt="onNext" delay="0">
                                      <p:tgtEl>
                                        <p:sldTgt/>
                                      </p:tgtEl>
                                    </p:cond>
                                  </p:end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6" presetClass="emph" presetSubtype="0" repeatCount="indefinite" fill="hold" grpId="1" nodeType="withEffect">
                                  <p:stCondLst>
                                    <p:cond delay="0"/>
                                  </p:stCondLst>
                                  <p:endCondLst>
                                    <p:cond evt="onNext" delay="0">
                                      <p:tgtEl>
                                        <p:sldTgt/>
                                      </p:tgtEl>
                                    </p:cond>
                                  </p:end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595C01-E43F-4FE7-9054-C9F0A0A01B70}" type="slidenum">
              <a:rPr lang="zh-TW" altLang="en-US" smtClean="0"/>
              <a:t>57</a:t>
            </a:fld>
            <a:endParaRPr lang="zh-TW" altLang="en-US"/>
          </a:p>
        </p:txBody>
      </p:sp>
      <p:sp>
        <p:nvSpPr>
          <p:cNvPr id="3" name="標題 1"/>
          <p:cNvSpPr txBox="1">
            <a:spLocks/>
          </p:cNvSpPr>
          <p:nvPr/>
        </p:nvSpPr>
        <p:spPr bwMode="auto">
          <a:xfrm>
            <a:off x="3183960" y="683951"/>
            <a:ext cx="6816383" cy="1152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3-dB O-E bandwidth (Low Power)</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21" t="8562" r="4336"/>
          <a:stretch/>
        </p:blipFill>
        <p:spPr>
          <a:xfrm>
            <a:off x="29029" y="2438401"/>
            <a:ext cx="11940962" cy="3149600"/>
          </a:xfrm>
          <a:prstGeom prst="rect">
            <a:avLst/>
          </a:prstGeom>
        </p:spPr>
      </p:pic>
      <p:sp>
        <p:nvSpPr>
          <p:cNvPr id="5" name="文字方塊 15"/>
          <p:cNvSpPr txBox="1"/>
          <p:nvPr/>
        </p:nvSpPr>
        <p:spPr>
          <a:xfrm>
            <a:off x="1198344" y="1786130"/>
            <a:ext cx="2377314"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Topside-illuminated </a:t>
            </a:r>
            <a:endParaRPr lang="zh-TW" altLang="en-US" dirty="0"/>
          </a:p>
        </p:txBody>
      </p:sp>
      <p:sp>
        <p:nvSpPr>
          <p:cNvPr id="6" name="文字方塊 16"/>
          <p:cNvSpPr txBox="1"/>
          <p:nvPr/>
        </p:nvSpPr>
        <p:spPr>
          <a:xfrm>
            <a:off x="4472062" y="1781177"/>
            <a:ext cx="3307595"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1</a:t>
            </a:r>
            <a:r>
              <a:rPr lang="en-US" altLang="zh-TW" baseline="30000" dirty="0" smtClean="0"/>
              <a:t>st</a:t>
            </a:r>
            <a:r>
              <a:rPr lang="en-US" altLang="zh-TW" dirty="0" smtClean="0"/>
              <a:t> Flip-chip bonding package </a:t>
            </a:r>
            <a:endParaRPr lang="zh-TW" altLang="en-US" dirty="0"/>
          </a:p>
        </p:txBody>
      </p:sp>
      <p:sp>
        <p:nvSpPr>
          <p:cNvPr id="7" name="文字方塊 16"/>
          <p:cNvSpPr txBox="1"/>
          <p:nvPr/>
        </p:nvSpPr>
        <p:spPr>
          <a:xfrm>
            <a:off x="8457746" y="1781177"/>
            <a:ext cx="3404508"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2</a:t>
            </a:r>
            <a:r>
              <a:rPr lang="en-US" altLang="zh-TW" baseline="30000" dirty="0" smtClean="0"/>
              <a:t>nd</a:t>
            </a:r>
            <a:r>
              <a:rPr lang="en-US" altLang="zh-TW" dirty="0" smtClean="0"/>
              <a:t> Flip-chip bonding package </a:t>
            </a:r>
            <a:endParaRPr lang="zh-TW" altLang="en-US" dirty="0"/>
          </a:p>
        </p:txBody>
      </p:sp>
      <p:sp>
        <p:nvSpPr>
          <p:cNvPr id="9" name="Oval 8"/>
          <p:cNvSpPr/>
          <p:nvPr/>
        </p:nvSpPr>
        <p:spPr bwMode="auto">
          <a:xfrm>
            <a:off x="6959169" y="3425716"/>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0" name="Straight Arrow Connector 9"/>
          <p:cNvCxnSpPr/>
          <p:nvPr/>
        </p:nvCxnSpPr>
        <p:spPr bwMode="auto">
          <a:xfrm flipV="1">
            <a:off x="7452655" y="3425716"/>
            <a:ext cx="461004" cy="163742"/>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7873721" y="3220126"/>
            <a:ext cx="1168050" cy="369332"/>
          </a:xfrm>
          <a:prstGeom prst="rect">
            <a:avLst/>
          </a:prstGeom>
          <a:noFill/>
        </p:spPr>
        <p:txBody>
          <a:bodyPr wrap="square" rtlCol="0">
            <a:spAutoFit/>
          </a:bodyPr>
          <a:lstStyle/>
          <a:p>
            <a:r>
              <a:rPr lang="en-IN" altLang="zh-TW" b="1" dirty="0" smtClean="0">
                <a:solidFill>
                  <a:srgbClr val="FF0000"/>
                </a:solidFill>
              </a:rPr>
              <a:t>27 GHz</a:t>
            </a:r>
            <a:endParaRPr lang="zh-TW" altLang="en-US" b="1" dirty="0">
              <a:solidFill>
                <a:srgbClr val="FF0000"/>
              </a:solidFill>
            </a:endParaRPr>
          </a:p>
        </p:txBody>
      </p:sp>
      <p:sp>
        <p:nvSpPr>
          <p:cNvPr id="12" name="Oval 11"/>
          <p:cNvSpPr/>
          <p:nvPr/>
        </p:nvSpPr>
        <p:spPr bwMode="auto">
          <a:xfrm>
            <a:off x="11119394" y="3485832"/>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3" name="Straight Arrow Connector 12"/>
          <p:cNvCxnSpPr/>
          <p:nvPr/>
        </p:nvCxnSpPr>
        <p:spPr bwMode="auto">
          <a:xfrm flipH="1">
            <a:off x="11018201" y="3939857"/>
            <a:ext cx="277366" cy="478899"/>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10414350" y="4381946"/>
            <a:ext cx="1168050" cy="369332"/>
          </a:xfrm>
          <a:prstGeom prst="rect">
            <a:avLst/>
          </a:prstGeom>
          <a:noFill/>
        </p:spPr>
        <p:txBody>
          <a:bodyPr wrap="square" rtlCol="0">
            <a:spAutoFit/>
          </a:bodyPr>
          <a:lstStyle/>
          <a:p>
            <a:r>
              <a:rPr lang="en-IN" altLang="zh-TW" b="1" dirty="0" smtClean="0">
                <a:solidFill>
                  <a:srgbClr val="FF0000"/>
                </a:solidFill>
              </a:rPr>
              <a:t>36 GHz</a:t>
            </a:r>
            <a:endParaRPr lang="zh-TW" altLang="en-US" b="1" dirty="0">
              <a:solidFill>
                <a:srgbClr val="FF0000"/>
              </a:solidFill>
            </a:endParaRPr>
          </a:p>
        </p:txBody>
      </p:sp>
      <p:sp>
        <p:nvSpPr>
          <p:cNvPr id="18" name="Oval 17"/>
          <p:cNvSpPr/>
          <p:nvPr/>
        </p:nvSpPr>
        <p:spPr bwMode="auto">
          <a:xfrm>
            <a:off x="3082172" y="3403961"/>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9" name="Straight Arrow Connector 18"/>
          <p:cNvCxnSpPr/>
          <p:nvPr/>
        </p:nvCxnSpPr>
        <p:spPr bwMode="auto">
          <a:xfrm flipV="1">
            <a:off x="3575658" y="3403961"/>
            <a:ext cx="461004" cy="163742"/>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3996724" y="3198371"/>
            <a:ext cx="1168050" cy="369332"/>
          </a:xfrm>
          <a:prstGeom prst="rect">
            <a:avLst/>
          </a:prstGeom>
          <a:noFill/>
        </p:spPr>
        <p:txBody>
          <a:bodyPr wrap="square" rtlCol="0">
            <a:spAutoFit/>
          </a:bodyPr>
          <a:lstStyle/>
          <a:p>
            <a:r>
              <a:rPr lang="en-IN" altLang="zh-TW" b="1" dirty="0" smtClean="0">
                <a:solidFill>
                  <a:srgbClr val="FF0000"/>
                </a:solidFill>
              </a:rPr>
              <a:t>32 GHz</a:t>
            </a:r>
            <a:endParaRPr lang="zh-TW" altLang="en-US" b="1" dirty="0">
              <a:solidFill>
                <a:srgbClr val="FF0000"/>
              </a:solidFill>
            </a:endParaRPr>
          </a:p>
        </p:txBody>
      </p:sp>
      <p:sp>
        <p:nvSpPr>
          <p:cNvPr id="22" name="文字方塊 16"/>
          <p:cNvSpPr txBox="1"/>
          <p:nvPr/>
        </p:nvSpPr>
        <p:spPr>
          <a:xfrm>
            <a:off x="3183960" y="4901845"/>
            <a:ext cx="6497069" cy="400110"/>
          </a:xfrm>
          <a:prstGeom prst="rect">
            <a:avLst/>
          </a:prstGeom>
          <a:solidFill>
            <a:srgbClr val="FFFF00"/>
          </a:solidFill>
          <a:ln w="38100">
            <a:solidFill>
              <a:srgbClr val="FF0000"/>
            </a:solidFill>
          </a:ln>
        </p:spPr>
        <p:txBody>
          <a:bodyPr wrap="square" rtlCol="0">
            <a:spAutoFit/>
          </a:bodyPr>
          <a:lstStyle/>
          <a:p>
            <a:pPr algn="ctr"/>
            <a:r>
              <a:rPr lang="en-US" altLang="zh-TW" sz="2000" dirty="0">
                <a:solidFill>
                  <a:srgbClr val="FF0000"/>
                </a:solidFill>
              </a:rPr>
              <a:t>The avalanche </a:t>
            </a:r>
            <a:r>
              <a:rPr lang="en-US" altLang="zh-TW" sz="2000" dirty="0" smtClean="0">
                <a:solidFill>
                  <a:srgbClr val="FF0000"/>
                </a:solidFill>
              </a:rPr>
              <a:t>induce delay </a:t>
            </a:r>
            <a:r>
              <a:rPr lang="en-US" altLang="zh-TW" sz="2000" dirty="0">
                <a:solidFill>
                  <a:srgbClr val="FF0000"/>
                </a:solidFill>
              </a:rPr>
              <a:t>time </a:t>
            </a:r>
            <a:r>
              <a:rPr lang="en-US" altLang="zh-TW" sz="2000" dirty="0" smtClean="0">
                <a:solidFill>
                  <a:srgbClr val="FF0000"/>
                </a:solidFill>
              </a:rPr>
              <a:t>with gain is minimized </a:t>
            </a:r>
          </a:p>
        </p:txBody>
      </p:sp>
      <p:sp>
        <p:nvSpPr>
          <p:cNvPr id="23" name="Oval 22"/>
          <p:cNvSpPr/>
          <p:nvPr/>
        </p:nvSpPr>
        <p:spPr bwMode="auto">
          <a:xfrm>
            <a:off x="804944" y="2301199"/>
            <a:ext cx="1582057" cy="897104"/>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24" name="Oval 23"/>
          <p:cNvSpPr/>
          <p:nvPr/>
        </p:nvSpPr>
        <p:spPr bwMode="auto">
          <a:xfrm>
            <a:off x="4591421" y="2293994"/>
            <a:ext cx="1582057" cy="897104"/>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25" name="Oval 24"/>
          <p:cNvSpPr/>
          <p:nvPr/>
        </p:nvSpPr>
        <p:spPr bwMode="auto">
          <a:xfrm>
            <a:off x="8457746" y="2301199"/>
            <a:ext cx="1582057" cy="897104"/>
          </a:xfrm>
          <a:prstGeom prst="ellipse">
            <a:avLst/>
          </a:prstGeom>
          <a:noFill/>
          <a:ln w="38100">
            <a:solidFill>
              <a:srgbClr val="FFFF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pic>
        <p:nvPicPr>
          <p:cNvPr id="27" name="Picture 26"/>
          <p:cNvPicPr>
            <a:picLocks noChangeAspect="1"/>
          </p:cNvPicPr>
          <p:nvPr/>
        </p:nvPicPr>
        <p:blipFill rotWithShape="1">
          <a:blip r:embed="rId3"/>
          <a:srcRect l="12233" t="40507" r="9815" b="12469"/>
          <a:stretch/>
        </p:blipFill>
        <p:spPr>
          <a:xfrm>
            <a:off x="1248663" y="5492934"/>
            <a:ext cx="1833509" cy="1156286"/>
          </a:xfrm>
          <a:prstGeom prst="rect">
            <a:avLst/>
          </a:prstGeom>
        </p:spPr>
      </p:pic>
      <p:pic>
        <p:nvPicPr>
          <p:cNvPr id="28" name="Picture 27"/>
          <p:cNvPicPr>
            <a:picLocks noChangeAspect="1"/>
          </p:cNvPicPr>
          <p:nvPr/>
        </p:nvPicPr>
        <p:blipFill rotWithShape="1">
          <a:blip r:embed="rId4"/>
          <a:srcRect l="12675" t="39647" r="9874" b="13125"/>
          <a:stretch/>
        </p:blipFill>
        <p:spPr>
          <a:xfrm>
            <a:off x="5398587" y="5503504"/>
            <a:ext cx="1905705" cy="1170399"/>
          </a:xfrm>
          <a:prstGeom prst="rect">
            <a:avLst/>
          </a:prstGeom>
        </p:spPr>
      </p:pic>
      <p:pic>
        <p:nvPicPr>
          <p:cNvPr id="29" name="Picture 28"/>
          <p:cNvPicPr>
            <a:picLocks noChangeAspect="1"/>
          </p:cNvPicPr>
          <p:nvPr/>
        </p:nvPicPr>
        <p:blipFill rotWithShape="1">
          <a:blip r:embed="rId5"/>
          <a:srcRect l="13047" t="39833" r="9129" b="13314"/>
          <a:stretch/>
        </p:blipFill>
        <p:spPr>
          <a:xfrm>
            <a:off x="9421243" y="5492934"/>
            <a:ext cx="1905686" cy="1142498"/>
          </a:xfrm>
          <a:prstGeom prst="rect">
            <a:avLst/>
          </a:prstGeom>
        </p:spPr>
      </p:pic>
      <p:cxnSp>
        <p:nvCxnSpPr>
          <p:cNvPr id="31" name="Straight Arrow Connector 30"/>
          <p:cNvCxnSpPr/>
          <p:nvPr/>
        </p:nvCxnSpPr>
        <p:spPr bwMode="auto">
          <a:xfrm flipV="1">
            <a:off x="10284880" y="3485832"/>
            <a:ext cx="604507" cy="2861143"/>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圓角矩形 18"/>
          <p:cNvSpPr/>
          <p:nvPr/>
        </p:nvSpPr>
        <p:spPr bwMode="auto">
          <a:xfrm>
            <a:off x="2329011" y="5722355"/>
            <a:ext cx="8085339" cy="408623"/>
          </a:xfrm>
          <a:prstGeom prst="roundRect">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dirty="0" smtClean="0">
                <a:solidFill>
                  <a:srgbClr val="FF0000"/>
                </a:solidFill>
              </a:rPr>
              <a:t>2</a:t>
            </a:r>
            <a:r>
              <a:rPr lang="en-US" altLang="zh-TW" baseline="30000" dirty="0" smtClean="0">
                <a:solidFill>
                  <a:srgbClr val="FF0000"/>
                </a:solidFill>
              </a:rPr>
              <a:t>nd </a:t>
            </a:r>
            <a:r>
              <a:rPr lang="en-US" altLang="zh-TW" dirty="0" smtClean="0">
                <a:solidFill>
                  <a:srgbClr val="FF0000"/>
                </a:solidFill>
              </a:rPr>
              <a:t>flip-chip bonding package can eliminate the bandwidth degradation issues</a:t>
            </a:r>
            <a:endParaRPr lang="zh-TW" altLang="en-US" dirty="0">
              <a:solidFill>
                <a:srgbClr val="FF0000"/>
              </a:solidFill>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5941" y="2204432"/>
            <a:ext cx="1227395" cy="365822"/>
          </a:xfrm>
          <a:prstGeom prst="rect">
            <a:avLst/>
          </a:prstGeom>
        </p:spPr>
      </p:pic>
      <p:pic>
        <p:nvPicPr>
          <p:cNvPr id="30" name="圖片 29"/>
          <p:cNvPicPr>
            <a:picLocks noChangeAspect="1"/>
          </p:cNvPicPr>
          <p:nvPr/>
        </p:nvPicPr>
        <p:blipFill>
          <a:blip r:embed="rId7"/>
          <a:stretch>
            <a:fillRect/>
          </a:stretch>
        </p:blipFill>
        <p:spPr>
          <a:xfrm>
            <a:off x="9932761" y="0"/>
            <a:ext cx="2259239" cy="972000"/>
          </a:xfrm>
          <a:prstGeom prst="rect">
            <a:avLst/>
          </a:prstGeom>
        </p:spPr>
      </p:pic>
    </p:spTree>
    <p:extLst>
      <p:ext uri="{BB962C8B-B14F-4D97-AF65-F5344CB8AC3E}">
        <p14:creationId xmlns:p14="http://schemas.microsoft.com/office/powerpoint/2010/main" val="39937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20" dur="500" fill="hold"/>
                                        <p:tgtEl>
                                          <p:spTgt spid="9"/>
                                        </p:tgtEl>
                                        <p:attrNameLst>
                                          <p:attrName>style.color</p:attrName>
                                        </p:attrNameLst>
                                      </p:cBhvr>
                                      <p:by>
                                        <p:hsl h="-7200000" s="0" l="0"/>
                                      </p:by>
                                    </p:animClr>
                                    <p:animClr clrSpc="hsl" dir="cw">
                                      <p:cBhvr>
                                        <p:cTn id="21" dur="500" fill="hold"/>
                                        <p:tgtEl>
                                          <p:spTgt spid="9"/>
                                        </p:tgtEl>
                                        <p:attrNameLst>
                                          <p:attrName>fillcolor</p:attrName>
                                        </p:attrNameLst>
                                      </p:cBhvr>
                                      <p:by>
                                        <p:hsl h="-7200000" s="0" l="0"/>
                                      </p:by>
                                    </p:animClr>
                                    <p:animClr clrSpc="hsl" dir="cw">
                                      <p:cBhvr>
                                        <p:cTn id="22" dur="500" fill="hold"/>
                                        <p:tgtEl>
                                          <p:spTgt spid="9"/>
                                        </p:tgtEl>
                                        <p:attrNameLst>
                                          <p:attrName>stroke.color</p:attrName>
                                        </p:attrNameLst>
                                      </p:cBhvr>
                                      <p:by>
                                        <p:hsl h="-7200000" s="0" l="0"/>
                                      </p:by>
                                    </p:animClr>
                                    <p:set>
                                      <p:cBhvr>
                                        <p:cTn id="23" dur="500" fill="hold"/>
                                        <p:tgtEl>
                                          <p:spTgt spid="9"/>
                                        </p:tgtEl>
                                        <p:attrNameLst>
                                          <p:attrName>fill.type</p:attrName>
                                        </p:attrNameLst>
                                      </p:cBhvr>
                                      <p:to>
                                        <p:strVal val="solid"/>
                                      </p:to>
                                    </p:set>
                                  </p:childTnLst>
                                </p:cTn>
                              </p:par>
                              <p:par>
                                <p:cTn id="24" presetID="22" presetClass="emph" presetSubtype="0" repeatCount="indefinite" fill="hold" nodeType="withEffect">
                                  <p:stCondLst>
                                    <p:cond delay="0"/>
                                  </p:stCondLst>
                                  <p:endCondLst>
                                    <p:cond evt="onNext" delay="0">
                                      <p:tgtEl>
                                        <p:sldTgt/>
                                      </p:tgtEl>
                                    </p:cond>
                                  </p:endCondLst>
                                  <p:childTnLst>
                                    <p:animClr clrSpc="hsl" dir="cw">
                                      <p:cBhvr override="childStyle">
                                        <p:cTn id="25" dur="500" fill="hold"/>
                                        <p:tgtEl>
                                          <p:spTgt spid="10"/>
                                        </p:tgtEl>
                                        <p:attrNameLst>
                                          <p:attrName>style.color</p:attrName>
                                        </p:attrNameLst>
                                      </p:cBhvr>
                                      <p:by>
                                        <p:hsl h="-7200000" s="0" l="0"/>
                                      </p:by>
                                    </p:animClr>
                                    <p:animClr clrSpc="hsl" dir="cw">
                                      <p:cBhvr>
                                        <p:cTn id="26" dur="500" fill="hold"/>
                                        <p:tgtEl>
                                          <p:spTgt spid="10"/>
                                        </p:tgtEl>
                                        <p:attrNameLst>
                                          <p:attrName>fillcolor</p:attrName>
                                        </p:attrNameLst>
                                      </p:cBhvr>
                                      <p:by>
                                        <p:hsl h="-7200000" s="0" l="0"/>
                                      </p:by>
                                    </p:animClr>
                                    <p:animClr clrSpc="hsl" dir="cw">
                                      <p:cBhvr>
                                        <p:cTn id="27" dur="500" fill="hold"/>
                                        <p:tgtEl>
                                          <p:spTgt spid="10"/>
                                        </p:tgtEl>
                                        <p:attrNameLst>
                                          <p:attrName>stroke.color</p:attrName>
                                        </p:attrNameLst>
                                      </p:cBhvr>
                                      <p:by>
                                        <p:hsl h="-7200000" s="0" l="0"/>
                                      </p:by>
                                    </p:animClr>
                                    <p:set>
                                      <p:cBhvr>
                                        <p:cTn id="28" dur="500" fill="hold"/>
                                        <p:tgtEl>
                                          <p:spTgt spid="10"/>
                                        </p:tgtEl>
                                        <p:attrNameLst>
                                          <p:attrName>fill.type</p:attrName>
                                        </p:attrNameLst>
                                      </p:cBhvr>
                                      <p:to>
                                        <p:strVal val="solid"/>
                                      </p:to>
                                    </p:set>
                                  </p:childTnLst>
                                </p:cTn>
                              </p:par>
                              <p:par>
                                <p:cTn id="29"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0" dur="500" fill="hold"/>
                                        <p:tgtEl>
                                          <p:spTgt spid="11"/>
                                        </p:tgtEl>
                                        <p:attrNameLst>
                                          <p:attrName>style.color</p:attrName>
                                        </p:attrNameLst>
                                      </p:cBhvr>
                                      <p:by>
                                        <p:hsl h="-7200000" s="0" l="0"/>
                                      </p:by>
                                    </p:animClr>
                                    <p:animClr clrSpc="hsl" dir="cw">
                                      <p:cBhvr>
                                        <p:cTn id="31" dur="500" fill="hold"/>
                                        <p:tgtEl>
                                          <p:spTgt spid="11"/>
                                        </p:tgtEl>
                                        <p:attrNameLst>
                                          <p:attrName>fillcolor</p:attrName>
                                        </p:attrNameLst>
                                      </p:cBhvr>
                                      <p:by>
                                        <p:hsl h="-7200000" s="0" l="0"/>
                                      </p:by>
                                    </p:animClr>
                                    <p:animClr clrSpc="hsl" dir="cw">
                                      <p:cBhvr>
                                        <p:cTn id="32" dur="500" fill="hold"/>
                                        <p:tgtEl>
                                          <p:spTgt spid="11"/>
                                        </p:tgtEl>
                                        <p:attrNameLst>
                                          <p:attrName>stroke.color</p:attrName>
                                        </p:attrNameLst>
                                      </p:cBhvr>
                                      <p:by>
                                        <p:hsl h="-7200000" s="0" l="0"/>
                                      </p:by>
                                    </p:animClr>
                                    <p:set>
                                      <p:cBhvr>
                                        <p:cTn id="33" dur="500" fill="hold"/>
                                        <p:tgtEl>
                                          <p:spTgt spid="11"/>
                                        </p:tgtEl>
                                        <p:attrNameLst>
                                          <p:attrName>fill.type</p:attrName>
                                        </p:attrNameLst>
                                      </p:cBhvr>
                                      <p:to>
                                        <p:strVal val="solid"/>
                                      </p:to>
                                    </p:se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44" dur="500" fill="hold"/>
                                        <p:tgtEl>
                                          <p:spTgt spid="12"/>
                                        </p:tgtEl>
                                        <p:attrNameLst>
                                          <p:attrName>style.color</p:attrName>
                                        </p:attrNameLst>
                                      </p:cBhvr>
                                      <p:by>
                                        <p:hsl h="-7200000" s="0" l="0"/>
                                      </p:by>
                                    </p:animClr>
                                    <p:animClr clrSpc="hsl" dir="cw">
                                      <p:cBhvr>
                                        <p:cTn id="45" dur="500" fill="hold"/>
                                        <p:tgtEl>
                                          <p:spTgt spid="12"/>
                                        </p:tgtEl>
                                        <p:attrNameLst>
                                          <p:attrName>fillcolor</p:attrName>
                                        </p:attrNameLst>
                                      </p:cBhvr>
                                      <p:by>
                                        <p:hsl h="-7200000" s="0" l="0"/>
                                      </p:by>
                                    </p:animClr>
                                    <p:animClr clrSpc="hsl" dir="cw">
                                      <p:cBhvr>
                                        <p:cTn id="46" dur="500" fill="hold"/>
                                        <p:tgtEl>
                                          <p:spTgt spid="12"/>
                                        </p:tgtEl>
                                        <p:attrNameLst>
                                          <p:attrName>stroke.color</p:attrName>
                                        </p:attrNameLst>
                                      </p:cBhvr>
                                      <p:by>
                                        <p:hsl h="-7200000" s="0" l="0"/>
                                      </p:by>
                                    </p:animClr>
                                    <p:set>
                                      <p:cBhvr>
                                        <p:cTn id="47" dur="500" fill="hold"/>
                                        <p:tgtEl>
                                          <p:spTgt spid="12"/>
                                        </p:tgtEl>
                                        <p:attrNameLst>
                                          <p:attrName>fill.type</p:attrName>
                                        </p:attrNameLst>
                                      </p:cBhvr>
                                      <p:to>
                                        <p:strVal val="solid"/>
                                      </p:to>
                                    </p:set>
                                  </p:childTnLst>
                                </p:cTn>
                              </p:par>
                              <p:par>
                                <p:cTn id="48" presetID="22" presetClass="emph" presetSubtype="0" repeatCount="indefinite" fill="hold" nodeType="withEffect">
                                  <p:stCondLst>
                                    <p:cond delay="0"/>
                                  </p:stCondLst>
                                  <p:endCondLst>
                                    <p:cond evt="onNext" delay="0">
                                      <p:tgtEl>
                                        <p:sldTgt/>
                                      </p:tgtEl>
                                    </p:cond>
                                  </p:endCondLst>
                                  <p:childTnLst>
                                    <p:animClr clrSpc="hsl" dir="cw">
                                      <p:cBhvr override="childStyle">
                                        <p:cTn id="49" dur="500" fill="hold"/>
                                        <p:tgtEl>
                                          <p:spTgt spid="13"/>
                                        </p:tgtEl>
                                        <p:attrNameLst>
                                          <p:attrName>style.color</p:attrName>
                                        </p:attrNameLst>
                                      </p:cBhvr>
                                      <p:by>
                                        <p:hsl h="-7200000" s="0" l="0"/>
                                      </p:by>
                                    </p:animClr>
                                    <p:animClr clrSpc="hsl" dir="cw">
                                      <p:cBhvr>
                                        <p:cTn id="50" dur="500" fill="hold"/>
                                        <p:tgtEl>
                                          <p:spTgt spid="13"/>
                                        </p:tgtEl>
                                        <p:attrNameLst>
                                          <p:attrName>fillcolor</p:attrName>
                                        </p:attrNameLst>
                                      </p:cBhvr>
                                      <p:by>
                                        <p:hsl h="-7200000" s="0" l="0"/>
                                      </p:by>
                                    </p:animClr>
                                    <p:animClr clrSpc="hsl" dir="cw">
                                      <p:cBhvr>
                                        <p:cTn id="51" dur="500" fill="hold"/>
                                        <p:tgtEl>
                                          <p:spTgt spid="13"/>
                                        </p:tgtEl>
                                        <p:attrNameLst>
                                          <p:attrName>stroke.color</p:attrName>
                                        </p:attrNameLst>
                                      </p:cBhvr>
                                      <p:by>
                                        <p:hsl h="-7200000" s="0" l="0"/>
                                      </p:by>
                                    </p:animClr>
                                    <p:set>
                                      <p:cBhvr>
                                        <p:cTn id="52" dur="500" fill="hold"/>
                                        <p:tgtEl>
                                          <p:spTgt spid="13"/>
                                        </p:tgtEl>
                                        <p:attrNameLst>
                                          <p:attrName>fill.type</p:attrName>
                                        </p:attrNameLst>
                                      </p:cBhvr>
                                      <p:to>
                                        <p:strVal val="solid"/>
                                      </p:to>
                                    </p:set>
                                  </p:childTnLst>
                                </p:cTn>
                              </p:par>
                              <p:par>
                                <p:cTn id="53"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54" dur="500" fill="hold"/>
                                        <p:tgtEl>
                                          <p:spTgt spid="14"/>
                                        </p:tgtEl>
                                        <p:attrNameLst>
                                          <p:attrName>style.color</p:attrName>
                                        </p:attrNameLst>
                                      </p:cBhvr>
                                      <p:by>
                                        <p:hsl h="-7200000" s="0" l="0"/>
                                      </p:by>
                                    </p:animClr>
                                    <p:animClr clrSpc="hsl" dir="cw">
                                      <p:cBhvr>
                                        <p:cTn id="55" dur="500" fill="hold"/>
                                        <p:tgtEl>
                                          <p:spTgt spid="14"/>
                                        </p:tgtEl>
                                        <p:attrNameLst>
                                          <p:attrName>fillcolor</p:attrName>
                                        </p:attrNameLst>
                                      </p:cBhvr>
                                      <p:by>
                                        <p:hsl h="-7200000" s="0" l="0"/>
                                      </p:by>
                                    </p:animClr>
                                    <p:animClr clrSpc="hsl" dir="cw">
                                      <p:cBhvr>
                                        <p:cTn id="56" dur="500" fill="hold"/>
                                        <p:tgtEl>
                                          <p:spTgt spid="14"/>
                                        </p:tgtEl>
                                        <p:attrNameLst>
                                          <p:attrName>stroke.color</p:attrName>
                                        </p:attrNameLst>
                                      </p:cBhvr>
                                      <p:by>
                                        <p:hsl h="-7200000" s="0" l="0"/>
                                      </p:by>
                                    </p:animClr>
                                    <p:set>
                                      <p:cBhvr>
                                        <p:cTn id="57" dur="500" fill="hold"/>
                                        <p:tgtEl>
                                          <p:spTgt spid="14"/>
                                        </p:tgtEl>
                                        <p:attrNameLst>
                                          <p:attrName>fill.type</p:attrName>
                                        </p:attrNameLst>
                                      </p:cBhvr>
                                      <p:to>
                                        <p:strVal val="solid"/>
                                      </p:to>
                                    </p:set>
                                  </p:childTnLst>
                                </p:cTn>
                              </p:par>
                              <p:par>
                                <p:cTn id="58" presetID="22" presetClass="entr" presetSubtype="4"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par>
                                <p:cTn id="66" presetID="22" presetClass="entr" presetSubtype="8"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par>
                                <p:cTn id="72"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73" dur="500" fill="hold"/>
                                        <p:tgtEl>
                                          <p:spTgt spid="18"/>
                                        </p:tgtEl>
                                        <p:attrNameLst>
                                          <p:attrName>style.color</p:attrName>
                                        </p:attrNameLst>
                                      </p:cBhvr>
                                      <p:by>
                                        <p:hsl h="-7200000" s="0" l="0"/>
                                      </p:by>
                                    </p:animClr>
                                    <p:animClr clrSpc="hsl" dir="cw">
                                      <p:cBhvr>
                                        <p:cTn id="74" dur="500" fill="hold"/>
                                        <p:tgtEl>
                                          <p:spTgt spid="18"/>
                                        </p:tgtEl>
                                        <p:attrNameLst>
                                          <p:attrName>fillcolor</p:attrName>
                                        </p:attrNameLst>
                                      </p:cBhvr>
                                      <p:by>
                                        <p:hsl h="-7200000" s="0" l="0"/>
                                      </p:by>
                                    </p:animClr>
                                    <p:animClr clrSpc="hsl" dir="cw">
                                      <p:cBhvr>
                                        <p:cTn id="75" dur="500" fill="hold"/>
                                        <p:tgtEl>
                                          <p:spTgt spid="18"/>
                                        </p:tgtEl>
                                        <p:attrNameLst>
                                          <p:attrName>stroke.color</p:attrName>
                                        </p:attrNameLst>
                                      </p:cBhvr>
                                      <p:by>
                                        <p:hsl h="-7200000" s="0" l="0"/>
                                      </p:by>
                                    </p:animClr>
                                    <p:set>
                                      <p:cBhvr>
                                        <p:cTn id="76" dur="500" fill="hold"/>
                                        <p:tgtEl>
                                          <p:spTgt spid="18"/>
                                        </p:tgtEl>
                                        <p:attrNameLst>
                                          <p:attrName>fill.type</p:attrName>
                                        </p:attrNameLst>
                                      </p:cBhvr>
                                      <p:to>
                                        <p:strVal val="solid"/>
                                      </p:to>
                                    </p:set>
                                  </p:childTnLst>
                                </p:cTn>
                              </p:par>
                              <p:par>
                                <p:cTn id="77" presetID="22" presetClass="emph" presetSubtype="0" repeatCount="indefinite" fill="hold" nodeType="withEffect">
                                  <p:stCondLst>
                                    <p:cond delay="0"/>
                                  </p:stCondLst>
                                  <p:endCondLst>
                                    <p:cond evt="onNext" delay="0">
                                      <p:tgtEl>
                                        <p:sldTgt/>
                                      </p:tgtEl>
                                    </p:cond>
                                  </p:endCondLst>
                                  <p:childTnLst>
                                    <p:animClr clrSpc="hsl" dir="cw">
                                      <p:cBhvr override="childStyle">
                                        <p:cTn id="78" dur="500" fill="hold"/>
                                        <p:tgtEl>
                                          <p:spTgt spid="19"/>
                                        </p:tgtEl>
                                        <p:attrNameLst>
                                          <p:attrName>style.color</p:attrName>
                                        </p:attrNameLst>
                                      </p:cBhvr>
                                      <p:by>
                                        <p:hsl h="-7200000" s="0" l="0"/>
                                      </p:by>
                                    </p:animClr>
                                    <p:animClr clrSpc="hsl" dir="cw">
                                      <p:cBhvr>
                                        <p:cTn id="79" dur="500" fill="hold"/>
                                        <p:tgtEl>
                                          <p:spTgt spid="19"/>
                                        </p:tgtEl>
                                        <p:attrNameLst>
                                          <p:attrName>fillcolor</p:attrName>
                                        </p:attrNameLst>
                                      </p:cBhvr>
                                      <p:by>
                                        <p:hsl h="-7200000" s="0" l="0"/>
                                      </p:by>
                                    </p:animClr>
                                    <p:animClr clrSpc="hsl" dir="cw">
                                      <p:cBhvr>
                                        <p:cTn id="80" dur="500" fill="hold"/>
                                        <p:tgtEl>
                                          <p:spTgt spid="19"/>
                                        </p:tgtEl>
                                        <p:attrNameLst>
                                          <p:attrName>stroke.color</p:attrName>
                                        </p:attrNameLst>
                                      </p:cBhvr>
                                      <p:by>
                                        <p:hsl h="-7200000" s="0" l="0"/>
                                      </p:by>
                                    </p:animClr>
                                    <p:set>
                                      <p:cBhvr>
                                        <p:cTn id="81" dur="500" fill="hold"/>
                                        <p:tgtEl>
                                          <p:spTgt spid="19"/>
                                        </p:tgtEl>
                                        <p:attrNameLst>
                                          <p:attrName>fill.type</p:attrName>
                                        </p:attrNameLst>
                                      </p:cBhvr>
                                      <p:to>
                                        <p:strVal val="solid"/>
                                      </p:to>
                                    </p:set>
                                  </p:childTnLst>
                                </p:cTn>
                              </p:par>
                              <p:par>
                                <p:cTn id="82"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83" dur="500" fill="hold"/>
                                        <p:tgtEl>
                                          <p:spTgt spid="20"/>
                                        </p:tgtEl>
                                        <p:attrNameLst>
                                          <p:attrName>style.color</p:attrName>
                                        </p:attrNameLst>
                                      </p:cBhvr>
                                      <p:by>
                                        <p:hsl h="-7200000" s="0" l="0"/>
                                      </p:by>
                                    </p:animClr>
                                    <p:animClr clrSpc="hsl" dir="cw">
                                      <p:cBhvr>
                                        <p:cTn id="84" dur="500" fill="hold"/>
                                        <p:tgtEl>
                                          <p:spTgt spid="20"/>
                                        </p:tgtEl>
                                        <p:attrNameLst>
                                          <p:attrName>fillcolor</p:attrName>
                                        </p:attrNameLst>
                                      </p:cBhvr>
                                      <p:by>
                                        <p:hsl h="-7200000" s="0" l="0"/>
                                      </p:by>
                                    </p:animClr>
                                    <p:animClr clrSpc="hsl" dir="cw">
                                      <p:cBhvr>
                                        <p:cTn id="85" dur="500" fill="hold"/>
                                        <p:tgtEl>
                                          <p:spTgt spid="20"/>
                                        </p:tgtEl>
                                        <p:attrNameLst>
                                          <p:attrName>stroke.color</p:attrName>
                                        </p:attrNameLst>
                                      </p:cBhvr>
                                      <p:by>
                                        <p:hsl h="-7200000" s="0" l="0"/>
                                      </p:by>
                                    </p:animClr>
                                    <p:set>
                                      <p:cBhvr>
                                        <p:cTn id="86" dur="500" fill="hold"/>
                                        <p:tgtEl>
                                          <p:spTgt spid="20"/>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par>
                                <p:cTn id="92" presetID="26" presetClass="emph" presetSubtype="0" repeatCount="indefinite" fill="hold" grpId="1" nodeType="withEffect">
                                  <p:stCondLst>
                                    <p:cond delay="0"/>
                                  </p:stCondLst>
                                  <p:endCondLst>
                                    <p:cond evt="onNext" delay="0">
                                      <p:tgtEl>
                                        <p:sldTgt/>
                                      </p:tgtEl>
                                    </p:cond>
                                  </p:endCondLst>
                                  <p:childTnLst>
                                    <p:animEffect transition="out" filter="fade">
                                      <p:cBhvr>
                                        <p:cTn id="93" dur="500" tmFilter="0, 0; .2, .5; .8, .5; 1, 0"/>
                                        <p:tgtEl>
                                          <p:spTgt spid="23"/>
                                        </p:tgtEl>
                                      </p:cBhvr>
                                    </p:animEffect>
                                    <p:animScale>
                                      <p:cBhvr>
                                        <p:cTn id="94" dur="250" autoRev="1" fill="hold"/>
                                        <p:tgtEl>
                                          <p:spTgt spid="23"/>
                                        </p:tgtEl>
                                      </p:cBhvr>
                                      <p:by x="105000" y="105000"/>
                                    </p:animScale>
                                  </p:childTnLst>
                                </p:cTn>
                              </p:par>
                              <p:par>
                                <p:cTn id="95" presetID="22" presetClass="entr" presetSubtype="4"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00"/>
                                        <p:tgtEl>
                                          <p:spTgt spid="24"/>
                                        </p:tgtEl>
                                      </p:cBhvr>
                                    </p:animEffect>
                                  </p:childTnLst>
                                </p:cTn>
                              </p:par>
                              <p:par>
                                <p:cTn id="98" presetID="26" presetClass="emph" presetSubtype="0" repeatCount="indefinite" fill="hold" grpId="1" nodeType="withEffect">
                                  <p:stCondLst>
                                    <p:cond delay="0"/>
                                  </p:stCondLst>
                                  <p:endCondLst>
                                    <p:cond evt="onNext" delay="0">
                                      <p:tgtEl>
                                        <p:sldTgt/>
                                      </p:tgtEl>
                                    </p:cond>
                                  </p:endCondLst>
                                  <p:childTnLst>
                                    <p:animEffect transition="out" filter="fade">
                                      <p:cBhvr>
                                        <p:cTn id="99" dur="500" tmFilter="0, 0; .2, .5; .8, .5; 1, 0"/>
                                        <p:tgtEl>
                                          <p:spTgt spid="24"/>
                                        </p:tgtEl>
                                      </p:cBhvr>
                                    </p:animEffect>
                                    <p:animScale>
                                      <p:cBhvr>
                                        <p:cTn id="100" dur="250" autoRev="1" fill="hold"/>
                                        <p:tgtEl>
                                          <p:spTgt spid="24"/>
                                        </p:tgtEl>
                                      </p:cBhvr>
                                      <p:by x="105000" y="105000"/>
                                    </p:animScale>
                                  </p:childTnLst>
                                </p:cTn>
                              </p:par>
                              <p:par>
                                <p:cTn id="101" presetID="2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wipe(down)">
                                      <p:cBhvr>
                                        <p:cTn id="103" dur="500"/>
                                        <p:tgtEl>
                                          <p:spTgt spid="25"/>
                                        </p:tgtEl>
                                      </p:cBhvr>
                                    </p:animEffect>
                                  </p:childTnLst>
                                </p:cTn>
                              </p:par>
                              <p:par>
                                <p:cTn id="104" presetID="26" presetClass="emph" presetSubtype="0" repeatCount="indefinite" fill="hold" grpId="1" nodeType="withEffect">
                                  <p:stCondLst>
                                    <p:cond delay="0"/>
                                  </p:stCondLst>
                                  <p:endCondLst>
                                    <p:cond evt="onNext" delay="0">
                                      <p:tgtEl>
                                        <p:sldTgt/>
                                      </p:tgtEl>
                                    </p:cond>
                                  </p:endCondLst>
                                  <p:childTnLst>
                                    <p:animEffect transition="out" filter="fade">
                                      <p:cBhvr>
                                        <p:cTn id="105" dur="500" tmFilter="0, 0; .2, .5; .8, .5; 1, 0"/>
                                        <p:tgtEl>
                                          <p:spTgt spid="25"/>
                                        </p:tgtEl>
                                      </p:cBhvr>
                                    </p:animEffect>
                                    <p:animScale>
                                      <p:cBhvr>
                                        <p:cTn id="106" dur="250" autoRev="1" fill="hold"/>
                                        <p:tgtEl>
                                          <p:spTgt spid="25"/>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p:bldP spid="11" grpId="1"/>
      <p:bldP spid="12" grpId="0" animBg="1"/>
      <p:bldP spid="12" grpId="1" animBg="1"/>
      <p:bldP spid="14" grpId="0"/>
      <p:bldP spid="14" grpId="1"/>
      <p:bldP spid="18" grpId="0" animBg="1"/>
      <p:bldP spid="18" grpId="1" animBg="1"/>
      <p:bldP spid="20" grpId="0"/>
      <p:bldP spid="20" grpId="1"/>
      <p:bldP spid="22" grpId="0" animBg="1"/>
      <p:bldP spid="23" grpId="0" animBg="1"/>
      <p:bldP spid="23" grpId="1" animBg="1"/>
      <p:bldP spid="24" grpId="0" animBg="1"/>
      <p:bldP spid="24" grpId="1" animBg="1"/>
      <p:bldP spid="25" grpId="0" animBg="1"/>
      <p:bldP spid="25" grpId="1"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97" t="6704" r="4473" b="2487"/>
          <a:stretch/>
        </p:blipFill>
        <p:spPr>
          <a:xfrm>
            <a:off x="-62585" y="2175387"/>
            <a:ext cx="12346500" cy="3431715"/>
          </a:xfrm>
          <a:prstGeom prst="rect">
            <a:avLst/>
          </a:prstGeom>
        </p:spPr>
      </p:pic>
      <p:sp>
        <p:nvSpPr>
          <p:cNvPr id="2" name="Slide Number Placeholder 1"/>
          <p:cNvSpPr>
            <a:spLocks noGrp="1"/>
          </p:cNvSpPr>
          <p:nvPr>
            <p:ph type="sldNum" sz="quarter" idx="12"/>
          </p:nvPr>
        </p:nvSpPr>
        <p:spPr/>
        <p:txBody>
          <a:bodyPr/>
          <a:lstStyle/>
          <a:p>
            <a:fld id="{71595C01-E43F-4FE7-9054-C9F0A0A01B70}" type="slidenum">
              <a:rPr lang="zh-TW" altLang="en-US" smtClean="0"/>
              <a:t>58</a:t>
            </a:fld>
            <a:endParaRPr lang="zh-TW" altLang="en-US" dirty="0"/>
          </a:p>
        </p:txBody>
      </p:sp>
      <p:sp>
        <p:nvSpPr>
          <p:cNvPr id="3" name="標題 1"/>
          <p:cNvSpPr txBox="1">
            <a:spLocks/>
          </p:cNvSpPr>
          <p:nvPr/>
        </p:nvSpPr>
        <p:spPr bwMode="auto">
          <a:xfrm>
            <a:off x="3343617" y="582351"/>
            <a:ext cx="6816383" cy="1152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3-dB O-E bandwidth (High Power)</a:t>
            </a:r>
          </a:p>
        </p:txBody>
      </p:sp>
      <p:sp>
        <p:nvSpPr>
          <p:cNvPr id="8" name="Oval 7"/>
          <p:cNvSpPr/>
          <p:nvPr/>
        </p:nvSpPr>
        <p:spPr bwMode="auto">
          <a:xfrm>
            <a:off x="11411857" y="3388645"/>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9" name="Straight Arrow Connector 8"/>
          <p:cNvCxnSpPr/>
          <p:nvPr/>
        </p:nvCxnSpPr>
        <p:spPr bwMode="auto">
          <a:xfrm flipH="1">
            <a:off x="11253425" y="3857721"/>
            <a:ext cx="316866" cy="623072"/>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10490550" y="4507468"/>
            <a:ext cx="1168050" cy="369332"/>
          </a:xfrm>
          <a:prstGeom prst="rect">
            <a:avLst/>
          </a:prstGeom>
          <a:noFill/>
        </p:spPr>
        <p:txBody>
          <a:bodyPr wrap="square" rtlCol="0">
            <a:spAutoFit/>
          </a:bodyPr>
          <a:lstStyle/>
          <a:p>
            <a:r>
              <a:rPr lang="en-IN" altLang="zh-TW" b="1" dirty="0" smtClean="0">
                <a:solidFill>
                  <a:srgbClr val="FF0000"/>
                </a:solidFill>
              </a:rPr>
              <a:t>36 GHz</a:t>
            </a:r>
            <a:endParaRPr lang="zh-TW" altLang="en-US" b="1" dirty="0">
              <a:solidFill>
                <a:srgbClr val="FF0000"/>
              </a:solidFill>
            </a:endParaRPr>
          </a:p>
        </p:txBody>
      </p:sp>
      <p:sp>
        <p:nvSpPr>
          <p:cNvPr id="11" name="Oval 10"/>
          <p:cNvSpPr/>
          <p:nvPr/>
        </p:nvSpPr>
        <p:spPr bwMode="auto">
          <a:xfrm>
            <a:off x="6552676" y="3327889"/>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2" name="Straight Arrow Connector 11"/>
          <p:cNvCxnSpPr/>
          <p:nvPr/>
        </p:nvCxnSpPr>
        <p:spPr bwMode="auto">
          <a:xfrm>
            <a:off x="7097137" y="3600946"/>
            <a:ext cx="421066" cy="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7518203" y="3327889"/>
            <a:ext cx="1168050" cy="369332"/>
          </a:xfrm>
          <a:prstGeom prst="rect">
            <a:avLst/>
          </a:prstGeom>
          <a:noFill/>
        </p:spPr>
        <p:txBody>
          <a:bodyPr wrap="square" rtlCol="0">
            <a:spAutoFit/>
          </a:bodyPr>
          <a:lstStyle/>
          <a:p>
            <a:r>
              <a:rPr lang="en-IN" altLang="zh-TW" b="1" dirty="0" smtClean="0">
                <a:solidFill>
                  <a:srgbClr val="FF0000"/>
                </a:solidFill>
              </a:rPr>
              <a:t>27 GHz</a:t>
            </a:r>
            <a:endParaRPr lang="zh-TW" altLang="en-US" b="1" dirty="0">
              <a:solidFill>
                <a:srgbClr val="FF0000"/>
              </a:solidFill>
            </a:endParaRPr>
          </a:p>
        </p:txBody>
      </p:sp>
      <p:sp>
        <p:nvSpPr>
          <p:cNvPr id="32" name="Oval 31"/>
          <p:cNvSpPr/>
          <p:nvPr/>
        </p:nvSpPr>
        <p:spPr bwMode="auto">
          <a:xfrm>
            <a:off x="3171044" y="3362453"/>
            <a:ext cx="493486" cy="45402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33" name="Straight Arrow Connector 32"/>
          <p:cNvCxnSpPr/>
          <p:nvPr/>
        </p:nvCxnSpPr>
        <p:spPr bwMode="auto">
          <a:xfrm>
            <a:off x="3715505" y="3635510"/>
            <a:ext cx="421066" cy="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4136571" y="3362453"/>
            <a:ext cx="1168050" cy="369332"/>
          </a:xfrm>
          <a:prstGeom prst="rect">
            <a:avLst/>
          </a:prstGeom>
          <a:noFill/>
        </p:spPr>
        <p:txBody>
          <a:bodyPr wrap="square" rtlCol="0">
            <a:spAutoFit/>
          </a:bodyPr>
          <a:lstStyle/>
          <a:p>
            <a:r>
              <a:rPr lang="en-IN" altLang="zh-TW" b="1" dirty="0" smtClean="0">
                <a:solidFill>
                  <a:srgbClr val="FF0000"/>
                </a:solidFill>
              </a:rPr>
              <a:t>32 GHz</a:t>
            </a:r>
            <a:endParaRPr lang="zh-TW" altLang="en-US" b="1" dirty="0">
              <a:solidFill>
                <a:srgbClr val="FF0000"/>
              </a:solidFill>
            </a:endParaRPr>
          </a:p>
        </p:txBody>
      </p:sp>
      <p:grpSp>
        <p:nvGrpSpPr>
          <p:cNvPr id="24" name="Group 23"/>
          <p:cNvGrpSpPr/>
          <p:nvPr/>
        </p:nvGrpSpPr>
        <p:grpSpPr>
          <a:xfrm>
            <a:off x="379672" y="4094073"/>
            <a:ext cx="8199417" cy="2377440"/>
            <a:chOff x="379672" y="4094073"/>
            <a:chExt cx="8199417" cy="2377440"/>
          </a:xfrm>
        </p:grpSpPr>
        <p:pic>
          <p:nvPicPr>
            <p:cNvPr id="18" name="Picture 17"/>
            <p:cNvPicPr>
              <a:picLocks noChangeAspect="1"/>
            </p:cNvPicPr>
            <p:nvPr/>
          </p:nvPicPr>
          <p:blipFill rotWithShape="1">
            <a:blip r:embed="rId4"/>
            <a:srcRect l="28448" t="39375" r="11933" b="28125"/>
            <a:stretch/>
          </p:blipFill>
          <p:spPr>
            <a:xfrm>
              <a:off x="379672" y="4094073"/>
              <a:ext cx="7757160" cy="2377440"/>
            </a:xfrm>
            <a:prstGeom prst="rect">
              <a:avLst/>
            </a:prstGeom>
          </p:spPr>
        </p:pic>
        <p:grpSp>
          <p:nvGrpSpPr>
            <p:cNvPr id="28" name="Group 27"/>
            <p:cNvGrpSpPr/>
            <p:nvPr/>
          </p:nvGrpSpPr>
          <p:grpSpPr>
            <a:xfrm>
              <a:off x="2294182" y="4277265"/>
              <a:ext cx="3586169" cy="1104859"/>
              <a:chOff x="3033486" y="4151533"/>
              <a:chExt cx="3586169" cy="1104859"/>
            </a:xfrm>
          </p:grpSpPr>
          <p:grpSp>
            <p:nvGrpSpPr>
              <p:cNvPr id="27" name="Group 26"/>
              <p:cNvGrpSpPr/>
              <p:nvPr/>
            </p:nvGrpSpPr>
            <p:grpSpPr>
              <a:xfrm>
                <a:off x="3033486" y="4151533"/>
                <a:ext cx="3586169" cy="1093525"/>
                <a:chOff x="3033486" y="4151533"/>
                <a:chExt cx="3586169" cy="1093525"/>
              </a:xfrm>
            </p:grpSpPr>
            <p:sp>
              <p:nvSpPr>
                <p:cNvPr id="16" name="Oval 15"/>
                <p:cNvSpPr/>
                <p:nvPr/>
              </p:nvSpPr>
              <p:spPr bwMode="auto">
                <a:xfrm>
                  <a:off x="3033486" y="4876800"/>
                  <a:ext cx="449943" cy="36825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9" name="Straight Arrow Connector 18"/>
                <p:cNvCxnSpPr>
                  <a:stCxn id="16" idx="6"/>
                </p:cNvCxnSpPr>
                <p:nvPr/>
              </p:nvCxnSpPr>
              <p:spPr bwMode="auto">
                <a:xfrm flipV="1">
                  <a:off x="3483429" y="4441371"/>
                  <a:ext cx="653142" cy="619558"/>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3897061" y="4151533"/>
                  <a:ext cx="1030490" cy="369332"/>
                </a:xfrm>
                <a:prstGeom prst="rect">
                  <a:avLst/>
                </a:prstGeom>
                <a:noFill/>
              </p:spPr>
              <p:txBody>
                <a:bodyPr wrap="square" rtlCol="0">
                  <a:spAutoFit/>
                </a:bodyPr>
                <a:lstStyle/>
                <a:p>
                  <a:r>
                    <a:rPr lang="en-IN" altLang="zh-TW" b="1" dirty="0" smtClean="0">
                      <a:solidFill>
                        <a:srgbClr val="FF0000"/>
                      </a:solidFill>
                    </a:rPr>
                    <a:t>32 GHz</a:t>
                  </a:r>
                  <a:endParaRPr lang="zh-TW" altLang="en-US" b="1" dirty="0">
                    <a:solidFill>
                      <a:srgbClr val="FF0000"/>
                    </a:solidFill>
                  </a:endParaRPr>
                </a:p>
              </p:txBody>
            </p:sp>
            <p:cxnSp>
              <p:nvCxnSpPr>
                <p:cNvPr id="21" name="Straight Arrow Connector 20"/>
                <p:cNvCxnSpPr/>
                <p:nvPr/>
              </p:nvCxnSpPr>
              <p:spPr bwMode="auto">
                <a:xfrm flipV="1">
                  <a:off x="5847105" y="4600278"/>
                  <a:ext cx="196820" cy="343191"/>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5589165" y="4290013"/>
                  <a:ext cx="1030490" cy="369332"/>
                </a:xfrm>
                <a:prstGeom prst="rect">
                  <a:avLst/>
                </a:prstGeom>
                <a:noFill/>
              </p:spPr>
              <p:txBody>
                <a:bodyPr wrap="square" rtlCol="0">
                  <a:spAutoFit/>
                </a:bodyPr>
                <a:lstStyle/>
                <a:p>
                  <a:r>
                    <a:rPr lang="en-IN" altLang="zh-TW" b="1" dirty="0" smtClean="0">
                      <a:solidFill>
                        <a:srgbClr val="FF0000"/>
                      </a:solidFill>
                    </a:rPr>
                    <a:t>27 GHz</a:t>
                  </a:r>
                  <a:endParaRPr lang="zh-TW" altLang="en-US" b="1" dirty="0">
                    <a:solidFill>
                      <a:srgbClr val="FF0000"/>
                    </a:solidFill>
                  </a:endParaRPr>
                </a:p>
              </p:txBody>
            </p:sp>
          </p:grpSp>
          <p:sp>
            <p:nvSpPr>
              <p:cNvPr id="17" name="Oval 16"/>
              <p:cNvSpPr/>
              <p:nvPr/>
            </p:nvSpPr>
            <p:spPr bwMode="auto">
              <a:xfrm>
                <a:off x="5522560" y="4888134"/>
                <a:ext cx="449943" cy="36825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grpSp>
        <p:cxnSp>
          <p:nvCxnSpPr>
            <p:cNvPr id="36" name="Straight Arrow Connector 35"/>
            <p:cNvCxnSpPr>
              <a:endCxn id="37" idx="2"/>
            </p:cNvCxnSpPr>
            <p:nvPr/>
          </p:nvCxnSpPr>
          <p:spPr bwMode="auto">
            <a:xfrm flipV="1">
              <a:off x="7835300" y="4526961"/>
              <a:ext cx="228544" cy="527001"/>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p:cNvSpPr txBox="1"/>
            <p:nvPr/>
          </p:nvSpPr>
          <p:spPr>
            <a:xfrm>
              <a:off x="7548599" y="4157629"/>
              <a:ext cx="1030490" cy="369332"/>
            </a:xfrm>
            <a:prstGeom prst="rect">
              <a:avLst/>
            </a:prstGeom>
            <a:noFill/>
          </p:spPr>
          <p:txBody>
            <a:bodyPr wrap="square" rtlCol="0">
              <a:spAutoFit/>
            </a:bodyPr>
            <a:lstStyle/>
            <a:p>
              <a:r>
                <a:rPr lang="en-IN" altLang="zh-TW" b="1" dirty="0" smtClean="0">
                  <a:solidFill>
                    <a:srgbClr val="FF0000"/>
                  </a:solidFill>
                </a:rPr>
                <a:t>36 GHz</a:t>
              </a:r>
              <a:endParaRPr lang="zh-TW" altLang="en-US" b="1" dirty="0">
                <a:solidFill>
                  <a:srgbClr val="FF0000"/>
                </a:solidFill>
              </a:endParaRPr>
            </a:p>
          </p:txBody>
        </p:sp>
        <p:sp>
          <p:nvSpPr>
            <p:cNvPr id="38" name="Oval 37"/>
            <p:cNvSpPr/>
            <p:nvPr/>
          </p:nvSpPr>
          <p:spPr bwMode="auto">
            <a:xfrm>
              <a:off x="7510755" y="5013866"/>
              <a:ext cx="449943" cy="36825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grpSp>
      <p:sp>
        <p:nvSpPr>
          <p:cNvPr id="29" name="文字方塊 15"/>
          <p:cNvSpPr txBox="1"/>
          <p:nvPr/>
        </p:nvSpPr>
        <p:spPr>
          <a:xfrm>
            <a:off x="2011741" y="5725727"/>
            <a:ext cx="9081869" cy="830997"/>
          </a:xfrm>
          <a:prstGeom prst="rect">
            <a:avLst/>
          </a:prstGeom>
          <a:solidFill>
            <a:srgbClr val="FFFF00"/>
          </a:solidFill>
          <a:ln w="57150">
            <a:solidFill>
              <a:srgbClr val="FF0000"/>
            </a:solidFill>
          </a:ln>
        </p:spPr>
        <p:txBody>
          <a:bodyPr wrap="square" rtlCol="0">
            <a:spAutoFit/>
          </a:bodyPr>
          <a:lstStyle/>
          <a:p>
            <a:r>
              <a:rPr lang="en-US" altLang="zh-TW" sz="2400" dirty="0" smtClean="0">
                <a:solidFill>
                  <a:srgbClr val="FF0000"/>
                </a:solidFill>
                <a:latin typeface="Arial" pitchFamily="34" charset="0"/>
              </a:rPr>
              <a:t>It indicates that our APD structure has highly linear performance under moderate gain operation !!(100</a:t>
            </a:r>
            <a:r>
              <a:rPr lang="en-US" altLang="zh-TW" sz="2400" dirty="0" smtClean="0">
                <a:solidFill>
                  <a:srgbClr val="FF0000"/>
                </a:solidFill>
                <a:latin typeface="Symbol" panose="05050102010706020507" pitchFamily="18" charset="2"/>
              </a:rPr>
              <a:t>m</a:t>
            </a:r>
            <a:r>
              <a:rPr lang="en-US" altLang="zh-TW" sz="2400" dirty="0" smtClean="0">
                <a:solidFill>
                  <a:srgbClr val="FF0000"/>
                </a:solidFill>
                <a:latin typeface="Arial" pitchFamily="34" charset="0"/>
              </a:rPr>
              <a:t>w~1mw)</a:t>
            </a:r>
            <a:endParaRPr lang="zh-TW" altLang="en-US" sz="2400" dirty="0" smtClean="0">
              <a:solidFill>
                <a:srgbClr val="FF0000"/>
              </a:solidFill>
            </a:endParaRPr>
          </a:p>
        </p:txBody>
      </p:sp>
      <p:sp>
        <p:nvSpPr>
          <p:cNvPr id="39" name="文字方塊 15"/>
          <p:cNvSpPr txBox="1"/>
          <p:nvPr/>
        </p:nvSpPr>
        <p:spPr>
          <a:xfrm>
            <a:off x="1198344" y="1786130"/>
            <a:ext cx="2377314"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Topside-illuminated </a:t>
            </a:r>
            <a:endParaRPr lang="zh-TW" altLang="en-US" dirty="0"/>
          </a:p>
        </p:txBody>
      </p:sp>
      <p:sp>
        <p:nvSpPr>
          <p:cNvPr id="40" name="文字方塊 16"/>
          <p:cNvSpPr txBox="1"/>
          <p:nvPr/>
        </p:nvSpPr>
        <p:spPr>
          <a:xfrm>
            <a:off x="4472062" y="1781177"/>
            <a:ext cx="3307595"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1</a:t>
            </a:r>
            <a:r>
              <a:rPr lang="en-US" altLang="zh-TW" baseline="30000" dirty="0" smtClean="0"/>
              <a:t>st</a:t>
            </a:r>
            <a:r>
              <a:rPr lang="en-US" altLang="zh-TW" dirty="0" smtClean="0"/>
              <a:t> Flip-chip bonding package </a:t>
            </a:r>
            <a:endParaRPr lang="zh-TW" altLang="en-US" dirty="0"/>
          </a:p>
        </p:txBody>
      </p:sp>
      <p:sp>
        <p:nvSpPr>
          <p:cNvPr id="41" name="文字方塊 16"/>
          <p:cNvSpPr txBox="1"/>
          <p:nvPr/>
        </p:nvSpPr>
        <p:spPr>
          <a:xfrm>
            <a:off x="8457746" y="1781177"/>
            <a:ext cx="3404508" cy="369332"/>
          </a:xfrm>
          <a:prstGeom prst="rect">
            <a:avLst/>
          </a:prstGeom>
          <a:solidFill>
            <a:srgbClr val="FFFF00"/>
          </a:solidFill>
          <a:ln w="38100">
            <a:solidFill>
              <a:srgbClr val="FF0000"/>
            </a:solidFill>
          </a:ln>
        </p:spPr>
        <p:txBody>
          <a:bodyPr wrap="square" rtlCol="0">
            <a:spAutoFit/>
          </a:bodyPr>
          <a:lstStyle>
            <a:defPPr>
              <a:defRPr lang="zh-TW"/>
            </a:defPPr>
            <a:lvl1pPr>
              <a:defRPr>
                <a:solidFill>
                  <a:srgbClr val="FF0000"/>
                </a:solidFill>
              </a:defRPr>
            </a:lvl1pPr>
          </a:lstStyle>
          <a:p>
            <a:pPr algn="ctr"/>
            <a:r>
              <a:rPr lang="en-US" altLang="zh-TW" dirty="0" smtClean="0"/>
              <a:t>2</a:t>
            </a:r>
            <a:r>
              <a:rPr lang="en-US" altLang="zh-TW" baseline="30000" dirty="0" smtClean="0"/>
              <a:t>nd</a:t>
            </a:r>
            <a:r>
              <a:rPr lang="en-US" altLang="zh-TW" dirty="0" smtClean="0"/>
              <a:t> Flip-chip bonding package </a:t>
            </a:r>
            <a:endParaRPr lang="zh-TW" altLang="en-US" dirty="0"/>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0923" y="2220199"/>
            <a:ext cx="1227395" cy="365822"/>
          </a:xfrm>
          <a:prstGeom prst="rect">
            <a:avLst/>
          </a:prstGeom>
        </p:spPr>
      </p:pic>
      <p:pic>
        <p:nvPicPr>
          <p:cNvPr id="35" name="圖片 34"/>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42139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15" dur="500" fill="hold"/>
                                        <p:tgtEl>
                                          <p:spTgt spid="8"/>
                                        </p:tgtEl>
                                        <p:attrNameLst>
                                          <p:attrName>style.color</p:attrName>
                                        </p:attrNameLst>
                                      </p:cBhvr>
                                      <p:by>
                                        <p:hsl h="-7200000" s="0" l="0"/>
                                      </p:by>
                                    </p:animClr>
                                    <p:animClr clrSpc="hsl" dir="cw">
                                      <p:cBhvr>
                                        <p:cTn id="16" dur="500" fill="hold"/>
                                        <p:tgtEl>
                                          <p:spTgt spid="8"/>
                                        </p:tgtEl>
                                        <p:attrNameLst>
                                          <p:attrName>fillcolor</p:attrName>
                                        </p:attrNameLst>
                                      </p:cBhvr>
                                      <p:by>
                                        <p:hsl h="-7200000" s="0" l="0"/>
                                      </p:by>
                                    </p:animClr>
                                    <p:animClr clrSpc="hsl" dir="cw">
                                      <p:cBhvr>
                                        <p:cTn id="17" dur="500" fill="hold"/>
                                        <p:tgtEl>
                                          <p:spTgt spid="8"/>
                                        </p:tgtEl>
                                        <p:attrNameLst>
                                          <p:attrName>stroke.color</p:attrName>
                                        </p:attrNameLst>
                                      </p:cBhvr>
                                      <p:by>
                                        <p:hsl h="-7200000" s="0" l="0"/>
                                      </p:by>
                                    </p:animClr>
                                    <p:set>
                                      <p:cBhvr>
                                        <p:cTn id="18" dur="500" fill="hold"/>
                                        <p:tgtEl>
                                          <p:spTgt spid="8"/>
                                        </p:tgtEl>
                                        <p:attrNameLst>
                                          <p:attrName>fill.type</p:attrName>
                                        </p:attrNameLst>
                                      </p:cBhvr>
                                      <p:to>
                                        <p:strVal val="solid"/>
                                      </p:to>
                                    </p:set>
                                  </p:childTnLst>
                                </p:cTn>
                              </p:par>
                              <p:par>
                                <p:cTn id="19" presetID="22" presetClass="emph" presetSubtype="0" repeatCount="indefinite" fill="hold" nodeType="withEffect">
                                  <p:stCondLst>
                                    <p:cond delay="0"/>
                                  </p:stCondLst>
                                  <p:endCondLst>
                                    <p:cond evt="onNext" delay="0">
                                      <p:tgtEl>
                                        <p:sldTgt/>
                                      </p:tgtEl>
                                    </p:cond>
                                  </p:endCondLst>
                                  <p:childTnLst>
                                    <p:animClr clrSpc="hsl" dir="cw">
                                      <p:cBhvr override="childStyle">
                                        <p:cTn id="20" dur="500" fill="hold"/>
                                        <p:tgtEl>
                                          <p:spTgt spid="9"/>
                                        </p:tgtEl>
                                        <p:attrNameLst>
                                          <p:attrName>style.color</p:attrName>
                                        </p:attrNameLst>
                                      </p:cBhvr>
                                      <p:by>
                                        <p:hsl h="-7200000" s="0" l="0"/>
                                      </p:by>
                                    </p:animClr>
                                    <p:animClr clrSpc="hsl" dir="cw">
                                      <p:cBhvr>
                                        <p:cTn id="21" dur="500" fill="hold"/>
                                        <p:tgtEl>
                                          <p:spTgt spid="9"/>
                                        </p:tgtEl>
                                        <p:attrNameLst>
                                          <p:attrName>fillcolor</p:attrName>
                                        </p:attrNameLst>
                                      </p:cBhvr>
                                      <p:by>
                                        <p:hsl h="-7200000" s="0" l="0"/>
                                      </p:by>
                                    </p:animClr>
                                    <p:animClr clrSpc="hsl" dir="cw">
                                      <p:cBhvr>
                                        <p:cTn id="22" dur="500" fill="hold"/>
                                        <p:tgtEl>
                                          <p:spTgt spid="9"/>
                                        </p:tgtEl>
                                        <p:attrNameLst>
                                          <p:attrName>stroke.color</p:attrName>
                                        </p:attrNameLst>
                                      </p:cBhvr>
                                      <p:by>
                                        <p:hsl h="-7200000" s="0" l="0"/>
                                      </p:by>
                                    </p:animClr>
                                    <p:set>
                                      <p:cBhvr>
                                        <p:cTn id="23" dur="500" fill="hold"/>
                                        <p:tgtEl>
                                          <p:spTgt spid="9"/>
                                        </p:tgtEl>
                                        <p:attrNameLst>
                                          <p:attrName>fill.type</p:attrName>
                                        </p:attrNameLst>
                                      </p:cBhvr>
                                      <p:to>
                                        <p:strVal val="solid"/>
                                      </p:to>
                                    </p:set>
                                  </p:childTnLst>
                                </p:cTn>
                              </p:par>
                              <p:par>
                                <p:cTn id="24"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25" dur="500" fill="hold"/>
                                        <p:tgtEl>
                                          <p:spTgt spid="10"/>
                                        </p:tgtEl>
                                        <p:attrNameLst>
                                          <p:attrName>style.color</p:attrName>
                                        </p:attrNameLst>
                                      </p:cBhvr>
                                      <p:by>
                                        <p:hsl h="-7200000" s="0" l="0"/>
                                      </p:by>
                                    </p:animClr>
                                    <p:animClr clrSpc="hsl" dir="cw">
                                      <p:cBhvr>
                                        <p:cTn id="26" dur="500" fill="hold"/>
                                        <p:tgtEl>
                                          <p:spTgt spid="10"/>
                                        </p:tgtEl>
                                        <p:attrNameLst>
                                          <p:attrName>fillcolor</p:attrName>
                                        </p:attrNameLst>
                                      </p:cBhvr>
                                      <p:by>
                                        <p:hsl h="-7200000" s="0" l="0"/>
                                      </p:by>
                                    </p:animClr>
                                    <p:animClr clrSpc="hsl" dir="cw">
                                      <p:cBhvr>
                                        <p:cTn id="27" dur="500" fill="hold"/>
                                        <p:tgtEl>
                                          <p:spTgt spid="10"/>
                                        </p:tgtEl>
                                        <p:attrNameLst>
                                          <p:attrName>stroke.color</p:attrName>
                                        </p:attrNameLst>
                                      </p:cBhvr>
                                      <p:by>
                                        <p:hsl h="-7200000" s="0" l="0"/>
                                      </p:by>
                                    </p:animClr>
                                    <p:set>
                                      <p:cBhvr>
                                        <p:cTn id="28" dur="500" fill="hold"/>
                                        <p:tgtEl>
                                          <p:spTgt spid="10"/>
                                        </p:tgtEl>
                                        <p:attrNameLst>
                                          <p:attrName>fill.type</p:attrName>
                                        </p:attrNameLst>
                                      </p:cBhvr>
                                      <p:to>
                                        <p:strVal val="solid"/>
                                      </p:to>
                                    </p:se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39" dur="500" fill="hold"/>
                                        <p:tgtEl>
                                          <p:spTgt spid="11"/>
                                        </p:tgtEl>
                                        <p:attrNameLst>
                                          <p:attrName>style.color</p:attrName>
                                        </p:attrNameLst>
                                      </p:cBhvr>
                                      <p:by>
                                        <p:hsl h="-7200000" s="0" l="0"/>
                                      </p:by>
                                    </p:animClr>
                                    <p:animClr clrSpc="hsl" dir="cw">
                                      <p:cBhvr>
                                        <p:cTn id="40" dur="500" fill="hold"/>
                                        <p:tgtEl>
                                          <p:spTgt spid="11"/>
                                        </p:tgtEl>
                                        <p:attrNameLst>
                                          <p:attrName>fillcolor</p:attrName>
                                        </p:attrNameLst>
                                      </p:cBhvr>
                                      <p:by>
                                        <p:hsl h="-7200000" s="0" l="0"/>
                                      </p:by>
                                    </p:animClr>
                                    <p:animClr clrSpc="hsl" dir="cw">
                                      <p:cBhvr>
                                        <p:cTn id="41" dur="500" fill="hold"/>
                                        <p:tgtEl>
                                          <p:spTgt spid="11"/>
                                        </p:tgtEl>
                                        <p:attrNameLst>
                                          <p:attrName>stroke.color</p:attrName>
                                        </p:attrNameLst>
                                      </p:cBhvr>
                                      <p:by>
                                        <p:hsl h="-7200000" s="0" l="0"/>
                                      </p:by>
                                    </p:animClr>
                                    <p:set>
                                      <p:cBhvr>
                                        <p:cTn id="42" dur="500" fill="hold"/>
                                        <p:tgtEl>
                                          <p:spTgt spid="11"/>
                                        </p:tgtEl>
                                        <p:attrNameLst>
                                          <p:attrName>fill.type</p:attrName>
                                        </p:attrNameLst>
                                      </p:cBhvr>
                                      <p:to>
                                        <p:strVal val="solid"/>
                                      </p:to>
                                    </p:set>
                                  </p:childTnLst>
                                </p:cTn>
                              </p:par>
                              <p:par>
                                <p:cTn id="43" presetID="22" presetClass="emph" presetSubtype="0" repeatCount="indefinite" fill="hold" nodeType="withEffect">
                                  <p:stCondLst>
                                    <p:cond delay="0"/>
                                  </p:stCondLst>
                                  <p:endCondLst>
                                    <p:cond evt="onNext" delay="0">
                                      <p:tgtEl>
                                        <p:sldTgt/>
                                      </p:tgtEl>
                                    </p:cond>
                                  </p:endCondLst>
                                  <p:childTnLst>
                                    <p:animClr clrSpc="hsl" dir="cw">
                                      <p:cBhvr override="childStyle">
                                        <p:cTn id="44" dur="500" fill="hold"/>
                                        <p:tgtEl>
                                          <p:spTgt spid="12"/>
                                        </p:tgtEl>
                                        <p:attrNameLst>
                                          <p:attrName>style.color</p:attrName>
                                        </p:attrNameLst>
                                      </p:cBhvr>
                                      <p:by>
                                        <p:hsl h="-7200000" s="0" l="0"/>
                                      </p:by>
                                    </p:animClr>
                                    <p:animClr clrSpc="hsl" dir="cw">
                                      <p:cBhvr>
                                        <p:cTn id="45" dur="500" fill="hold"/>
                                        <p:tgtEl>
                                          <p:spTgt spid="12"/>
                                        </p:tgtEl>
                                        <p:attrNameLst>
                                          <p:attrName>fillcolor</p:attrName>
                                        </p:attrNameLst>
                                      </p:cBhvr>
                                      <p:by>
                                        <p:hsl h="-7200000" s="0" l="0"/>
                                      </p:by>
                                    </p:animClr>
                                    <p:animClr clrSpc="hsl" dir="cw">
                                      <p:cBhvr>
                                        <p:cTn id="46" dur="500" fill="hold"/>
                                        <p:tgtEl>
                                          <p:spTgt spid="12"/>
                                        </p:tgtEl>
                                        <p:attrNameLst>
                                          <p:attrName>stroke.color</p:attrName>
                                        </p:attrNameLst>
                                      </p:cBhvr>
                                      <p:by>
                                        <p:hsl h="-7200000" s="0" l="0"/>
                                      </p:by>
                                    </p:animClr>
                                    <p:set>
                                      <p:cBhvr>
                                        <p:cTn id="47" dur="500" fill="hold"/>
                                        <p:tgtEl>
                                          <p:spTgt spid="12"/>
                                        </p:tgtEl>
                                        <p:attrNameLst>
                                          <p:attrName>fill.type</p:attrName>
                                        </p:attrNameLst>
                                      </p:cBhvr>
                                      <p:to>
                                        <p:strVal val="solid"/>
                                      </p:to>
                                    </p:set>
                                  </p:childTnLst>
                                </p:cTn>
                              </p:par>
                              <p:par>
                                <p:cTn id="48"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49" dur="500" fill="hold"/>
                                        <p:tgtEl>
                                          <p:spTgt spid="13"/>
                                        </p:tgtEl>
                                        <p:attrNameLst>
                                          <p:attrName>style.color</p:attrName>
                                        </p:attrNameLst>
                                      </p:cBhvr>
                                      <p:by>
                                        <p:hsl h="-7200000" s="0" l="0"/>
                                      </p:by>
                                    </p:animClr>
                                    <p:animClr clrSpc="hsl" dir="cw">
                                      <p:cBhvr>
                                        <p:cTn id="50" dur="500" fill="hold"/>
                                        <p:tgtEl>
                                          <p:spTgt spid="13"/>
                                        </p:tgtEl>
                                        <p:attrNameLst>
                                          <p:attrName>fillcolor</p:attrName>
                                        </p:attrNameLst>
                                      </p:cBhvr>
                                      <p:by>
                                        <p:hsl h="-7200000" s="0" l="0"/>
                                      </p:by>
                                    </p:animClr>
                                    <p:animClr clrSpc="hsl" dir="cw">
                                      <p:cBhvr>
                                        <p:cTn id="51" dur="500" fill="hold"/>
                                        <p:tgtEl>
                                          <p:spTgt spid="13"/>
                                        </p:tgtEl>
                                        <p:attrNameLst>
                                          <p:attrName>stroke.color</p:attrName>
                                        </p:attrNameLst>
                                      </p:cBhvr>
                                      <p:by>
                                        <p:hsl h="-7200000" s="0" l="0"/>
                                      </p:by>
                                    </p:animClr>
                                    <p:set>
                                      <p:cBhvr>
                                        <p:cTn id="52" dur="500" fill="hold"/>
                                        <p:tgtEl>
                                          <p:spTgt spid="13"/>
                                        </p:tgtEl>
                                        <p:attrNameLst>
                                          <p:attrName>fill.type</p:attrName>
                                        </p:attrNameLst>
                                      </p:cBhvr>
                                      <p:to>
                                        <p:strVal val="solid"/>
                                      </p:to>
                                    </p:set>
                                  </p:childTnLst>
                                </p:cTn>
                              </p:par>
                              <p:par>
                                <p:cTn id="53" presetID="22" presetClass="entr" presetSubtype="8"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8"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par>
                                <p:cTn id="62"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63" dur="500" fill="hold"/>
                                        <p:tgtEl>
                                          <p:spTgt spid="32"/>
                                        </p:tgtEl>
                                        <p:attrNameLst>
                                          <p:attrName>style.color</p:attrName>
                                        </p:attrNameLst>
                                      </p:cBhvr>
                                      <p:by>
                                        <p:hsl h="-7200000" s="0" l="0"/>
                                      </p:by>
                                    </p:animClr>
                                    <p:animClr clrSpc="hsl" dir="cw">
                                      <p:cBhvr>
                                        <p:cTn id="64" dur="500" fill="hold"/>
                                        <p:tgtEl>
                                          <p:spTgt spid="32"/>
                                        </p:tgtEl>
                                        <p:attrNameLst>
                                          <p:attrName>fillcolor</p:attrName>
                                        </p:attrNameLst>
                                      </p:cBhvr>
                                      <p:by>
                                        <p:hsl h="-7200000" s="0" l="0"/>
                                      </p:by>
                                    </p:animClr>
                                    <p:animClr clrSpc="hsl" dir="cw">
                                      <p:cBhvr>
                                        <p:cTn id="65" dur="500" fill="hold"/>
                                        <p:tgtEl>
                                          <p:spTgt spid="32"/>
                                        </p:tgtEl>
                                        <p:attrNameLst>
                                          <p:attrName>stroke.color</p:attrName>
                                        </p:attrNameLst>
                                      </p:cBhvr>
                                      <p:by>
                                        <p:hsl h="-7200000" s="0" l="0"/>
                                      </p:by>
                                    </p:animClr>
                                    <p:set>
                                      <p:cBhvr>
                                        <p:cTn id="66" dur="500" fill="hold"/>
                                        <p:tgtEl>
                                          <p:spTgt spid="32"/>
                                        </p:tgtEl>
                                        <p:attrNameLst>
                                          <p:attrName>fill.type</p:attrName>
                                        </p:attrNameLst>
                                      </p:cBhvr>
                                      <p:to>
                                        <p:strVal val="solid"/>
                                      </p:to>
                                    </p:set>
                                  </p:childTnLst>
                                </p:cTn>
                              </p:par>
                              <p:par>
                                <p:cTn id="67" presetID="22" presetClass="emph" presetSubtype="0" repeatCount="indefinite" fill="hold" nodeType="withEffect">
                                  <p:stCondLst>
                                    <p:cond delay="0"/>
                                  </p:stCondLst>
                                  <p:endCondLst>
                                    <p:cond evt="onNext" delay="0">
                                      <p:tgtEl>
                                        <p:sldTgt/>
                                      </p:tgtEl>
                                    </p:cond>
                                  </p:endCondLst>
                                  <p:childTnLst>
                                    <p:animClr clrSpc="hsl" dir="cw">
                                      <p:cBhvr override="childStyle">
                                        <p:cTn id="68" dur="500" fill="hold"/>
                                        <p:tgtEl>
                                          <p:spTgt spid="33"/>
                                        </p:tgtEl>
                                        <p:attrNameLst>
                                          <p:attrName>style.color</p:attrName>
                                        </p:attrNameLst>
                                      </p:cBhvr>
                                      <p:by>
                                        <p:hsl h="-7200000" s="0" l="0"/>
                                      </p:by>
                                    </p:animClr>
                                    <p:animClr clrSpc="hsl" dir="cw">
                                      <p:cBhvr>
                                        <p:cTn id="69" dur="500" fill="hold"/>
                                        <p:tgtEl>
                                          <p:spTgt spid="33"/>
                                        </p:tgtEl>
                                        <p:attrNameLst>
                                          <p:attrName>fillcolor</p:attrName>
                                        </p:attrNameLst>
                                      </p:cBhvr>
                                      <p:by>
                                        <p:hsl h="-7200000" s="0" l="0"/>
                                      </p:by>
                                    </p:animClr>
                                    <p:animClr clrSpc="hsl" dir="cw">
                                      <p:cBhvr>
                                        <p:cTn id="70" dur="500" fill="hold"/>
                                        <p:tgtEl>
                                          <p:spTgt spid="33"/>
                                        </p:tgtEl>
                                        <p:attrNameLst>
                                          <p:attrName>stroke.color</p:attrName>
                                        </p:attrNameLst>
                                      </p:cBhvr>
                                      <p:by>
                                        <p:hsl h="-7200000" s="0" l="0"/>
                                      </p:by>
                                    </p:animClr>
                                    <p:set>
                                      <p:cBhvr>
                                        <p:cTn id="71" dur="500" fill="hold"/>
                                        <p:tgtEl>
                                          <p:spTgt spid="33"/>
                                        </p:tgtEl>
                                        <p:attrNameLst>
                                          <p:attrName>fill.type</p:attrName>
                                        </p:attrNameLst>
                                      </p:cBhvr>
                                      <p:to>
                                        <p:strVal val="solid"/>
                                      </p:to>
                                    </p:set>
                                  </p:childTnLst>
                                </p:cTn>
                              </p:par>
                              <p:par>
                                <p:cTn id="72"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73" dur="500" fill="hold"/>
                                        <p:tgtEl>
                                          <p:spTgt spid="34"/>
                                        </p:tgtEl>
                                        <p:attrNameLst>
                                          <p:attrName>style.color</p:attrName>
                                        </p:attrNameLst>
                                      </p:cBhvr>
                                      <p:by>
                                        <p:hsl h="-7200000" s="0" l="0"/>
                                      </p:by>
                                    </p:animClr>
                                    <p:animClr clrSpc="hsl" dir="cw">
                                      <p:cBhvr>
                                        <p:cTn id="74" dur="500" fill="hold"/>
                                        <p:tgtEl>
                                          <p:spTgt spid="34"/>
                                        </p:tgtEl>
                                        <p:attrNameLst>
                                          <p:attrName>fillcolor</p:attrName>
                                        </p:attrNameLst>
                                      </p:cBhvr>
                                      <p:by>
                                        <p:hsl h="-7200000" s="0" l="0"/>
                                      </p:by>
                                    </p:animClr>
                                    <p:animClr clrSpc="hsl" dir="cw">
                                      <p:cBhvr>
                                        <p:cTn id="75" dur="500" fill="hold"/>
                                        <p:tgtEl>
                                          <p:spTgt spid="34"/>
                                        </p:tgtEl>
                                        <p:attrNameLst>
                                          <p:attrName>stroke.color</p:attrName>
                                        </p:attrNameLst>
                                      </p:cBhvr>
                                      <p:by>
                                        <p:hsl h="-7200000" s="0" l="0"/>
                                      </p:by>
                                    </p:animClr>
                                    <p:set>
                                      <p:cBhvr>
                                        <p:cTn id="76" dur="500" fill="hold"/>
                                        <p:tgtEl>
                                          <p:spTgt spid="34"/>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P spid="11" grpId="0" animBg="1"/>
      <p:bldP spid="11" grpId="1" animBg="1"/>
      <p:bldP spid="13" grpId="0"/>
      <p:bldP spid="13" grpId="1"/>
      <p:bldP spid="32" grpId="0" animBg="1"/>
      <p:bldP spid="32" grpId="1" animBg="1"/>
      <p:bldP spid="34" grpId="0"/>
      <p:bldP spid="34" grpId="1"/>
      <p:bldP spid="2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88" y="1949784"/>
            <a:ext cx="5610096" cy="3906398"/>
          </a:xfrm>
          <a:prstGeom prst="rect">
            <a:avLst/>
          </a:prstGeom>
        </p:spPr>
      </p:pic>
      <p:pic>
        <p:nvPicPr>
          <p:cNvPr id="15" name="Picture 14"/>
          <p:cNvPicPr>
            <a:picLocks noChangeAspect="1"/>
          </p:cNvPicPr>
          <p:nvPr/>
        </p:nvPicPr>
        <p:blipFill rotWithShape="1">
          <a:blip r:embed="rId4"/>
          <a:srcRect l="51561" t="31300" r="12519" b="11161"/>
          <a:stretch/>
        </p:blipFill>
        <p:spPr>
          <a:xfrm>
            <a:off x="6416327" y="1891313"/>
            <a:ext cx="4817730" cy="3800632"/>
          </a:xfrm>
          <a:prstGeom prst="rect">
            <a:avLst/>
          </a:prstGeom>
        </p:spPr>
      </p:pic>
      <p:sp>
        <p:nvSpPr>
          <p:cNvPr id="2" name="投影片編號版面配置區 1"/>
          <p:cNvSpPr>
            <a:spLocks noGrp="1"/>
          </p:cNvSpPr>
          <p:nvPr>
            <p:ph type="sldNum" sz="quarter" idx="12"/>
          </p:nvPr>
        </p:nvSpPr>
        <p:spPr>
          <a:xfrm>
            <a:off x="10320272" y="6165305"/>
            <a:ext cx="2133600" cy="476251"/>
          </a:xfrm>
        </p:spPr>
        <p:txBody>
          <a:bodyPr/>
          <a:lstStyle/>
          <a:p>
            <a:fld id="{71595C01-E43F-4FE7-9054-C9F0A0A01B70}" type="slidenum">
              <a:rPr lang="zh-TW" altLang="en-US" sz="1400"/>
              <a:t>59</a:t>
            </a:fld>
            <a:endParaRPr lang="zh-TW" altLang="en-US" sz="1400" dirty="0"/>
          </a:p>
        </p:txBody>
      </p:sp>
      <p:sp>
        <p:nvSpPr>
          <p:cNvPr id="33" name="Text Box 3"/>
          <p:cNvSpPr txBox="1">
            <a:spLocks noChangeArrowheads="1"/>
          </p:cNvSpPr>
          <p:nvPr/>
        </p:nvSpPr>
        <p:spPr bwMode="auto">
          <a:xfrm>
            <a:off x="-66976" y="890199"/>
            <a:ext cx="12279086" cy="584775"/>
          </a:xfrm>
          <a:prstGeom prst="rect">
            <a:avLst/>
          </a:prstGeom>
          <a:noFill/>
          <a:ln w="6350" algn="ctr">
            <a:noFill/>
            <a:miter lim="800000"/>
            <a:headEnd/>
            <a:tailEnd/>
          </a:ln>
        </p:spPr>
        <p:txBody>
          <a:bodyPr wrap="square">
            <a:spAutoFit/>
          </a:bodyPr>
          <a:lstStyle/>
          <a:p>
            <a:pPr algn="ctr">
              <a:defRPr/>
            </a:pPr>
            <a:r>
              <a:rPr kumimoji="1" lang="en-US" altLang="zh-TW" sz="3200" b="1" i="1" kern="0" dirty="0">
                <a:solidFill>
                  <a:srgbClr val="002060"/>
                </a:solidFill>
                <a:latin typeface="Times New Roman" panose="02020603050405020304" pitchFamily="18" charset="0"/>
                <a:ea typeface="+mj-ea"/>
                <a:cs typeface="Times New Roman" panose="02020603050405020304" pitchFamily="18" charset="0"/>
              </a:rPr>
              <a:t>Comparison </a:t>
            </a:r>
            <a:r>
              <a:rPr kumimoji="1" lang="en-US" altLang="zh-TW" sz="3200" b="1" i="1" kern="0" dirty="0" smtClean="0">
                <a:solidFill>
                  <a:srgbClr val="002060"/>
                </a:solidFill>
                <a:latin typeface="Times New Roman" panose="02020603050405020304" pitchFamily="18" charset="0"/>
                <a:ea typeface="+mj-ea"/>
                <a:cs typeface="Times New Roman" panose="02020603050405020304" pitchFamily="18" charset="0"/>
              </a:rPr>
              <a:t>with reported high performance APDs for 100G Operation</a:t>
            </a:r>
            <a:endParaRPr kumimoji="1" lang="en-US" altLang="zh-TW" sz="3200" b="1" i="1" kern="0" dirty="0">
              <a:solidFill>
                <a:srgbClr val="002060"/>
              </a:solidFill>
              <a:latin typeface="Times New Roman" panose="02020603050405020304" pitchFamily="18" charset="0"/>
              <a:ea typeface="+mj-ea"/>
              <a:cs typeface="Times New Roman" panose="02020603050405020304" pitchFamily="18" charset="0"/>
            </a:endParaRPr>
          </a:p>
        </p:txBody>
      </p:sp>
      <p:grpSp>
        <p:nvGrpSpPr>
          <p:cNvPr id="7" name="群組 6"/>
          <p:cNvGrpSpPr/>
          <p:nvPr/>
        </p:nvGrpSpPr>
        <p:grpSpPr>
          <a:xfrm>
            <a:off x="1906154" y="2610670"/>
            <a:ext cx="4742477" cy="1292313"/>
            <a:chOff x="7816994" y="2872205"/>
            <a:chExt cx="4742477" cy="1292313"/>
          </a:xfrm>
        </p:grpSpPr>
        <p:sp>
          <p:nvSpPr>
            <p:cNvPr id="30" name="橢圓 29"/>
            <p:cNvSpPr/>
            <p:nvPr/>
          </p:nvSpPr>
          <p:spPr bwMode="auto">
            <a:xfrm>
              <a:off x="10785643" y="3601888"/>
              <a:ext cx="383952" cy="562630"/>
            </a:xfrm>
            <a:prstGeom prst="ellipse">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31" name="直線單箭頭接點 30"/>
            <p:cNvCxnSpPr/>
            <p:nvPr/>
          </p:nvCxnSpPr>
          <p:spPr bwMode="auto">
            <a:xfrm flipV="1">
              <a:off x="11186617" y="3624898"/>
              <a:ext cx="637873" cy="263565"/>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文字方塊 31"/>
            <p:cNvSpPr txBox="1"/>
            <p:nvPr/>
          </p:nvSpPr>
          <p:spPr>
            <a:xfrm>
              <a:off x="11407343" y="3243731"/>
              <a:ext cx="1152128" cy="400110"/>
            </a:xfrm>
            <a:prstGeom prst="rect">
              <a:avLst/>
            </a:prstGeom>
            <a:noFill/>
          </p:spPr>
          <p:txBody>
            <a:bodyPr wrap="square" rtlCol="0">
              <a:spAutoFit/>
            </a:bodyPr>
            <a:lstStyle/>
            <a:p>
              <a:pPr algn="ctr"/>
              <a:r>
                <a:rPr lang="en-US" altLang="zh-TW" sz="2000" b="1" dirty="0">
                  <a:solidFill>
                    <a:srgbClr val="FF0000"/>
                  </a:solidFill>
                </a:rPr>
                <a:t>3</a:t>
              </a:r>
              <a:r>
                <a:rPr lang="en-US" altLang="zh-TW" sz="2000" b="1" dirty="0" smtClean="0">
                  <a:solidFill>
                    <a:srgbClr val="FF0000"/>
                  </a:solidFill>
                </a:rPr>
                <a:t>6GHz</a:t>
              </a:r>
              <a:endParaRPr lang="zh-TW" altLang="en-US" sz="2000" b="1" dirty="0">
                <a:solidFill>
                  <a:srgbClr val="FF0000"/>
                </a:solidFill>
              </a:endParaRPr>
            </a:p>
          </p:txBody>
        </p:sp>
        <p:sp>
          <p:nvSpPr>
            <p:cNvPr id="45" name="橢圓 44"/>
            <p:cNvSpPr/>
            <p:nvPr/>
          </p:nvSpPr>
          <p:spPr bwMode="auto">
            <a:xfrm>
              <a:off x="7816994" y="2872205"/>
              <a:ext cx="1643395" cy="221276"/>
            </a:xfrm>
            <a:prstGeom prst="ellipse">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sp>
        <p:nvSpPr>
          <p:cNvPr id="27" name="橢圓 26"/>
          <p:cNvSpPr/>
          <p:nvPr/>
        </p:nvSpPr>
        <p:spPr bwMode="auto">
          <a:xfrm>
            <a:off x="8044678" y="4086135"/>
            <a:ext cx="1310693" cy="196708"/>
          </a:xfrm>
          <a:prstGeom prst="ellipse">
            <a:avLst/>
          </a:prstGeom>
          <a:noFill/>
          <a:ln w="38100">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nvGrpSpPr>
          <p:cNvPr id="28" name="群組 27"/>
          <p:cNvGrpSpPr/>
          <p:nvPr/>
        </p:nvGrpSpPr>
        <p:grpSpPr>
          <a:xfrm>
            <a:off x="2749946" y="2330912"/>
            <a:ext cx="2746557" cy="1961495"/>
            <a:chOff x="3016552" y="2396920"/>
            <a:chExt cx="2746557" cy="1961495"/>
          </a:xfrm>
        </p:grpSpPr>
        <p:sp>
          <p:nvSpPr>
            <p:cNvPr id="29" name="橢圓 28"/>
            <p:cNvSpPr/>
            <p:nvPr/>
          </p:nvSpPr>
          <p:spPr bwMode="auto">
            <a:xfrm>
              <a:off x="4577566" y="3475733"/>
              <a:ext cx="545026" cy="562630"/>
            </a:xfrm>
            <a:prstGeom prst="ellipse">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00B050"/>
                </a:solidFill>
              </a:endParaRPr>
            </a:p>
          </p:txBody>
        </p:sp>
        <p:cxnSp>
          <p:nvCxnSpPr>
            <p:cNvPr id="35" name="直線單箭頭接點 34"/>
            <p:cNvCxnSpPr/>
            <p:nvPr/>
          </p:nvCxnSpPr>
          <p:spPr bwMode="auto">
            <a:xfrm flipH="1">
              <a:off x="4117984" y="3837768"/>
              <a:ext cx="497090" cy="330113"/>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文字方塊 35"/>
            <p:cNvSpPr txBox="1"/>
            <p:nvPr/>
          </p:nvSpPr>
          <p:spPr>
            <a:xfrm>
              <a:off x="3016552" y="3958305"/>
              <a:ext cx="1152128" cy="400110"/>
            </a:xfrm>
            <a:prstGeom prst="rect">
              <a:avLst/>
            </a:prstGeom>
            <a:noFill/>
            <a:ln>
              <a:noFill/>
            </a:ln>
          </p:spPr>
          <p:txBody>
            <a:bodyPr wrap="square" rtlCol="0">
              <a:spAutoFit/>
            </a:bodyPr>
            <a:lstStyle/>
            <a:p>
              <a:r>
                <a:rPr lang="en-US" altLang="zh-TW" sz="2000" b="1" dirty="0" smtClean="0">
                  <a:solidFill>
                    <a:srgbClr val="0070C0"/>
                  </a:solidFill>
                </a:rPr>
                <a:t>30 GHz</a:t>
              </a:r>
              <a:endParaRPr lang="zh-TW" altLang="en-US" sz="2000" b="1" dirty="0">
                <a:solidFill>
                  <a:srgbClr val="0070C0"/>
                </a:solidFill>
              </a:endParaRPr>
            </a:p>
          </p:txBody>
        </p:sp>
        <p:sp>
          <p:nvSpPr>
            <p:cNvPr id="38" name="橢圓 37"/>
            <p:cNvSpPr/>
            <p:nvPr/>
          </p:nvSpPr>
          <p:spPr bwMode="auto">
            <a:xfrm>
              <a:off x="3724359" y="2396920"/>
              <a:ext cx="2038750" cy="345945"/>
            </a:xfrm>
            <a:prstGeom prst="ellipse">
              <a:avLst/>
            </a:prstGeom>
            <a:noFill/>
            <a:ln w="38100">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sp>
        <p:nvSpPr>
          <p:cNvPr id="41" name="文字方塊 6"/>
          <p:cNvSpPr txBox="1"/>
          <p:nvPr/>
        </p:nvSpPr>
        <p:spPr>
          <a:xfrm>
            <a:off x="2322021" y="1391733"/>
            <a:ext cx="3008671" cy="369332"/>
          </a:xfrm>
          <a:prstGeom prst="rect">
            <a:avLst/>
          </a:prstGeom>
          <a:solidFill>
            <a:srgbClr val="FFFF00"/>
          </a:solidFill>
          <a:ln w="38100">
            <a:solidFill>
              <a:srgbClr val="FF0000"/>
            </a:solidFill>
          </a:ln>
        </p:spPr>
        <p:txBody>
          <a:bodyPr wrap="square" rtlCol="0">
            <a:spAutoFit/>
          </a:bodyPr>
          <a:lstStyle/>
          <a:p>
            <a:pPr algn="ctr"/>
            <a:r>
              <a:rPr lang="en-US" altLang="zh-TW" dirty="0" smtClean="0">
                <a:solidFill>
                  <a:srgbClr val="FF0000"/>
                </a:solidFill>
              </a:rPr>
              <a:t> </a:t>
            </a:r>
            <a:r>
              <a:rPr lang="en-US" altLang="zh-TW" b="1" dirty="0">
                <a:solidFill>
                  <a:srgbClr val="FF0000"/>
                </a:solidFill>
              </a:rPr>
              <a:t>Our proposal APD</a:t>
            </a:r>
            <a:endParaRPr lang="zh-TW" altLang="en-US" b="1" dirty="0">
              <a:solidFill>
                <a:srgbClr val="FF0000"/>
              </a:solidFill>
            </a:endParaRPr>
          </a:p>
        </p:txBody>
      </p:sp>
      <p:sp>
        <p:nvSpPr>
          <p:cNvPr id="49" name="文字方塊 6"/>
          <p:cNvSpPr txBox="1"/>
          <p:nvPr/>
        </p:nvSpPr>
        <p:spPr>
          <a:xfrm>
            <a:off x="7131136" y="1386206"/>
            <a:ext cx="2722548" cy="369332"/>
          </a:xfrm>
          <a:prstGeom prst="rect">
            <a:avLst/>
          </a:prstGeom>
          <a:solidFill>
            <a:srgbClr val="FFFF00"/>
          </a:solidFill>
          <a:ln w="38100">
            <a:solidFill>
              <a:srgbClr val="FF0000"/>
            </a:solidFill>
          </a:ln>
        </p:spPr>
        <p:txBody>
          <a:bodyPr wrap="square" rtlCol="0">
            <a:spAutoFit/>
          </a:bodyPr>
          <a:lstStyle/>
          <a:p>
            <a:pPr algn="ctr"/>
            <a:r>
              <a:rPr lang="en-US" altLang="zh-TW" dirty="0" smtClean="0">
                <a:solidFill>
                  <a:srgbClr val="FF0000"/>
                </a:solidFill>
              </a:rPr>
              <a:t> </a:t>
            </a:r>
            <a:r>
              <a:rPr lang="en-US" altLang="zh-TW" b="1" dirty="0" smtClean="0">
                <a:solidFill>
                  <a:srgbClr val="FF0000"/>
                </a:solidFill>
              </a:rPr>
              <a:t>100 G III-V Based APD</a:t>
            </a:r>
            <a:endParaRPr lang="en-US" altLang="zh-TW" b="1" dirty="0">
              <a:solidFill>
                <a:srgbClr val="FF0000"/>
              </a:solidFill>
            </a:endParaRPr>
          </a:p>
        </p:txBody>
      </p:sp>
      <p:cxnSp>
        <p:nvCxnSpPr>
          <p:cNvPr id="18" name="Straight Connector 17"/>
          <p:cNvCxnSpPr/>
          <p:nvPr/>
        </p:nvCxnSpPr>
        <p:spPr bwMode="auto">
          <a:xfrm flipH="1" flipV="1">
            <a:off x="9355370" y="2588739"/>
            <a:ext cx="24575" cy="2547735"/>
          </a:xfrm>
          <a:prstGeom prst="line">
            <a:avLst/>
          </a:prstGeom>
          <a:noFill/>
          <a:ln w="25400" cap="flat" cmpd="sng" algn="ctr">
            <a:solidFill>
              <a:srgbClr val="0070C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橢圓 26"/>
          <p:cNvSpPr/>
          <p:nvPr/>
        </p:nvSpPr>
        <p:spPr bwMode="auto">
          <a:xfrm>
            <a:off x="8044677" y="3733883"/>
            <a:ext cx="1310693" cy="196708"/>
          </a:xfrm>
          <a:prstGeom prst="ellipse">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58" name="Straight Connector 57"/>
          <p:cNvCxnSpPr/>
          <p:nvPr/>
        </p:nvCxnSpPr>
        <p:spPr bwMode="auto">
          <a:xfrm flipH="1" flipV="1">
            <a:off x="9962606" y="2588738"/>
            <a:ext cx="4359" cy="2464256"/>
          </a:xfrm>
          <a:prstGeom prst="line">
            <a:avLst/>
          </a:prstGeom>
          <a:noFill/>
          <a:ln w="254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p:cNvCxnSpPr>
            <a:stCxn id="55" idx="2"/>
          </p:cNvCxnSpPr>
          <p:nvPr/>
        </p:nvCxnSpPr>
        <p:spPr bwMode="auto">
          <a:xfrm flipH="1">
            <a:off x="7761996" y="3832237"/>
            <a:ext cx="282681" cy="98354"/>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p:cNvSpPr txBox="1"/>
          <p:nvPr/>
        </p:nvSpPr>
        <p:spPr>
          <a:xfrm>
            <a:off x="7028238" y="3886955"/>
            <a:ext cx="1158109" cy="369332"/>
          </a:xfrm>
          <a:prstGeom prst="rect">
            <a:avLst/>
          </a:prstGeom>
          <a:noFill/>
        </p:spPr>
        <p:txBody>
          <a:bodyPr wrap="square" rtlCol="0">
            <a:spAutoFit/>
          </a:bodyPr>
          <a:lstStyle/>
          <a:p>
            <a:r>
              <a:rPr lang="en-IN" altLang="zh-TW" b="1" dirty="0" smtClean="0">
                <a:solidFill>
                  <a:srgbClr val="FF0000"/>
                </a:solidFill>
              </a:rPr>
              <a:t>37 GHz</a:t>
            </a:r>
            <a:endParaRPr lang="zh-TW" altLang="en-US" b="1" dirty="0">
              <a:solidFill>
                <a:srgbClr val="FF0000"/>
              </a:solidFill>
            </a:endParaRPr>
          </a:p>
        </p:txBody>
      </p:sp>
      <p:sp>
        <p:nvSpPr>
          <p:cNvPr id="63" name="TextBox 62"/>
          <p:cNvSpPr txBox="1"/>
          <p:nvPr/>
        </p:nvSpPr>
        <p:spPr>
          <a:xfrm>
            <a:off x="7131136" y="4340326"/>
            <a:ext cx="1158109" cy="369332"/>
          </a:xfrm>
          <a:prstGeom prst="rect">
            <a:avLst/>
          </a:prstGeom>
          <a:noFill/>
        </p:spPr>
        <p:txBody>
          <a:bodyPr wrap="square" rtlCol="0">
            <a:spAutoFit/>
          </a:bodyPr>
          <a:lstStyle/>
          <a:p>
            <a:r>
              <a:rPr lang="en-IN" altLang="zh-TW" b="1" dirty="0" smtClean="0">
                <a:solidFill>
                  <a:srgbClr val="0070C0"/>
                </a:solidFill>
              </a:rPr>
              <a:t>28 GHz</a:t>
            </a:r>
            <a:endParaRPr lang="zh-TW" altLang="en-US" b="1" dirty="0">
              <a:solidFill>
                <a:srgbClr val="0070C0"/>
              </a:solidFill>
            </a:endParaRPr>
          </a:p>
        </p:txBody>
      </p:sp>
      <p:cxnSp>
        <p:nvCxnSpPr>
          <p:cNvPr id="64" name="Straight Arrow Connector 63"/>
          <p:cNvCxnSpPr/>
          <p:nvPr/>
        </p:nvCxnSpPr>
        <p:spPr bwMode="auto">
          <a:xfrm flipH="1">
            <a:off x="7903336" y="4241972"/>
            <a:ext cx="193811" cy="176646"/>
          </a:xfrm>
          <a:prstGeom prst="straightConnector1">
            <a:avLst/>
          </a:prstGeom>
          <a:noFill/>
          <a:ln w="254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Rectangle 68"/>
          <p:cNvSpPr/>
          <p:nvPr/>
        </p:nvSpPr>
        <p:spPr>
          <a:xfrm>
            <a:off x="92682" y="6044142"/>
            <a:ext cx="11959770" cy="553998"/>
          </a:xfrm>
          <a:prstGeom prst="rect">
            <a:avLst/>
          </a:prstGeom>
        </p:spPr>
        <p:txBody>
          <a:bodyPr wrap="square">
            <a:spAutoFit/>
          </a:bodyPr>
          <a:lstStyle/>
          <a:p>
            <a:r>
              <a:rPr lang="en-US" altLang="zh-TW" sz="1200" dirty="0">
                <a:latin typeface="Times New Roman" panose="02020603050405020304" pitchFamily="18" charset="0"/>
                <a:ea typeface="新細明體" panose="02020500000000000000" pitchFamily="18" charset="-120"/>
              </a:rPr>
              <a:t>M. Nada, F. Nakajima, T. </a:t>
            </a:r>
            <a:r>
              <a:rPr lang="en-US" altLang="zh-TW" sz="1200" dirty="0" err="1">
                <a:latin typeface="Times New Roman" panose="02020603050405020304" pitchFamily="18" charset="0"/>
                <a:ea typeface="新細明體" panose="02020500000000000000" pitchFamily="18" charset="-120"/>
              </a:rPr>
              <a:t>Yoshimatsu</a:t>
            </a:r>
            <a:r>
              <a:rPr lang="en-US" altLang="zh-TW" sz="1200" dirty="0">
                <a:latin typeface="Times New Roman" panose="02020603050405020304" pitchFamily="18" charset="0"/>
                <a:ea typeface="新細明體" panose="02020500000000000000" pitchFamily="18" charset="-120"/>
              </a:rPr>
              <a:t>, Y. Nakanishi, A. Kanda, T. </a:t>
            </a:r>
            <a:r>
              <a:rPr lang="en-US" altLang="zh-TW" sz="1200" dirty="0" err="1">
                <a:latin typeface="Times New Roman" panose="02020603050405020304" pitchFamily="18" charset="0"/>
                <a:ea typeface="新細明體" panose="02020500000000000000" pitchFamily="18" charset="-120"/>
              </a:rPr>
              <a:t>Shindo</a:t>
            </a:r>
            <a:r>
              <a:rPr lang="en-US" altLang="zh-TW" sz="1200" dirty="0">
                <a:latin typeface="Times New Roman" panose="02020603050405020304" pitchFamily="18" charset="0"/>
                <a:ea typeface="新細明體" panose="02020500000000000000" pitchFamily="18" charset="-120"/>
              </a:rPr>
              <a:t>, S. </a:t>
            </a:r>
            <a:r>
              <a:rPr lang="en-US" altLang="zh-TW" sz="1200" dirty="0" err="1">
                <a:latin typeface="Times New Roman" panose="02020603050405020304" pitchFamily="18" charset="0"/>
                <a:ea typeface="新細明體" panose="02020500000000000000" pitchFamily="18" charset="-120"/>
              </a:rPr>
              <a:t>Tatsumi</a:t>
            </a:r>
            <a:r>
              <a:rPr lang="en-US" altLang="zh-TW" sz="1200" dirty="0">
                <a:latin typeface="Times New Roman" panose="02020603050405020304" pitchFamily="18" charset="0"/>
                <a:ea typeface="新細明體" panose="02020500000000000000" pitchFamily="18" charset="-120"/>
              </a:rPr>
              <a:t>, H. </a:t>
            </a:r>
            <a:r>
              <a:rPr lang="en-US" altLang="zh-TW" sz="1200" dirty="0" err="1">
                <a:latin typeface="Times New Roman" panose="02020603050405020304" pitchFamily="18" charset="0"/>
                <a:ea typeface="新細明體" panose="02020500000000000000" pitchFamily="18" charset="-120"/>
              </a:rPr>
              <a:t>Matsuzaki</a:t>
            </a:r>
            <a:r>
              <a:rPr lang="en-US" altLang="zh-TW" sz="1200" dirty="0">
                <a:latin typeface="Times New Roman" panose="02020603050405020304" pitchFamily="18" charset="0"/>
                <a:ea typeface="新細明體" panose="02020500000000000000" pitchFamily="18" charset="-120"/>
              </a:rPr>
              <a:t> and K. Sano, "Inverted p-down Design for High-Speed Photodetectors," </a:t>
            </a:r>
            <a:r>
              <a:rPr lang="en-US" altLang="zh-TW" sz="1200" i="1" dirty="0">
                <a:latin typeface="Times New Roman" panose="02020603050405020304" pitchFamily="18" charset="0"/>
                <a:ea typeface="新細明體" panose="02020500000000000000" pitchFamily="18" charset="-120"/>
              </a:rPr>
              <a:t>Photonics 2021</a:t>
            </a:r>
            <a:r>
              <a:rPr lang="en-US" altLang="zh-TW" sz="1200" dirty="0">
                <a:latin typeface="Times New Roman" panose="02020603050405020304" pitchFamily="18" charset="0"/>
                <a:ea typeface="新細明體" panose="02020500000000000000" pitchFamily="18" charset="-120"/>
              </a:rPr>
              <a:t>, 8, no. 2, 39. </a:t>
            </a:r>
            <a:r>
              <a:rPr lang="en-US" altLang="zh-TW" sz="1200" u="sng" dirty="0">
                <a:solidFill>
                  <a:srgbClr val="0563C1"/>
                </a:solidFill>
                <a:latin typeface="Times New Roman" panose="02020603050405020304" pitchFamily="18" charset="0"/>
                <a:ea typeface="新細明體" panose="02020500000000000000" pitchFamily="18" charset="-120"/>
                <a:cs typeface="Times New Roman" panose="02020603050405020304" pitchFamily="18" charset="0"/>
                <a:hlinkClick r:id="rId5"/>
              </a:rPr>
              <a:t>https://doi.org/10.3390/photonics8020039</a:t>
            </a:r>
            <a:r>
              <a:rPr lang="en-US" altLang="zh-TW" dirty="0">
                <a:latin typeface="Times New Roman" panose="02020603050405020304" pitchFamily="18" charset="0"/>
                <a:ea typeface="新細明體" panose="02020500000000000000" pitchFamily="18" charset="-120"/>
              </a:rPr>
              <a:t>.</a:t>
            </a:r>
            <a:endParaRPr lang="zh-TW" altLang="en-US" dirty="0"/>
          </a:p>
        </p:txBody>
      </p:sp>
      <p:sp>
        <p:nvSpPr>
          <p:cNvPr id="72" name="TextBox 71"/>
          <p:cNvSpPr txBox="1"/>
          <p:nvPr/>
        </p:nvSpPr>
        <p:spPr>
          <a:xfrm>
            <a:off x="8598090" y="2125652"/>
            <a:ext cx="1164245" cy="369332"/>
          </a:xfrm>
          <a:prstGeom prst="rect">
            <a:avLst/>
          </a:prstGeom>
          <a:noFill/>
        </p:spPr>
        <p:txBody>
          <a:bodyPr wrap="square" rtlCol="0">
            <a:spAutoFit/>
          </a:bodyPr>
          <a:lstStyle/>
          <a:p>
            <a:r>
              <a:rPr lang="en-IN" altLang="zh-TW" dirty="0" smtClean="0"/>
              <a:t>3.5 A/W</a:t>
            </a:r>
            <a:endParaRPr lang="zh-TW" altLang="en-US" dirty="0"/>
          </a:p>
        </p:txBody>
      </p:sp>
      <p:sp>
        <p:nvSpPr>
          <p:cNvPr id="19" name="圓角矩形 18"/>
          <p:cNvSpPr/>
          <p:nvPr/>
        </p:nvSpPr>
        <p:spPr bwMode="auto">
          <a:xfrm>
            <a:off x="2631096" y="5609834"/>
            <a:ext cx="7400733" cy="715089"/>
          </a:xfrm>
          <a:prstGeom prst="roundRect">
            <a:avLst/>
          </a:prstGeom>
          <a:solidFill>
            <a:srgbClr val="FFFF00"/>
          </a:solidFill>
          <a:ln w="38100">
            <a:solidFill>
              <a:srgbClr val="FF0000"/>
            </a:solidFill>
            <a:miter lim="800000"/>
            <a:headEnd/>
            <a:tailEnd/>
          </a:ln>
          <a:extLst/>
        </p:spPr>
        <p:txBody>
          <a:bodyPr wrap="square" rtlCol="0" anchor="ctr">
            <a:spAutoFit/>
          </a:bodyPr>
          <a:lstStyle/>
          <a:p>
            <a:pPr algn="ctr"/>
            <a:r>
              <a:rPr lang="en-US" altLang="zh-TW" dirty="0">
                <a:solidFill>
                  <a:srgbClr val="FF0000"/>
                </a:solidFill>
              </a:rPr>
              <a:t>Edge breakdown of </a:t>
            </a:r>
            <a:r>
              <a:rPr lang="en-US" altLang="zh-TW" dirty="0" smtClean="0">
                <a:solidFill>
                  <a:srgbClr val="FF0000"/>
                </a:solidFill>
              </a:rPr>
              <a:t>NTT APD might </a:t>
            </a:r>
            <a:r>
              <a:rPr lang="en-US" altLang="zh-TW" dirty="0">
                <a:solidFill>
                  <a:srgbClr val="FF0000"/>
                </a:solidFill>
              </a:rPr>
              <a:t>be more significant thus device can't sustain high-speed under high responsivity operation</a:t>
            </a:r>
            <a:endParaRPr lang="zh-TW" altLang="en-US" dirty="0">
              <a:solidFill>
                <a:srgbClr val="FF0000"/>
              </a:solidFill>
            </a:endParaRPr>
          </a:p>
        </p:txBody>
      </p:sp>
      <p:pic>
        <p:nvPicPr>
          <p:cNvPr id="34" name="圖片 33"/>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13175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ppt_x"/>
                                          </p:val>
                                        </p:tav>
                                        <p:tav tm="100000">
                                          <p:val>
                                            <p:strVal val="#ppt_x"/>
                                          </p:val>
                                        </p:tav>
                                      </p:tavLst>
                                    </p:anim>
                                    <p:anim calcmode="lin" valueType="num">
                                      <p:cBhvr additive="base">
                                        <p:cTn id="13" dur="500" fill="hold"/>
                                        <p:tgtEl>
                                          <p:spTgt spid="5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additive="base">
                                        <p:cTn id="16" dur="500" fill="hold"/>
                                        <p:tgtEl>
                                          <p:spTgt spid="55"/>
                                        </p:tgtEl>
                                        <p:attrNameLst>
                                          <p:attrName>ppt_x</p:attrName>
                                        </p:attrNameLst>
                                      </p:cBhvr>
                                      <p:tavLst>
                                        <p:tav tm="0">
                                          <p:val>
                                            <p:strVal val="#ppt_x"/>
                                          </p:val>
                                        </p:tav>
                                        <p:tav tm="100000">
                                          <p:val>
                                            <p:strVal val="#ppt_x"/>
                                          </p:val>
                                        </p:tav>
                                      </p:tavLst>
                                    </p:anim>
                                    <p:anim calcmode="lin" valueType="num">
                                      <p:cBhvr additive="base">
                                        <p:cTn id="17" dur="500" fill="hold"/>
                                        <p:tgtEl>
                                          <p:spTgt spid="5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500" fill="hold"/>
                                        <p:tgtEl>
                                          <p:spTgt spid="60"/>
                                        </p:tgtEl>
                                        <p:attrNameLst>
                                          <p:attrName>ppt_x</p:attrName>
                                        </p:attrNameLst>
                                      </p:cBhvr>
                                      <p:tavLst>
                                        <p:tav tm="0">
                                          <p:val>
                                            <p:strVal val="#ppt_x"/>
                                          </p:val>
                                        </p:tav>
                                        <p:tav tm="100000">
                                          <p:val>
                                            <p:strVal val="#ppt_x"/>
                                          </p:val>
                                        </p:tav>
                                      </p:tavLst>
                                    </p:anim>
                                    <p:anim calcmode="lin" valueType="num">
                                      <p:cBhvr additive="base">
                                        <p:cTn id="21" dur="500" fill="hold"/>
                                        <p:tgtEl>
                                          <p:spTgt spid="6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ppt_x"/>
                                          </p:val>
                                        </p:tav>
                                        <p:tav tm="100000">
                                          <p:val>
                                            <p:strVal val="#ppt_x"/>
                                          </p:val>
                                        </p:tav>
                                      </p:tavLst>
                                    </p:anim>
                                    <p:anim calcmode="lin" valueType="num">
                                      <p:cBhvr additive="base">
                                        <p:cTn id="2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additive="base">
                                        <p:cTn id="42" dur="500" fill="hold"/>
                                        <p:tgtEl>
                                          <p:spTgt spid="64"/>
                                        </p:tgtEl>
                                        <p:attrNameLst>
                                          <p:attrName>ppt_x</p:attrName>
                                        </p:attrNameLst>
                                      </p:cBhvr>
                                      <p:tavLst>
                                        <p:tav tm="0">
                                          <p:val>
                                            <p:strVal val="#ppt_x"/>
                                          </p:val>
                                        </p:tav>
                                        <p:tav tm="100000">
                                          <p:val>
                                            <p:strVal val="#ppt_x"/>
                                          </p:val>
                                        </p:tav>
                                      </p:tavLst>
                                    </p:anim>
                                    <p:anim calcmode="lin" valueType="num">
                                      <p:cBhvr additive="base">
                                        <p:cTn id="43" dur="500" fill="hold"/>
                                        <p:tgtEl>
                                          <p:spTgt spid="6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additive="base">
                                        <p:cTn id="46" dur="500" fill="hold"/>
                                        <p:tgtEl>
                                          <p:spTgt spid="63"/>
                                        </p:tgtEl>
                                        <p:attrNameLst>
                                          <p:attrName>ppt_x</p:attrName>
                                        </p:attrNameLst>
                                      </p:cBhvr>
                                      <p:tavLst>
                                        <p:tav tm="0">
                                          <p:val>
                                            <p:strVal val="#ppt_x"/>
                                          </p:val>
                                        </p:tav>
                                        <p:tav tm="100000">
                                          <p:val>
                                            <p:strVal val="#ppt_x"/>
                                          </p:val>
                                        </p:tav>
                                      </p:tavLst>
                                    </p:anim>
                                    <p:anim calcmode="lin" valueType="num">
                                      <p:cBhvr additive="base">
                                        <p:cTn id="4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5" grpId="0" animBg="1"/>
      <p:bldP spid="61" grpId="0"/>
      <p:bldP spid="63"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a:xfrm>
            <a:off x="1367302" y="5805218"/>
            <a:ext cx="9052158" cy="584775"/>
          </a:xfrm>
          <a:prstGeom prst="rect">
            <a:avLst/>
          </a:prstGeom>
          <a:noFill/>
        </p:spPr>
        <p:txBody>
          <a:bodyPr wrap="none" rtlCol="0">
            <a:spAutoFit/>
          </a:bodyPr>
          <a:lstStyle/>
          <a:p>
            <a:r>
              <a:rPr lang="zh-CN" altLang="zh-CN" dirty="0"/>
              <a:t> </a:t>
            </a:r>
            <a:r>
              <a:rPr lang="en-US" altLang="zh-CN" sz="1400" dirty="0"/>
              <a:t>S. Nishikawa, </a:t>
            </a:r>
            <a:r>
              <a:rPr lang="en-US" altLang="zh-CN" sz="1400" i="1" dirty="0"/>
              <a:t>et al</a:t>
            </a:r>
            <a:r>
              <a:rPr lang="en-US" altLang="zh-CN" sz="1400" dirty="0"/>
              <a:t>.  “SOA-integrated High-power EML-CAN for 50G-PON Downstream</a:t>
            </a:r>
            <a:r>
              <a:rPr lang="en-US" altLang="zh-CN" sz="1400" dirty="0" smtClean="0"/>
              <a:t>,”</a:t>
            </a:r>
          </a:p>
          <a:p>
            <a:r>
              <a:rPr lang="en-US" altLang="zh-CN" sz="1400" dirty="0" smtClean="0"/>
              <a:t> </a:t>
            </a:r>
            <a:r>
              <a:rPr lang="en-US" altLang="zh-CN" sz="1400" i="1" dirty="0"/>
              <a:t>2024 Optical Fiber Communications Conference and Exhibition (OFC)</a:t>
            </a:r>
            <a:r>
              <a:rPr lang="en-US" altLang="zh-CN" sz="1400" dirty="0"/>
              <a:t>, San Diego, CA, USA, 2024, pp. Tu2D.6.</a:t>
            </a:r>
            <a:endParaRPr lang="zh-CN" altLang="en-US" sz="1400" dirty="0"/>
          </a:p>
        </p:txBody>
      </p:sp>
      <p:sp>
        <p:nvSpPr>
          <p:cNvPr id="4" name="文字方塊 3"/>
          <p:cNvSpPr txBox="1"/>
          <p:nvPr/>
        </p:nvSpPr>
        <p:spPr>
          <a:xfrm>
            <a:off x="1367302" y="1147808"/>
            <a:ext cx="3138551" cy="369332"/>
          </a:xfrm>
          <a:prstGeom prst="rect">
            <a:avLst/>
          </a:prstGeom>
          <a:noFill/>
        </p:spPr>
        <p:txBody>
          <a:bodyPr wrap="none" rtlCol="0">
            <a:spAutoFit/>
          </a:bodyPr>
          <a:lstStyle/>
          <a:p>
            <a:r>
              <a:rPr lang="en-US" altLang="zh-TW" dirty="0" smtClean="0"/>
              <a:t>50G-PON OLT specifications</a:t>
            </a:r>
            <a:endParaRPr lang="zh-CN" altLang="en-US" dirty="0"/>
          </a:p>
        </p:txBody>
      </p:sp>
      <p:sp>
        <p:nvSpPr>
          <p:cNvPr id="5" name="文字方塊 4"/>
          <p:cNvSpPr txBox="1"/>
          <p:nvPr/>
        </p:nvSpPr>
        <p:spPr>
          <a:xfrm>
            <a:off x="4878167" y="1392195"/>
            <a:ext cx="3476273" cy="369332"/>
          </a:xfrm>
          <a:prstGeom prst="rect">
            <a:avLst/>
          </a:prstGeom>
          <a:noFill/>
        </p:spPr>
        <p:txBody>
          <a:bodyPr wrap="none" rtlCol="0">
            <a:spAutoFit/>
          </a:bodyPr>
          <a:lstStyle/>
          <a:p>
            <a:r>
              <a:rPr lang="en-US" altLang="zh-CN" dirty="0" smtClean="0"/>
              <a:t>Comparison of ITU-T standards</a:t>
            </a:r>
            <a:endParaRPr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3097324025"/>
              </p:ext>
            </p:extLst>
          </p:nvPr>
        </p:nvGraphicFramePr>
        <p:xfrm>
          <a:off x="2498914" y="1781288"/>
          <a:ext cx="7948105" cy="3004830"/>
        </p:xfrm>
        <a:graphic>
          <a:graphicData uri="http://schemas.openxmlformats.org/drawingml/2006/table">
            <a:tbl>
              <a:tblPr firstRow="1" bandRow="1">
                <a:tableStyleId>{5C22544A-7EE6-4342-B048-85BDC9FD1C3A}</a:tableStyleId>
              </a:tblPr>
              <a:tblGrid>
                <a:gridCol w="2214511">
                  <a:extLst>
                    <a:ext uri="{9D8B030D-6E8A-4147-A177-3AD203B41FA5}">
                      <a16:colId xmlns:a16="http://schemas.microsoft.com/office/drawing/2014/main" val="20000"/>
                    </a:ext>
                  </a:extLst>
                </a:gridCol>
                <a:gridCol w="686546">
                  <a:extLst>
                    <a:ext uri="{9D8B030D-6E8A-4147-A177-3AD203B41FA5}">
                      <a16:colId xmlns:a16="http://schemas.microsoft.com/office/drawing/2014/main" val="20001"/>
                    </a:ext>
                  </a:extLst>
                </a:gridCol>
                <a:gridCol w="1793150">
                  <a:extLst>
                    <a:ext uri="{9D8B030D-6E8A-4147-A177-3AD203B41FA5}">
                      <a16:colId xmlns:a16="http://schemas.microsoft.com/office/drawing/2014/main" val="20002"/>
                    </a:ext>
                  </a:extLst>
                </a:gridCol>
                <a:gridCol w="3253898">
                  <a:extLst>
                    <a:ext uri="{9D8B030D-6E8A-4147-A177-3AD203B41FA5}">
                      <a16:colId xmlns:a16="http://schemas.microsoft.com/office/drawing/2014/main" val="20003"/>
                    </a:ext>
                  </a:extLst>
                </a:gridCol>
              </a:tblGrid>
              <a:tr h="353776">
                <a:tc>
                  <a:txBody>
                    <a:bodyPr/>
                    <a:lstStyle/>
                    <a:p>
                      <a:pPr algn="ctr"/>
                      <a:r>
                        <a:rPr lang="en-US" altLang="zh-CN" dirty="0" smtClean="0"/>
                        <a:t>Item</a:t>
                      </a:r>
                      <a:endParaRPr lang="zh-CN" altLang="en-US" dirty="0"/>
                    </a:p>
                  </a:txBody>
                  <a:tcPr>
                    <a:solidFill>
                      <a:schemeClr val="accent2">
                        <a:lumMod val="60000"/>
                        <a:lumOff val="40000"/>
                      </a:schemeClr>
                    </a:solidFill>
                  </a:tcPr>
                </a:tc>
                <a:tc>
                  <a:txBody>
                    <a:bodyPr/>
                    <a:lstStyle/>
                    <a:p>
                      <a:pPr algn="ctr"/>
                      <a:r>
                        <a:rPr lang="en-US" altLang="zh-CN" dirty="0" smtClean="0"/>
                        <a:t>Unit</a:t>
                      </a:r>
                      <a:endParaRPr lang="zh-CN" altLang="en-US" dirty="0"/>
                    </a:p>
                  </a:txBody>
                  <a:tcPr>
                    <a:solidFill>
                      <a:schemeClr val="accent2">
                        <a:lumMod val="60000"/>
                        <a:lumOff val="40000"/>
                      </a:schemeClr>
                    </a:solidFill>
                  </a:tcPr>
                </a:tc>
                <a:tc>
                  <a:txBody>
                    <a:bodyPr/>
                    <a:lstStyle/>
                    <a:p>
                      <a:pPr algn="ctr"/>
                      <a:r>
                        <a:rPr lang="en-US" altLang="zh-CN" dirty="0" smtClean="0"/>
                        <a:t>XG-PON</a:t>
                      </a:r>
                      <a:endParaRPr lang="zh-CN" altLang="en-US" dirty="0"/>
                    </a:p>
                  </a:txBody>
                  <a:tcPr>
                    <a:solidFill>
                      <a:schemeClr val="accent2">
                        <a:lumMod val="60000"/>
                        <a:lumOff val="40000"/>
                      </a:schemeClr>
                    </a:solidFill>
                  </a:tcPr>
                </a:tc>
                <a:tc>
                  <a:txBody>
                    <a:bodyPr/>
                    <a:lstStyle/>
                    <a:p>
                      <a:pPr algn="ctr"/>
                      <a:r>
                        <a:rPr lang="en-US" altLang="zh-CN" dirty="0" smtClean="0"/>
                        <a:t>50G-PON </a:t>
                      </a:r>
                      <a:endParaRPr lang="zh-CN" altLang="en-US" dirty="0"/>
                    </a:p>
                  </a:txBody>
                  <a:tcPr>
                    <a:solidFill>
                      <a:schemeClr val="accent2">
                        <a:lumMod val="60000"/>
                        <a:lumOff val="40000"/>
                      </a:schemeClr>
                    </a:solidFill>
                  </a:tcPr>
                </a:tc>
                <a:extLst>
                  <a:ext uri="{0D108BD9-81ED-4DB2-BD59-A6C34878D82A}">
                    <a16:rowId xmlns:a16="http://schemas.microsoft.com/office/drawing/2014/main" val="10000"/>
                  </a:ext>
                </a:extLst>
              </a:tr>
              <a:tr h="306840">
                <a:tc>
                  <a:txBody>
                    <a:bodyPr/>
                    <a:lstStyle/>
                    <a:p>
                      <a:r>
                        <a:rPr lang="en-US" altLang="zh-CN" dirty="0" smtClean="0"/>
                        <a:t>Nominal line rate</a:t>
                      </a:r>
                      <a:endParaRPr lang="zh-CN" altLang="en-US" dirty="0"/>
                    </a:p>
                  </a:txBody>
                  <a:tcPr/>
                </a:tc>
                <a:tc>
                  <a:txBody>
                    <a:bodyPr/>
                    <a:lstStyle/>
                    <a:p>
                      <a:pPr algn="ctr"/>
                      <a:r>
                        <a:rPr lang="en-US" altLang="zh-CN" dirty="0" smtClean="0"/>
                        <a:t>Gbit/s</a:t>
                      </a:r>
                      <a:endParaRPr lang="zh-CN" altLang="en-US" dirty="0"/>
                    </a:p>
                  </a:txBody>
                  <a:tcPr/>
                </a:tc>
                <a:tc>
                  <a:txBody>
                    <a:bodyPr/>
                    <a:lstStyle/>
                    <a:p>
                      <a:pPr algn="ctr"/>
                      <a:r>
                        <a:rPr lang="en-US" altLang="zh-CN" dirty="0" smtClean="0"/>
                        <a:t>9.95328</a:t>
                      </a:r>
                      <a:endParaRPr lang="zh-CN" altLang="en-US" dirty="0"/>
                    </a:p>
                  </a:txBody>
                  <a:tcPr/>
                </a:tc>
                <a:tc>
                  <a:txBody>
                    <a:bodyPr/>
                    <a:lstStyle/>
                    <a:p>
                      <a:pPr algn="ctr"/>
                      <a:r>
                        <a:rPr lang="en-US" altLang="zh-CN" dirty="0" smtClean="0"/>
                        <a:t>49.7664</a:t>
                      </a:r>
                      <a:endParaRPr lang="zh-CN" altLang="en-US" dirty="0"/>
                    </a:p>
                  </a:txBody>
                  <a:tcPr/>
                </a:tc>
                <a:extLst>
                  <a:ext uri="{0D108BD9-81ED-4DB2-BD59-A6C34878D82A}">
                    <a16:rowId xmlns:a16="http://schemas.microsoft.com/office/drawing/2014/main" val="10001"/>
                  </a:ext>
                </a:extLst>
              </a:tr>
              <a:tr h="306840">
                <a:tc>
                  <a:txBody>
                    <a:bodyPr/>
                    <a:lstStyle/>
                    <a:p>
                      <a:r>
                        <a:rPr lang="en-US" altLang="zh-CN" dirty="0" smtClean="0"/>
                        <a:t>Operating wavelength</a:t>
                      </a:r>
                      <a:endParaRPr lang="zh-CN" altLang="en-US" dirty="0"/>
                    </a:p>
                  </a:txBody>
                  <a:tcPr/>
                </a:tc>
                <a:tc>
                  <a:txBody>
                    <a:bodyPr/>
                    <a:lstStyle/>
                    <a:p>
                      <a:pPr algn="ctr"/>
                      <a:r>
                        <a:rPr lang="en-US" altLang="zh-CN" dirty="0" smtClean="0"/>
                        <a:t>nm</a:t>
                      </a:r>
                      <a:endParaRPr lang="zh-CN" altLang="en-US" dirty="0"/>
                    </a:p>
                  </a:txBody>
                  <a:tcPr/>
                </a:tc>
                <a:tc>
                  <a:txBody>
                    <a:bodyPr/>
                    <a:lstStyle/>
                    <a:p>
                      <a:pPr algn="ctr"/>
                      <a:r>
                        <a:rPr lang="en-US" altLang="zh-CN" dirty="0" smtClean="0"/>
                        <a:t>1575-1580</a:t>
                      </a:r>
                      <a:endParaRPr lang="zh-CN" altLang="en-US" dirty="0"/>
                    </a:p>
                  </a:txBody>
                  <a:tcPr/>
                </a:tc>
                <a:tc>
                  <a:txBody>
                    <a:bodyPr/>
                    <a:lstStyle/>
                    <a:p>
                      <a:pPr algn="ctr"/>
                      <a:r>
                        <a:rPr lang="en-US" altLang="zh-CN" dirty="0" smtClean="0"/>
                        <a:t>1340</a:t>
                      </a:r>
                      <a:r>
                        <a:rPr lang="en-US" altLang="zh-CN" baseline="0" dirty="0" smtClean="0"/>
                        <a:t> ~ 1344</a:t>
                      </a:r>
                      <a:endParaRPr lang="zh-CN" altLang="en-US" dirty="0"/>
                    </a:p>
                  </a:txBody>
                  <a:tcPr/>
                </a:tc>
                <a:extLst>
                  <a:ext uri="{0D108BD9-81ED-4DB2-BD59-A6C34878D82A}">
                    <a16:rowId xmlns:a16="http://schemas.microsoft.com/office/drawing/2014/main" val="10002"/>
                  </a:ext>
                </a:extLst>
              </a:tr>
              <a:tr h="306840">
                <a:tc>
                  <a:txBody>
                    <a:bodyPr/>
                    <a:lstStyle/>
                    <a:p>
                      <a:r>
                        <a:rPr lang="en-US" altLang="zh-CN" dirty="0" smtClean="0"/>
                        <a:t>Line code</a:t>
                      </a:r>
                      <a:endParaRPr lang="zh-CN" altLang="en-US" dirty="0"/>
                    </a:p>
                  </a:txBody>
                  <a:tcPr/>
                </a:tc>
                <a:tc>
                  <a:txBody>
                    <a:bodyPr/>
                    <a:lstStyle/>
                    <a:p>
                      <a:pPr algn="ctr"/>
                      <a:r>
                        <a:rPr lang="en-US" altLang="zh-CN" dirty="0" smtClean="0"/>
                        <a:t>-</a:t>
                      </a:r>
                      <a:endParaRPr lang="zh-CN" altLang="en-US" dirty="0"/>
                    </a:p>
                  </a:txBody>
                  <a:tcPr/>
                </a:tc>
                <a:tc>
                  <a:txBody>
                    <a:bodyPr/>
                    <a:lstStyle/>
                    <a:p>
                      <a:pPr algn="ctr"/>
                      <a:r>
                        <a:rPr lang="en-US" altLang="zh-CN" dirty="0" smtClean="0"/>
                        <a:t>NRZ</a:t>
                      </a:r>
                      <a:endParaRPr lang="zh-CN" altLang="en-US" dirty="0"/>
                    </a:p>
                  </a:txBody>
                  <a:tcPr/>
                </a:tc>
                <a:tc>
                  <a:txBody>
                    <a:bodyPr/>
                    <a:lstStyle/>
                    <a:p>
                      <a:pPr algn="ctr"/>
                      <a:r>
                        <a:rPr lang="en-US" altLang="zh-CN" dirty="0" smtClean="0"/>
                        <a:t>NRZ</a:t>
                      </a:r>
                      <a:endParaRPr lang="zh-CN" altLang="en-US" dirty="0"/>
                    </a:p>
                  </a:txBody>
                  <a:tcPr/>
                </a:tc>
                <a:extLst>
                  <a:ext uri="{0D108BD9-81ED-4DB2-BD59-A6C34878D82A}">
                    <a16:rowId xmlns:a16="http://schemas.microsoft.com/office/drawing/2014/main" val="10003"/>
                  </a:ext>
                </a:extLst>
              </a:tr>
              <a:tr h="306840">
                <a:tc>
                  <a:txBody>
                    <a:bodyPr/>
                    <a:lstStyle/>
                    <a:p>
                      <a:r>
                        <a:rPr lang="en-US" altLang="zh-CN" dirty="0" smtClean="0"/>
                        <a:t>Mean launch power</a:t>
                      </a:r>
                      <a:endParaRPr lang="zh-CN" altLang="en-US" dirty="0"/>
                    </a:p>
                  </a:txBody>
                  <a:tcPr>
                    <a:solidFill>
                      <a:srgbClr val="FFFF99"/>
                    </a:solidFill>
                  </a:tcPr>
                </a:tc>
                <a:tc>
                  <a:txBody>
                    <a:bodyPr/>
                    <a:lstStyle/>
                    <a:p>
                      <a:pPr algn="ctr"/>
                      <a:r>
                        <a:rPr lang="en-US" altLang="zh-CN" dirty="0" smtClean="0"/>
                        <a:t>dBm</a:t>
                      </a:r>
                      <a:endParaRPr lang="zh-CN" altLang="en-US" dirty="0"/>
                    </a:p>
                  </a:txBody>
                  <a:tcPr/>
                </a:tc>
                <a:tc>
                  <a:txBody>
                    <a:bodyPr/>
                    <a:lstStyle/>
                    <a:p>
                      <a:pPr algn="ctr"/>
                      <a:r>
                        <a:rPr lang="en-US" altLang="zh-CN" dirty="0" smtClean="0"/>
                        <a:t>4 ~ 8</a:t>
                      </a:r>
                      <a:endParaRPr lang="zh-CN" altLang="en-US" dirty="0"/>
                    </a:p>
                  </a:txBody>
                  <a:tcPr/>
                </a:tc>
                <a:tc>
                  <a:txBody>
                    <a:bodyPr/>
                    <a:lstStyle/>
                    <a:p>
                      <a:pPr algn="ctr"/>
                      <a:r>
                        <a:rPr lang="en-US" altLang="zh-CN" dirty="0" smtClean="0"/>
                        <a:t>8.5</a:t>
                      </a:r>
                      <a:r>
                        <a:rPr lang="zh-TW" altLang="en-US" dirty="0" smtClean="0"/>
                        <a:t> </a:t>
                      </a:r>
                      <a:r>
                        <a:rPr lang="en-US" altLang="zh-TW" dirty="0" smtClean="0"/>
                        <a:t>~14.0</a:t>
                      </a:r>
                      <a:endParaRPr lang="zh-CN" altLang="en-US" dirty="0"/>
                    </a:p>
                  </a:txBody>
                  <a:tcPr>
                    <a:solidFill>
                      <a:srgbClr val="FFFF99"/>
                    </a:solidFill>
                  </a:tcPr>
                </a:tc>
                <a:extLst>
                  <a:ext uri="{0D108BD9-81ED-4DB2-BD59-A6C34878D82A}">
                    <a16:rowId xmlns:a16="http://schemas.microsoft.com/office/drawing/2014/main" val="10004"/>
                  </a:ext>
                </a:extLst>
              </a:tr>
              <a:tr h="306840">
                <a:tc>
                  <a:txBody>
                    <a:bodyPr/>
                    <a:lstStyle/>
                    <a:p>
                      <a:r>
                        <a:rPr lang="en-US" altLang="zh-CN" dirty="0" smtClean="0"/>
                        <a:t>OMA</a:t>
                      </a:r>
                      <a:r>
                        <a:rPr lang="en-US" altLang="zh-CN" baseline="0" dirty="0" smtClean="0"/>
                        <a:t>-TDEC</a:t>
                      </a:r>
                      <a:endParaRPr lang="zh-CN" altLang="en-US" dirty="0"/>
                    </a:p>
                  </a:txBody>
                  <a:tcPr>
                    <a:solidFill>
                      <a:srgbClr val="FFC000"/>
                    </a:solidFill>
                  </a:tcPr>
                </a:tc>
                <a:tc>
                  <a:txBody>
                    <a:bodyPr/>
                    <a:lstStyle/>
                    <a:p>
                      <a:pPr algn="ctr"/>
                      <a:r>
                        <a:rPr lang="en-US" altLang="zh-CN" dirty="0" smtClean="0"/>
                        <a:t>dBm</a:t>
                      </a:r>
                      <a:endParaRPr lang="zh-CN" altLang="en-US" dirty="0"/>
                    </a:p>
                  </a:txBody>
                  <a:tcPr/>
                </a:tc>
                <a:tc>
                  <a:txBody>
                    <a:bodyPr/>
                    <a:lstStyle/>
                    <a:p>
                      <a:pPr algn="ctr"/>
                      <a:r>
                        <a:rPr lang="en-US" altLang="zh-CN" dirty="0" smtClean="0"/>
                        <a:t>-</a:t>
                      </a:r>
                      <a:endParaRPr lang="zh-CN" altLang="en-US" dirty="0"/>
                    </a:p>
                  </a:txBody>
                  <a:tcPr/>
                </a:tc>
                <a:tc>
                  <a:txBody>
                    <a:bodyPr/>
                    <a:lstStyle/>
                    <a:p>
                      <a:pPr algn="ctr"/>
                      <a:r>
                        <a:rPr lang="en-US" altLang="zh-CN" dirty="0" smtClean="0"/>
                        <a:t>≧</a:t>
                      </a:r>
                      <a:r>
                        <a:rPr lang="en-US" altLang="zh-TW" dirty="0" smtClean="0"/>
                        <a:t>7.75</a:t>
                      </a:r>
                      <a:endParaRPr lang="zh-CN" altLang="en-US" dirty="0"/>
                    </a:p>
                  </a:txBody>
                  <a:tcPr>
                    <a:solidFill>
                      <a:srgbClr val="FFC000"/>
                    </a:solidFill>
                  </a:tcPr>
                </a:tc>
                <a:extLst>
                  <a:ext uri="{0D108BD9-81ED-4DB2-BD59-A6C34878D82A}">
                    <a16:rowId xmlns:a16="http://schemas.microsoft.com/office/drawing/2014/main" val="10005"/>
                  </a:ext>
                </a:extLst>
              </a:tr>
              <a:tr h="306840">
                <a:tc>
                  <a:txBody>
                    <a:bodyPr/>
                    <a:lstStyle/>
                    <a:p>
                      <a:r>
                        <a:rPr lang="en-US" altLang="zh-CN" dirty="0" smtClean="0"/>
                        <a:t>TDEC</a:t>
                      </a:r>
                      <a:endParaRPr lang="zh-CN" altLang="en-US" dirty="0"/>
                    </a:p>
                  </a:txBody>
                  <a:tcPr/>
                </a:tc>
                <a:tc>
                  <a:txBody>
                    <a:bodyPr/>
                    <a:lstStyle/>
                    <a:p>
                      <a:pPr algn="ctr"/>
                      <a:r>
                        <a:rPr lang="en-US" altLang="zh-CN" dirty="0" smtClean="0"/>
                        <a:t>dB</a:t>
                      </a:r>
                      <a:endParaRPr lang="zh-CN" altLang="en-US" dirty="0"/>
                    </a:p>
                  </a:txBody>
                  <a:tcPr/>
                </a:tc>
                <a:tc>
                  <a:txBody>
                    <a:bodyPr/>
                    <a:lstStyle/>
                    <a:p>
                      <a:pPr algn="ctr"/>
                      <a:r>
                        <a:rPr lang="en-US" altLang="zh-CN" dirty="0" smtClean="0"/>
                        <a:t>-</a:t>
                      </a:r>
                      <a:endParaRPr lang="zh-CN" altLang="en-US" dirty="0"/>
                    </a:p>
                  </a:txBody>
                  <a:tcPr/>
                </a:tc>
                <a:tc>
                  <a:txBody>
                    <a:bodyPr/>
                    <a:lstStyle/>
                    <a:p>
                      <a:pPr algn="ctr"/>
                      <a:r>
                        <a:rPr lang="en-US" altLang="zh-TW" dirty="0" smtClean="0"/>
                        <a:t>≦</a:t>
                      </a:r>
                      <a:r>
                        <a:rPr lang="zh-TW" altLang="en-US" dirty="0" smtClean="0"/>
                        <a:t> </a:t>
                      </a:r>
                      <a:r>
                        <a:rPr lang="en-US" altLang="zh-TW" dirty="0" smtClean="0"/>
                        <a:t>5</a:t>
                      </a:r>
                      <a:endParaRPr lang="zh-CN" altLang="en-US" dirty="0"/>
                    </a:p>
                  </a:txBody>
                  <a:tcPr/>
                </a:tc>
                <a:extLst>
                  <a:ext uri="{0D108BD9-81ED-4DB2-BD59-A6C34878D82A}">
                    <a16:rowId xmlns:a16="http://schemas.microsoft.com/office/drawing/2014/main" val="10006"/>
                  </a:ext>
                </a:extLst>
              </a:tr>
              <a:tr h="306840">
                <a:tc>
                  <a:txBody>
                    <a:bodyPr/>
                    <a:lstStyle/>
                    <a:p>
                      <a:r>
                        <a:rPr lang="en-US" altLang="zh-CN" dirty="0" smtClean="0"/>
                        <a:t>Extinction</a:t>
                      </a:r>
                      <a:r>
                        <a:rPr lang="en-US" altLang="zh-CN" baseline="0" dirty="0" smtClean="0"/>
                        <a:t> ratio</a:t>
                      </a:r>
                      <a:endParaRPr lang="zh-CN" altLang="en-US" dirty="0"/>
                    </a:p>
                  </a:txBody>
                  <a:tcPr/>
                </a:tc>
                <a:tc>
                  <a:txBody>
                    <a:bodyPr/>
                    <a:lstStyle/>
                    <a:p>
                      <a:pPr algn="ctr"/>
                      <a:r>
                        <a:rPr lang="en-US" altLang="zh-CN" dirty="0" smtClean="0"/>
                        <a:t>dB</a:t>
                      </a:r>
                      <a:endParaRPr lang="zh-CN" altLang="en-US" dirty="0"/>
                    </a:p>
                  </a:txBody>
                  <a:tcPr/>
                </a:tc>
                <a:tc>
                  <a:txBody>
                    <a:bodyPr/>
                    <a:lstStyle/>
                    <a:p>
                      <a:pPr algn="ctr"/>
                      <a:r>
                        <a:rPr lang="en-US" altLang="zh-CN" dirty="0" smtClean="0"/>
                        <a:t>≧</a:t>
                      </a:r>
                      <a:r>
                        <a:rPr lang="zh-TW" altLang="en-US" dirty="0" smtClean="0"/>
                        <a:t> </a:t>
                      </a:r>
                      <a:r>
                        <a:rPr lang="en-US" altLang="zh-CN" dirty="0" smtClean="0"/>
                        <a:t>8.2</a:t>
                      </a:r>
                      <a:endParaRPr lang="zh-CN" altLang="en-US" dirty="0"/>
                    </a:p>
                  </a:txBody>
                  <a:tcPr/>
                </a:tc>
                <a:tc>
                  <a:txBody>
                    <a:bodyPr/>
                    <a:lstStyle/>
                    <a:p>
                      <a:pPr algn="ctr"/>
                      <a:r>
                        <a:rPr lang="en-US" altLang="zh-CN" dirty="0" smtClean="0"/>
                        <a:t>≧</a:t>
                      </a:r>
                      <a:r>
                        <a:rPr lang="zh-TW" altLang="en-US" dirty="0" smtClean="0"/>
                        <a:t> </a:t>
                      </a:r>
                      <a:r>
                        <a:rPr lang="en-US" altLang="zh-TW" dirty="0" smtClean="0"/>
                        <a:t>7</a:t>
                      </a:r>
                      <a:endParaRPr lang="zh-CN" altLang="en-US" dirty="0"/>
                    </a:p>
                  </a:txBody>
                  <a:tcPr/>
                </a:tc>
                <a:extLst>
                  <a:ext uri="{0D108BD9-81ED-4DB2-BD59-A6C34878D82A}">
                    <a16:rowId xmlns:a16="http://schemas.microsoft.com/office/drawing/2014/main" val="10007"/>
                  </a:ext>
                </a:extLst>
              </a:tr>
              <a:tr h="306840">
                <a:tc>
                  <a:txBody>
                    <a:bodyPr/>
                    <a:lstStyle/>
                    <a:p>
                      <a:r>
                        <a:rPr lang="en-US" altLang="zh-CN" dirty="0" smtClean="0"/>
                        <a:t>Side mode suppression ratio</a:t>
                      </a:r>
                      <a:endParaRPr lang="zh-CN" altLang="en-US" dirty="0"/>
                    </a:p>
                  </a:txBody>
                  <a:tcPr/>
                </a:tc>
                <a:tc>
                  <a:txBody>
                    <a:bodyPr/>
                    <a:lstStyle/>
                    <a:p>
                      <a:pPr algn="ctr"/>
                      <a:r>
                        <a:rPr lang="en-US" altLang="zh-CN" dirty="0" smtClean="0"/>
                        <a:t>dB</a:t>
                      </a:r>
                      <a:endParaRPr lang="zh-CN" altLang="en-US" dirty="0"/>
                    </a:p>
                  </a:txBody>
                  <a:tcPr/>
                </a:tc>
                <a:tc>
                  <a:txBody>
                    <a:bodyPr/>
                    <a:lstStyle/>
                    <a:p>
                      <a:pPr algn="ctr"/>
                      <a:r>
                        <a:rPr lang="en-US" altLang="zh-CN" dirty="0" smtClean="0"/>
                        <a:t>≧</a:t>
                      </a:r>
                      <a:r>
                        <a:rPr lang="zh-TW" altLang="en-US" dirty="0" smtClean="0"/>
                        <a:t> </a:t>
                      </a:r>
                      <a:r>
                        <a:rPr lang="en-US" altLang="zh-CN" dirty="0" smtClean="0"/>
                        <a:t>30</a:t>
                      </a:r>
                      <a:endParaRPr lang="zh-CN" altLang="en-US" dirty="0"/>
                    </a:p>
                  </a:txBody>
                  <a:tcPr/>
                </a:tc>
                <a:tc>
                  <a:txBody>
                    <a:bodyPr/>
                    <a:lstStyle/>
                    <a:p>
                      <a:pPr algn="ctr"/>
                      <a:r>
                        <a:rPr lang="en-US" altLang="zh-CN" dirty="0" smtClean="0"/>
                        <a:t>≧</a:t>
                      </a:r>
                      <a:r>
                        <a:rPr lang="zh-TW" altLang="en-US" dirty="0" smtClean="0"/>
                        <a:t> </a:t>
                      </a:r>
                      <a:r>
                        <a:rPr lang="en-US" altLang="zh-TW" dirty="0" smtClean="0"/>
                        <a:t>30</a:t>
                      </a:r>
                      <a:endParaRPr lang="zh-CN" altLang="en-US" dirty="0"/>
                    </a:p>
                  </a:txBody>
                  <a:tcPr/>
                </a:tc>
                <a:extLst>
                  <a:ext uri="{0D108BD9-81ED-4DB2-BD59-A6C34878D82A}">
                    <a16:rowId xmlns:a16="http://schemas.microsoft.com/office/drawing/2014/main" val="10008"/>
                  </a:ext>
                </a:extLst>
              </a:tr>
            </a:tbl>
          </a:graphicData>
        </a:graphic>
      </p:graphicFrame>
      <p:sp>
        <p:nvSpPr>
          <p:cNvPr id="2" name="矩形 1"/>
          <p:cNvSpPr/>
          <p:nvPr/>
        </p:nvSpPr>
        <p:spPr bwMode="auto">
          <a:xfrm>
            <a:off x="5370654" y="3068320"/>
            <a:ext cx="5076366" cy="3230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
        <p:nvSpPr>
          <p:cNvPr id="15" name="文字方塊 14"/>
          <p:cNvSpPr txBox="1"/>
          <p:nvPr/>
        </p:nvSpPr>
        <p:spPr>
          <a:xfrm>
            <a:off x="7498079" y="4805401"/>
            <a:ext cx="569387" cy="369332"/>
          </a:xfrm>
          <a:prstGeom prst="rect">
            <a:avLst/>
          </a:prstGeom>
          <a:noFill/>
        </p:spPr>
        <p:txBody>
          <a:bodyPr wrap="none" rtlCol="0">
            <a:spAutoFit/>
          </a:bodyPr>
          <a:lstStyle/>
          <a:p>
            <a:r>
              <a:rPr lang="en-US" altLang="zh-CN" dirty="0" smtClean="0"/>
              <a:t>and</a:t>
            </a:r>
            <a:endParaRPr lang="zh-CN" altLang="en-US" dirty="0"/>
          </a:p>
        </p:txBody>
      </p:sp>
      <p:sp>
        <p:nvSpPr>
          <p:cNvPr id="7" name="文字方塊 6"/>
          <p:cNvSpPr txBox="1"/>
          <p:nvPr/>
        </p:nvSpPr>
        <p:spPr>
          <a:xfrm>
            <a:off x="5486216" y="4805401"/>
            <a:ext cx="2056973" cy="369332"/>
          </a:xfrm>
          <a:prstGeom prst="rect">
            <a:avLst/>
          </a:prstGeom>
          <a:solidFill>
            <a:srgbClr val="FFFF99"/>
          </a:solidFill>
        </p:spPr>
        <p:txBody>
          <a:bodyPr wrap="none" rtlCol="0">
            <a:spAutoFit/>
          </a:bodyPr>
          <a:lstStyle/>
          <a:p>
            <a:r>
              <a:rPr lang="en-US" altLang="zh-CN" dirty="0"/>
              <a:t>High output power</a:t>
            </a:r>
            <a:endParaRPr lang="zh-CN" altLang="en-US" dirty="0"/>
          </a:p>
        </p:txBody>
      </p:sp>
      <p:sp>
        <p:nvSpPr>
          <p:cNvPr id="8" name="文字方塊 7"/>
          <p:cNvSpPr txBox="1"/>
          <p:nvPr/>
        </p:nvSpPr>
        <p:spPr>
          <a:xfrm>
            <a:off x="8026472" y="4794492"/>
            <a:ext cx="2672526" cy="369332"/>
          </a:xfrm>
          <a:prstGeom prst="rect">
            <a:avLst/>
          </a:prstGeom>
          <a:solidFill>
            <a:srgbClr val="FF9900"/>
          </a:solidFill>
        </p:spPr>
        <p:txBody>
          <a:bodyPr wrap="none" rtlCol="0">
            <a:spAutoFit/>
          </a:bodyPr>
          <a:lstStyle/>
          <a:p>
            <a:r>
              <a:rPr lang="en-US" altLang="zh-CN" dirty="0"/>
              <a:t>good waveform required</a:t>
            </a:r>
            <a:endParaRPr lang="zh-CN" altLang="en-US" dirty="0"/>
          </a:p>
        </p:txBody>
      </p:sp>
      <p:sp>
        <p:nvSpPr>
          <p:cNvPr id="16" name="Rectangle 10"/>
          <p:cNvSpPr/>
          <p:nvPr/>
        </p:nvSpPr>
        <p:spPr>
          <a:xfrm>
            <a:off x="7782772" y="1685794"/>
            <a:ext cx="4300764" cy="707886"/>
          </a:xfrm>
          <a:prstGeom prst="rect">
            <a:avLst/>
          </a:prstGeom>
          <a:solidFill>
            <a:srgbClr val="FFFF00"/>
          </a:solidFill>
          <a:ln w="38100">
            <a:solidFill>
              <a:srgbClr val="FF0000"/>
            </a:solidFill>
          </a:ln>
        </p:spPr>
        <p:txBody>
          <a:bodyPr wrap="square">
            <a:spAutoFit/>
          </a:bodyPr>
          <a:lstStyle/>
          <a:p>
            <a:r>
              <a:rPr lang="en-US" altLang="zh-TW" sz="2000" b="1" dirty="0">
                <a:solidFill>
                  <a:srgbClr val="FF0000"/>
                </a:solidFill>
              </a:rPr>
              <a:t>Your receiver </a:t>
            </a:r>
            <a:r>
              <a:rPr lang="en-US" altLang="zh-TW" sz="2000" b="1" dirty="0" smtClean="0">
                <a:solidFill>
                  <a:srgbClr val="FF0000"/>
                </a:solidFill>
              </a:rPr>
              <a:t>needs </a:t>
            </a:r>
            <a:r>
              <a:rPr lang="en-US" altLang="zh-TW" sz="2000" b="1" dirty="0">
                <a:solidFill>
                  <a:srgbClr val="FF0000"/>
                </a:solidFill>
              </a:rPr>
              <a:t>to handle high optical power illumination</a:t>
            </a:r>
          </a:p>
        </p:txBody>
      </p:sp>
      <p:cxnSp>
        <p:nvCxnSpPr>
          <p:cNvPr id="17" name="直線單箭頭接點 16"/>
          <p:cNvCxnSpPr/>
          <p:nvPr/>
        </p:nvCxnSpPr>
        <p:spPr bwMode="auto">
          <a:xfrm flipH="1">
            <a:off x="9706793" y="2460787"/>
            <a:ext cx="717367" cy="581373"/>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矩形 19"/>
          <p:cNvSpPr/>
          <p:nvPr/>
        </p:nvSpPr>
        <p:spPr>
          <a:xfrm>
            <a:off x="3321009" y="5366647"/>
            <a:ext cx="6041726" cy="82052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a:solidFill>
                  <a:srgbClr val="84C7CC"/>
                </a:solidFill>
              </a:rPr>
              <a:t>Required power in 50G-PON </a:t>
            </a:r>
            <a:r>
              <a:rPr lang="en-US" altLang="zh-TW" sz="2400" b="1" dirty="0" smtClean="0">
                <a:solidFill>
                  <a:srgbClr val="84C7CC"/>
                </a:solidFill>
              </a:rPr>
              <a:t>is ~8 dB </a:t>
            </a:r>
            <a:r>
              <a:rPr lang="en-US" altLang="zh-TW" sz="2400" b="1" dirty="0">
                <a:solidFill>
                  <a:srgbClr val="84C7CC"/>
                </a:solidFill>
              </a:rPr>
              <a:t>larger than </a:t>
            </a:r>
            <a:r>
              <a:rPr lang="en-US" altLang="zh-TW" sz="2400" b="1" dirty="0" smtClean="0">
                <a:solidFill>
                  <a:srgbClr val="84C7CC"/>
                </a:solidFill>
              </a:rPr>
              <a:t>that in 10G-PON</a:t>
            </a:r>
            <a:endParaRPr lang="zh-TW" altLang="en-US" sz="2400" b="1" dirty="0">
              <a:solidFill>
                <a:srgbClr val="84C7CC"/>
              </a:solidFill>
            </a:endParaRPr>
          </a:p>
        </p:txBody>
      </p:sp>
      <p:sp>
        <p:nvSpPr>
          <p:cNvPr id="9" name="文字方塊 8"/>
          <p:cNvSpPr txBox="1"/>
          <p:nvPr/>
        </p:nvSpPr>
        <p:spPr>
          <a:xfrm>
            <a:off x="3825314" y="691888"/>
            <a:ext cx="5899372" cy="584775"/>
          </a:xfrm>
          <a:prstGeom prst="rect">
            <a:avLst/>
          </a:prstGeom>
          <a:noFill/>
        </p:spPr>
        <p:txBody>
          <a:bodyPr wrap="none" rtlCol="0">
            <a:spAutoFit/>
          </a:bodyPr>
          <a:lstStyle/>
          <a:p>
            <a:r>
              <a:rPr lang="en-US" altLang="zh-CN" sz="3200" b="1" dirty="0" smtClean="0">
                <a:solidFill>
                  <a:srgbClr val="003366"/>
                </a:solidFill>
              </a:rPr>
              <a:t>The light source for 50G PON</a:t>
            </a:r>
            <a:endParaRPr lang="zh-CN" altLang="en-US" sz="3200" b="1" dirty="0">
              <a:solidFill>
                <a:srgbClr val="003366"/>
              </a:solidFill>
            </a:endParaRPr>
          </a:p>
        </p:txBody>
      </p:sp>
      <p:sp>
        <p:nvSpPr>
          <p:cNvPr id="14" name="投影片編號版面配置區 1"/>
          <p:cNvSpPr>
            <a:spLocks noGrp="1"/>
          </p:cNvSpPr>
          <p:nvPr>
            <p:ph type="sldNum" sz="quarter" idx="12"/>
          </p:nvPr>
        </p:nvSpPr>
        <p:spPr>
          <a:xfrm>
            <a:off x="11113242" y="5915806"/>
            <a:ext cx="406400" cy="476250"/>
          </a:xfrm>
        </p:spPr>
        <p:txBody>
          <a:bodyPr/>
          <a:lstStyle/>
          <a:p>
            <a:r>
              <a:rPr lang="en-US" altLang="zh-TW" dirty="0"/>
              <a:t>7</a:t>
            </a:r>
            <a:endParaRPr lang="zh-TW" altLang="en-US" dirty="0"/>
          </a:p>
        </p:txBody>
      </p:sp>
      <p:pic>
        <p:nvPicPr>
          <p:cNvPr id="21" name="圖片 20"/>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52247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srcRect l="18672" t="31670" r="49441" b="20009"/>
          <a:stretch/>
        </p:blipFill>
        <p:spPr>
          <a:xfrm>
            <a:off x="6434617" y="1892053"/>
            <a:ext cx="4838321" cy="3880367"/>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88" y="1949784"/>
            <a:ext cx="5610096" cy="3906398"/>
          </a:xfrm>
          <a:prstGeom prst="rect">
            <a:avLst/>
          </a:prstGeom>
        </p:spPr>
      </p:pic>
      <p:sp>
        <p:nvSpPr>
          <p:cNvPr id="2" name="投影片編號版面配置區 1"/>
          <p:cNvSpPr>
            <a:spLocks noGrp="1"/>
          </p:cNvSpPr>
          <p:nvPr>
            <p:ph type="sldNum" sz="quarter" idx="12"/>
          </p:nvPr>
        </p:nvSpPr>
        <p:spPr>
          <a:xfrm>
            <a:off x="10320272" y="6165305"/>
            <a:ext cx="2133600" cy="476251"/>
          </a:xfrm>
        </p:spPr>
        <p:txBody>
          <a:bodyPr/>
          <a:lstStyle/>
          <a:p>
            <a:fld id="{71595C01-E43F-4FE7-9054-C9F0A0A01B70}" type="slidenum">
              <a:rPr lang="zh-TW" altLang="en-US" sz="1400"/>
              <a:t>60</a:t>
            </a:fld>
            <a:endParaRPr lang="zh-TW" altLang="en-US" sz="1400" dirty="0"/>
          </a:p>
        </p:txBody>
      </p:sp>
      <p:sp>
        <p:nvSpPr>
          <p:cNvPr id="33" name="Text Box 3"/>
          <p:cNvSpPr txBox="1">
            <a:spLocks noChangeArrowheads="1"/>
          </p:cNvSpPr>
          <p:nvPr/>
        </p:nvSpPr>
        <p:spPr bwMode="auto">
          <a:xfrm>
            <a:off x="-20105" y="808169"/>
            <a:ext cx="12279086" cy="584775"/>
          </a:xfrm>
          <a:prstGeom prst="rect">
            <a:avLst/>
          </a:prstGeom>
          <a:noFill/>
          <a:ln w="6350" algn="ctr">
            <a:noFill/>
            <a:miter lim="800000"/>
            <a:headEnd/>
            <a:tailEnd/>
          </a:ln>
        </p:spPr>
        <p:txBody>
          <a:bodyPr wrap="square">
            <a:spAutoFit/>
          </a:bodyPr>
          <a:lstStyle/>
          <a:p>
            <a:pPr algn="ctr">
              <a:defRPr/>
            </a:pPr>
            <a:r>
              <a:rPr kumimoji="1" lang="en-US" altLang="zh-TW" sz="3200" b="1" i="1" kern="0" dirty="0">
                <a:solidFill>
                  <a:srgbClr val="002060"/>
                </a:solidFill>
                <a:latin typeface="Times New Roman" panose="02020603050405020304" pitchFamily="18" charset="0"/>
                <a:ea typeface="+mj-ea"/>
                <a:cs typeface="Times New Roman" panose="02020603050405020304" pitchFamily="18" charset="0"/>
              </a:rPr>
              <a:t>Comparison </a:t>
            </a:r>
            <a:r>
              <a:rPr kumimoji="1" lang="en-US" altLang="zh-TW" sz="3200" b="1" i="1" kern="0" dirty="0" smtClean="0">
                <a:solidFill>
                  <a:srgbClr val="002060"/>
                </a:solidFill>
                <a:latin typeface="Times New Roman" panose="02020603050405020304" pitchFamily="18" charset="0"/>
                <a:ea typeface="+mj-ea"/>
                <a:cs typeface="Times New Roman" panose="02020603050405020304" pitchFamily="18" charset="0"/>
              </a:rPr>
              <a:t>with reported high performance APDs for 100G Operation</a:t>
            </a:r>
            <a:endParaRPr kumimoji="1" lang="en-US" altLang="zh-TW" sz="3200" b="1" i="1" kern="0" dirty="0">
              <a:solidFill>
                <a:srgbClr val="002060"/>
              </a:solidFill>
              <a:latin typeface="Times New Roman" panose="02020603050405020304" pitchFamily="18" charset="0"/>
              <a:ea typeface="+mj-ea"/>
              <a:cs typeface="Times New Roman" panose="02020603050405020304" pitchFamily="18" charset="0"/>
            </a:endParaRPr>
          </a:p>
        </p:txBody>
      </p:sp>
      <p:grpSp>
        <p:nvGrpSpPr>
          <p:cNvPr id="7" name="群組 6"/>
          <p:cNvGrpSpPr/>
          <p:nvPr/>
        </p:nvGrpSpPr>
        <p:grpSpPr>
          <a:xfrm>
            <a:off x="1906154" y="2610670"/>
            <a:ext cx="4742477" cy="1292313"/>
            <a:chOff x="7816994" y="2872205"/>
            <a:chExt cx="4742477" cy="1292313"/>
          </a:xfrm>
        </p:grpSpPr>
        <p:sp>
          <p:nvSpPr>
            <p:cNvPr id="30" name="橢圓 29"/>
            <p:cNvSpPr/>
            <p:nvPr/>
          </p:nvSpPr>
          <p:spPr bwMode="auto">
            <a:xfrm>
              <a:off x="10785643" y="3601888"/>
              <a:ext cx="383952" cy="562630"/>
            </a:xfrm>
            <a:prstGeom prst="ellipse">
              <a:avLst/>
            </a:prstGeom>
            <a:noFill/>
            <a:ln w="5715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31" name="直線單箭頭接點 30"/>
            <p:cNvCxnSpPr/>
            <p:nvPr/>
          </p:nvCxnSpPr>
          <p:spPr bwMode="auto">
            <a:xfrm flipV="1">
              <a:off x="11186617" y="3624898"/>
              <a:ext cx="637873" cy="263565"/>
            </a:xfrm>
            <a:prstGeom prst="straightConnector1">
              <a:avLst/>
            </a:prstGeom>
            <a:noFill/>
            <a:ln w="57150" cap="flat" cmpd="sng" algn="ctr">
              <a:solidFill>
                <a:schemeClr val="tx1">
                  <a:lumMod val="95000"/>
                  <a:lumOff val="5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文字方塊 31"/>
            <p:cNvSpPr txBox="1"/>
            <p:nvPr/>
          </p:nvSpPr>
          <p:spPr>
            <a:xfrm>
              <a:off x="11407343" y="3243731"/>
              <a:ext cx="1152128" cy="400110"/>
            </a:xfrm>
            <a:prstGeom prst="rect">
              <a:avLst/>
            </a:prstGeom>
            <a:noFill/>
          </p:spPr>
          <p:txBody>
            <a:bodyPr wrap="square" rtlCol="0">
              <a:spAutoFit/>
            </a:bodyPr>
            <a:lstStyle/>
            <a:p>
              <a:pPr algn="ctr"/>
              <a:r>
                <a:rPr lang="en-US" altLang="zh-TW" sz="2000" b="1" dirty="0"/>
                <a:t>3</a:t>
              </a:r>
              <a:r>
                <a:rPr lang="en-US" altLang="zh-TW" sz="2000" b="1" dirty="0" smtClean="0"/>
                <a:t>6GHz</a:t>
              </a:r>
              <a:endParaRPr lang="zh-TW" altLang="en-US" sz="2000" b="1" dirty="0"/>
            </a:p>
          </p:txBody>
        </p:sp>
        <p:sp>
          <p:nvSpPr>
            <p:cNvPr id="45" name="橢圓 44"/>
            <p:cNvSpPr/>
            <p:nvPr/>
          </p:nvSpPr>
          <p:spPr bwMode="auto">
            <a:xfrm>
              <a:off x="7816994" y="2872205"/>
              <a:ext cx="1643395" cy="221276"/>
            </a:xfrm>
            <a:prstGeom prst="ellipse">
              <a:avLst/>
            </a:prstGeom>
            <a:noFill/>
            <a:ln w="381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grpSp>
        <p:nvGrpSpPr>
          <p:cNvPr id="28" name="群組 27"/>
          <p:cNvGrpSpPr/>
          <p:nvPr/>
        </p:nvGrpSpPr>
        <p:grpSpPr>
          <a:xfrm>
            <a:off x="2749946" y="2330912"/>
            <a:ext cx="2746557" cy="1961495"/>
            <a:chOff x="3016552" y="2396920"/>
            <a:chExt cx="2746557" cy="1961495"/>
          </a:xfrm>
        </p:grpSpPr>
        <p:sp>
          <p:nvSpPr>
            <p:cNvPr id="29" name="橢圓 28"/>
            <p:cNvSpPr/>
            <p:nvPr/>
          </p:nvSpPr>
          <p:spPr bwMode="auto">
            <a:xfrm>
              <a:off x="4577566" y="3475733"/>
              <a:ext cx="545026" cy="56263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00B050"/>
                </a:solidFill>
              </a:endParaRPr>
            </a:p>
          </p:txBody>
        </p:sp>
        <p:cxnSp>
          <p:nvCxnSpPr>
            <p:cNvPr id="35" name="直線單箭頭接點 34"/>
            <p:cNvCxnSpPr/>
            <p:nvPr/>
          </p:nvCxnSpPr>
          <p:spPr bwMode="auto">
            <a:xfrm flipH="1">
              <a:off x="4117984" y="3837768"/>
              <a:ext cx="497090" cy="330113"/>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文字方塊 35"/>
            <p:cNvSpPr txBox="1"/>
            <p:nvPr/>
          </p:nvSpPr>
          <p:spPr>
            <a:xfrm>
              <a:off x="3016552" y="3958305"/>
              <a:ext cx="1152128" cy="400110"/>
            </a:xfrm>
            <a:prstGeom prst="rect">
              <a:avLst/>
            </a:prstGeom>
            <a:noFill/>
            <a:ln>
              <a:noFill/>
            </a:ln>
          </p:spPr>
          <p:txBody>
            <a:bodyPr wrap="square" rtlCol="0">
              <a:spAutoFit/>
            </a:bodyPr>
            <a:lstStyle/>
            <a:p>
              <a:r>
                <a:rPr lang="en-US" altLang="zh-TW" sz="2000" b="1" dirty="0" smtClean="0">
                  <a:solidFill>
                    <a:srgbClr val="FF0000"/>
                  </a:solidFill>
                </a:rPr>
                <a:t>30 GHz</a:t>
              </a:r>
              <a:endParaRPr lang="zh-TW" altLang="en-US" sz="2000" b="1" dirty="0">
                <a:solidFill>
                  <a:srgbClr val="FF0000"/>
                </a:solidFill>
              </a:endParaRPr>
            </a:p>
          </p:txBody>
        </p:sp>
        <p:sp>
          <p:nvSpPr>
            <p:cNvPr id="38" name="橢圓 37"/>
            <p:cNvSpPr/>
            <p:nvPr/>
          </p:nvSpPr>
          <p:spPr bwMode="auto">
            <a:xfrm>
              <a:off x="3724359" y="2396920"/>
              <a:ext cx="2038750" cy="345945"/>
            </a:xfrm>
            <a:prstGeom prst="ellipse">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sp>
        <p:nvSpPr>
          <p:cNvPr id="41" name="文字方塊 6"/>
          <p:cNvSpPr txBox="1"/>
          <p:nvPr/>
        </p:nvSpPr>
        <p:spPr>
          <a:xfrm>
            <a:off x="2322021" y="1391733"/>
            <a:ext cx="3008671" cy="369332"/>
          </a:xfrm>
          <a:prstGeom prst="rect">
            <a:avLst/>
          </a:prstGeom>
          <a:solidFill>
            <a:srgbClr val="FFFF00"/>
          </a:solidFill>
          <a:ln w="38100">
            <a:solidFill>
              <a:srgbClr val="FF0000"/>
            </a:solidFill>
          </a:ln>
        </p:spPr>
        <p:txBody>
          <a:bodyPr wrap="square" rtlCol="0">
            <a:spAutoFit/>
          </a:bodyPr>
          <a:lstStyle/>
          <a:p>
            <a:pPr algn="ctr"/>
            <a:r>
              <a:rPr lang="en-US" altLang="zh-TW" dirty="0" smtClean="0">
                <a:solidFill>
                  <a:srgbClr val="FF0000"/>
                </a:solidFill>
              </a:rPr>
              <a:t> </a:t>
            </a:r>
            <a:r>
              <a:rPr lang="en-US" altLang="zh-TW" b="1" dirty="0">
                <a:solidFill>
                  <a:srgbClr val="FF0000"/>
                </a:solidFill>
              </a:rPr>
              <a:t>Our proposal APD</a:t>
            </a:r>
            <a:endParaRPr lang="zh-TW" altLang="en-US" b="1" dirty="0">
              <a:solidFill>
                <a:srgbClr val="FF0000"/>
              </a:solidFill>
            </a:endParaRPr>
          </a:p>
        </p:txBody>
      </p:sp>
      <p:cxnSp>
        <p:nvCxnSpPr>
          <p:cNvPr id="18" name="Straight Connector 17"/>
          <p:cNvCxnSpPr/>
          <p:nvPr/>
        </p:nvCxnSpPr>
        <p:spPr bwMode="auto">
          <a:xfrm flipH="1" flipV="1">
            <a:off x="9906565" y="3581987"/>
            <a:ext cx="14491" cy="1662297"/>
          </a:xfrm>
          <a:prstGeom prst="line">
            <a:avLst/>
          </a:prstGeom>
          <a:noFill/>
          <a:ln w="25400" cap="flat" cmpd="sng" algn="ctr">
            <a:solidFill>
              <a:schemeClr val="tx1">
                <a:lumMod val="95000"/>
                <a:lumOff val="5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flipH="1" flipV="1">
            <a:off x="9353191" y="3626928"/>
            <a:ext cx="18865" cy="1617356"/>
          </a:xfrm>
          <a:prstGeom prst="line">
            <a:avLst/>
          </a:prstGeom>
          <a:noFill/>
          <a:ln w="254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p:cNvSpPr txBox="1"/>
          <p:nvPr/>
        </p:nvSpPr>
        <p:spPr>
          <a:xfrm>
            <a:off x="8481201" y="3467249"/>
            <a:ext cx="1158109" cy="369332"/>
          </a:xfrm>
          <a:prstGeom prst="rect">
            <a:avLst/>
          </a:prstGeom>
          <a:noFill/>
        </p:spPr>
        <p:txBody>
          <a:bodyPr wrap="square" rtlCol="0">
            <a:spAutoFit/>
          </a:bodyPr>
          <a:lstStyle/>
          <a:p>
            <a:r>
              <a:rPr lang="en-IN" altLang="zh-TW" b="1" dirty="0" smtClean="0">
                <a:solidFill>
                  <a:srgbClr val="FF0000"/>
                </a:solidFill>
              </a:rPr>
              <a:t>22 GHz</a:t>
            </a:r>
            <a:endParaRPr lang="zh-TW" altLang="en-US" b="1" dirty="0">
              <a:solidFill>
                <a:srgbClr val="FF0000"/>
              </a:solidFill>
            </a:endParaRPr>
          </a:p>
        </p:txBody>
      </p:sp>
      <p:sp>
        <p:nvSpPr>
          <p:cNvPr id="63" name="TextBox 62"/>
          <p:cNvSpPr txBox="1"/>
          <p:nvPr/>
        </p:nvSpPr>
        <p:spPr>
          <a:xfrm>
            <a:off x="9906565" y="3376859"/>
            <a:ext cx="1158109" cy="369332"/>
          </a:xfrm>
          <a:prstGeom prst="rect">
            <a:avLst/>
          </a:prstGeom>
          <a:noFill/>
        </p:spPr>
        <p:txBody>
          <a:bodyPr wrap="square" rtlCol="0">
            <a:spAutoFit/>
          </a:bodyPr>
          <a:lstStyle/>
          <a:p>
            <a:r>
              <a:rPr lang="en-IN" altLang="zh-TW" b="1" dirty="0" smtClean="0"/>
              <a:t>28 GHz</a:t>
            </a:r>
            <a:endParaRPr lang="zh-TW" altLang="en-US" b="1" dirty="0"/>
          </a:p>
        </p:txBody>
      </p:sp>
      <p:sp>
        <p:nvSpPr>
          <p:cNvPr id="71" name="文字方塊 6"/>
          <p:cNvSpPr txBox="1"/>
          <p:nvPr/>
        </p:nvSpPr>
        <p:spPr>
          <a:xfrm>
            <a:off x="7387285" y="1444958"/>
            <a:ext cx="2932987" cy="369332"/>
          </a:xfrm>
          <a:prstGeom prst="rect">
            <a:avLst/>
          </a:prstGeom>
          <a:solidFill>
            <a:srgbClr val="FFFF00"/>
          </a:solidFill>
          <a:ln w="38100">
            <a:solidFill>
              <a:srgbClr val="FF0000"/>
            </a:solidFill>
          </a:ln>
        </p:spPr>
        <p:txBody>
          <a:bodyPr wrap="square" rtlCol="0">
            <a:spAutoFit/>
          </a:bodyPr>
          <a:lstStyle/>
          <a:p>
            <a:pPr algn="ctr"/>
            <a:r>
              <a:rPr lang="en-US" altLang="zh-TW" dirty="0" smtClean="0">
                <a:solidFill>
                  <a:srgbClr val="FF0000"/>
                </a:solidFill>
              </a:rPr>
              <a:t> </a:t>
            </a:r>
            <a:r>
              <a:rPr lang="en-US" altLang="zh-TW" b="1" dirty="0" smtClean="0">
                <a:solidFill>
                  <a:srgbClr val="FF0000"/>
                </a:solidFill>
              </a:rPr>
              <a:t>100 G S</a:t>
            </a:r>
            <a:r>
              <a:rPr lang="en-IN" altLang="zh-TW" b="1" dirty="0" err="1" smtClean="0">
                <a:solidFill>
                  <a:srgbClr val="FF0000"/>
                </a:solidFill>
              </a:rPr>
              <a:t>i</a:t>
            </a:r>
            <a:r>
              <a:rPr lang="en-IN" altLang="zh-TW" b="1" dirty="0" smtClean="0">
                <a:solidFill>
                  <a:srgbClr val="FF0000"/>
                </a:solidFill>
              </a:rPr>
              <a:t>/Ge</a:t>
            </a:r>
            <a:r>
              <a:rPr lang="en-US" altLang="zh-TW" b="1" dirty="0" smtClean="0">
                <a:solidFill>
                  <a:srgbClr val="FF0000"/>
                </a:solidFill>
              </a:rPr>
              <a:t> Based APD</a:t>
            </a:r>
            <a:endParaRPr lang="en-US" altLang="zh-TW" b="1" dirty="0">
              <a:solidFill>
                <a:srgbClr val="FF0000"/>
              </a:solidFill>
            </a:endParaRPr>
          </a:p>
        </p:txBody>
      </p:sp>
      <p:sp>
        <p:nvSpPr>
          <p:cNvPr id="72" name="TextBox 71"/>
          <p:cNvSpPr txBox="1"/>
          <p:nvPr/>
        </p:nvSpPr>
        <p:spPr>
          <a:xfrm>
            <a:off x="11027755" y="2072666"/>
            <a:ext cx="1164245" cy="369332"/>
          </a:xfrm>
          <a:prstGeom prst="rect">
            <a:avLst/>
          </a:prstGeom>
          <a:noFill/>
        </p:spPr>
        <p:txBody>
          <a:bodyPr wrap="square" rtlCol="0">
            <a:spAutoFit/>
          </a:bodyPr>
          <a:lstStyle/>
          <a:p>
            <a:r>
              <a:rPr lang="en-IN" altLang="zh-TW" b="1" dirty="0" smtClean="0"/>
              <a:t>3.53 A/W</a:t>
            </a:r>
            <a:endParaRPr lang="zh-TW" altLang="en-US" b="1" dirty="0"/>
          </a:p>
        </p:txBody>
      </p:sp>
      <p:sp>
        <p:nvSpPr>
          <p:cNvPr id="37" name="TextBox 36"/>
          <p:cNvSpPr txBox="1"/>
          <p:nvPr/>
        </p:nvSpPr>
        <p:spPr>
          <a:xfrm>
            <a:off x="11027755" y="2335095"/>
            <a:ext cx="1164245" cy="369332"/>
          </a:xfrm>
          <a:prstGeom prst="rect">
            <a:avLst/>
          </a:prstGeom>
          <a:noFill/>
        </p:spPr>
        <p:txBody>
          <a:bodyPr wrap="square" rtlCol="0">
            <a:spAutoFit/>
          </a:bodyPr>
          <a:lstStyle/>
          <a:p>
            <a:r>
              <a:rPr lang="en-IN" altLang="zh-TW" b="1" dirty="0" smtClean="0">
                <a:solidFill>
                  <a:srgbClr val="FF0000"/>
                </a:solidFill>
              </a:rPr>
              <a:t>6.54 A/W</a:t>
            </a:r>
            <a:endParaRPr lang="zh-TW" altLang="en-US" b="1" dirty="0">
              <a:solidFill>
                <a:srgbClr val="FF0000"/>
              </a:solidFill>
            </a:endParaRPr>
          </a:p>
        </p:txBody>
      </p:sp>
      <p:sp>
        <p:nvSpPr>
          <p:cNvPr id="3" name="Rectangle 2"/>
          <p:cNvSpPr/>
          <p:nvPr/>
        </p:nvSpPr>
        <p:spPr>
          <a:xfrm>
            <a:off x="0" y="5809864"/>
            <a:ext cx="12279086" cy="923330"/>
          </a:xfrm>
          <a:prstGeom prst="rect">
            <a:avLst/>
          </a:prstGeom>
        </p:spPr>
        <p:txBody>
          <a:bodyPr wrap="square">
            <a:spAutoFit/>
          </a:bodyPr>
          <a:lstStyle/>
          <a:p>
            <a:r>
              <a:rPr lang="en-US" altLang="zh-TW" dirty="0">
                <a:latin typeface="Times New Roman" panose="02020603050405020304" pitchFamily="18" charset="0"/>
                <a:ea typeface="新細明體" panose="02020500000000000000" pitchFamily="18" charset="-120"/>
              </a:rPr>
              <a:t>B. Shi, F. Qi, P. </a:t>
            </a:r>
            <a:r>
              <a:rPr lang="en-US" altLang="zh-TW" dirty="0" err="1">
                <a:latin typeface="Times New Roman" panose="02020603050405020304" pitchFamily="18" charset="0"/>
                <a:ea typeface="新細明體" panose="02020500000000000000" pitchFamily="18" charset="-120"/>
              </a:rPr>
              <a:t>Cai</a:t>
            </a:r>
            <a:r>
              <a:rPr lang="en-US" altLang="zh-TW" dirty="0">
                <a:latin typeface="Times New Roman" panose="02020603050405020304" pitchFamily="18" charset="0"/>
                <a:ea typeface="新細明體" panose="02020500000000000000" pitchFamily="18" charset="-120"/>
              </a:rPr>
              <a:t>, X. Chen, Z. He, Y. </a:t>
            </a:r>
            <a:r>
              <a:rPr lang="en-US" altLang="zh-TW" dirty="0" err="1">
                <a:latin typeface="Times New Roman" panose="02020603050405020304" pitchFamily="18" charset="0"/>
                <a:ea typeface="新細明體" panose="02020500000000000000" pitchFamily="18" charset="-120"/>
              </a:rPr>
              <a:t>Duan</a:t>
            </a:r>
            <a:r>
              <a:rPr lang="en-US" altLang="zh-TW" dirty="0">
                <a:latin typeface="Times New Roman" panose="02020603050405020304" pitchFamily="18" charset="0"/>
                <a:ea typeface="新細明體" panose="02020500000000000000" pitchFamily="18" charset="-120"/>
              </a:rPr>
              <a:t>, G. </a:t>
            </a:r>
            <a:r>
              <a:rPr lang="en-US" altLang="zh-TW" dirty="0" err="1">
                <a:latin typeface="Times New Roman" panose="02020603050405020304" pitchFamily="18" charset="0"/>
                <a:ea typeface="新細明體" panose="02020500000000000000" pitchFamily="18" charset="-120"/>
              </a:rPr>
              <a:t>Hou</a:t>
            </a:r>
            <a:r>
              <a:rPr lang="en-US" altLang="zh-TW" dirty="0">
                <a:latin typeface="Times New Roman" panose="02020603050405020304" pitchFamily="18" charset="0"/>
                <a:ea typeface="新細明體" panose="02020500000000000000" pitchFamily="18" charset="-120"/>
              </a:rPr>
              <a:t>, T. Su, S. Li, W. Chen, C. Hong, R.-Chen Yu and D. Pan., "106 Gb/s Normal-Incidence Ge/Si Avalanche Photodiode with High Sensitivity," </a:t>
            </a:r>
            <a:r>
              <a:rPr lang="en-US" altLang="zh-TW" i="1" dirty="0">
                <a:solidFill>
                  <a:srgbClr val="000000"/>
                </a:solidFill>
                <a:latin typeface="Times New Roman" panose="02020603050405020304" pitchFamily="18" charset="0"/>
                <a:ea typeface="新細明體" panose="02020500000000000000" pitchFamily="18" charset="-120"/>
              </a:rPr>
              <a:t>2020 Optical Fiber Communications Conference and Exhibition (OFC)</a:t>
            </a:r>
            <a:r>
              <a:rPr lang="en-US" altLang="zh-TW" dirty="0">
                <a:latin typeface="Times New Roman" panose="02020603050405020304" pitchFamily="18" charset="0"/>
                <a:ea typeface="新細明體" panose="02020500000000000000" pitchFamily="18" charset="-120"/>
              </a:rPr>
              <a:t>, 2020, pp. 1-3.</a:t>
            </a:r>
            <a:endParaRPr lang="zh-TW" altLang="en-US" dirty="0"/>
          </a:p>
        </p:txBody>
      </p:sp>
      <p:sp>
        <p:nvSpPr>
          <p:cNvPr id="4" name="6-Point Star 3"/>
          <p:cNvSpPr/>
          <p:nvPr/>
        </p:nvSpPr>
        <p:spPr bwMode="auto">
          <a:xfrm>
            <a:off x="3902074" y="2406691"/>
            <a:ext cx="5048294" cy="2628960"/>
          </a:xfrm>
          <a:prstGeom prst="star6">
            <a:avLst/>
          </a:prstGeom>
          <a:solidFill>
            <a:srgbClr val="FFFF00"/>
          </a:solidFill>
          <a:ln w="38100">
            <a:solidFill>
              <a:srgbClr val="FF0000"/>
            </a:solidFill>
            <a:miter lim="800000"/>
            <a:headEnd/>
            <a:tailEnd/>
          </a:ln>
          <a:extLst/>
        </p:spPr>
        <p:txBody>
          <a:bodyPr rtlCol="0" anchor="ctr">
            <a:spAutoFit/>
          </a:bodyPr>
          <a:lstStyle/>
          <a:p>
            <a:pPr algn="ctr">
              <a:spcBef>
                <a:spcPct val="0"/>
              </a:spcBef>
            </a:pPr>
            <a:r>
              <a:rPr lang="en-IN" altLang="zh-TW" sz="2000" b="1" dirty="0" smtClean="0">
                <a:solidFill>
                  <a:srgbClr val="FF0000"/>
                </a:solidFill>
              </a:rPr>
              <a:t>We have </a:t>
            </a:r>
            <a:r>
              <a:rPr lang="en-IN" altLang="zh-TW" sz="2000" b="1" dirty="0">
                <a:solidFill>
                  <a:srgbClr val="FF0000"/>
                </a:solidFill>
              </a:rPr>
              <a:t>a better performance </a:t>
            </a:r>
            <a:r>
              <a:rPr lang="en-IN" altLang="zh-TW" sz="2000" b="1" dirty="0" smtClean="0">
                <a:solidFill>
                  <a:srgbClr val="FF0000"/>
                </a:solidFill>
              </a:rPr>
              <a:t>then that of state-of-the-art Si/Ge APDs</a:t>
            </a:r>
            <a:endParaRPr lang="zh-TW" altLang="en-US" sz="2000" b="1" dirty="0">
              <a:solidFill>
                <a:srgbClr val="FF0000"/>
              </a:solidFill>
            </a:endParaRPr>
          </a:p>
        </p:txBody>
      </p:sp>
      <p:pic>
        <p:nvPicPr>
          <p:cNvPr id="26" name="圖片 25"/>
          <p:cNvPicPr>
            <a:picLocks noChangeAspect="1"/>
          </p:cNvPicPr>
          <p:nvPr/>
        </p:nvPicPr>
        <p:blipFill>
          <a:blip r:embed="rId5"/>
          <a:stretch>
            <a:fillRect/>
          </a:stretch>
        </p:blipFill>
        <p:spPr>
          <a:xfrm>
            <a:off x="9932761" y="0"/>
            <a:ext cx="2259239" cy="972000"/>
          </a:xfrm>
          <a:prstGeom prst="rect">
            <a:avLst/>
          </a:prstGeom>
        </p:spPr>
      </p:pic>
    </p:spTree>
    <p:extLst>
      <p:ext uri="{BB962C8B-B14F-4D97-AF65-F5344CB8AC3E}">
        <p14:creationId xmlns:p14="http://schemas.microsoft.com/office/powerpoint/2010/main" val="175290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500" fill="hold"/>
                                        <p:tgtEl>
                                          <p:spTgt spid="58"/>
                                        </p:tgtEl>
                                        <p:attrNameLst>
                                          <p:attrName>ppt_x</p:attrName>
                                        </p:attrNameLst>
                                      </p:cBhvr>
                                      <p:tavLst>
                                        <p:tav tm="0">
                                          <p:val>
                                            <p:strVal val="#ppt_x"/>
                                          </p:val>
                                        </p:tav>
                                        <p:tav tm="100000">
                                          <p:val>
                                            <p:strVal val="#ppt_x"/>
                                          </p:val>
                                        </p:tav>
                                      </p:tavLst>
                                    </p:anim>
                                    <p:anim calcmode="lin" valueType="num">
                                      <p:cBhvr additive="base">
                                        <p:cTn id="30" dur="500" fill="hold"/>
                                        <p:tgtEl>
                                          <p:spTgt spid="5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500" fill="hold"/>
                                        <p:tgtEl>
                                          <p:spTgt spid="61"/>
                                        </p:tgtEl>
                                        <p:attrNameLst>
                                          <p:attrName>ppt_x</p:attrName>
                                        </p:attrNameLst>
                                      </p:cBhvr>
                                      <p:tavLst>
                                        <p:tav tm="0">
                                          <p:val>
                                            <p:strVal val="#ppt_x"/>
                                          </p:val>
                                        </p:tav>
                                        <p:tav tm="100000">
                                          <p:val>
                                            <p:strVal val="#ppt_x"/>
                                          </p:val>
                                        </p:tav>
                                      </p:tavLst>
                                    </p:anim>
                                    <p:anim calcmode="lin" valueType="num">
                                      <p:cBhvr additive="base">
                                        <p:cTn id="34" dur="500" fill="hold"/>
                                        <p:tgtEl>
                                          <p:spTgt spid="61"/>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80">
                                          <p:stCondLst>
                                            <p:cond delay="0"/>
                                          </p:stCondLst>
                                        </p:cTn>
                                        <p:tgtEl>
                                          <p:spTgt spid="4"/>
                                        </p:tgtEl>
                                      </p:cBhvr>
                                    </p:animEffect>
                                    <p:anim calcmode="lin" valueType="num">
                                      <p:cBhvr>
                                        <p:cTn id="4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8" dur="26">
                                          <p:stCondLst>
                                            <p:cond delay="650"/>
                                          </p:stCondLst>
                                        </p:cTn>
                                        <p:tgtEl>
                                          <p:spTgt spid="4"/>
                                        </p:tgtEl>
                                      </p:cBhvr>
                                      <p:to x="100000" y="60000"/>
                                    </p:animScale>
                                    <p:animScale>
                                      <p:cBhvr>
                                        <p:cTn id="49" dur="166" decel="50000">
                                          <p:stCondLst>
                                            <p:cond delay="676"/>
                                          </p:stCondLst>
                                        </p:cTn>
                                        <p:tgtEl>
                                          <p:spTgt spid="4"/>
                                        </p:tgtEl>
                                      </p:cBhvr>
                                      <p:to x="100000" y="100000"/>
                                    </p:animScale>
                                    <p:animScale>
                                      <p:cBhvr>
                                        <p:cTn id="50" dur="26">
                                          <p:stCondLst>
                                            <p:cond delay="1312"/>
                                          </p:stCondLst>
                                        </p:cTn>
                                        <p:tgtEl>
                                          <p:spTgt spid="4"/>
                                        </p:tgtEl>
                                      </p:cBhvr>
                                      <p:to x="100000" y="80000"/>
                                    </p:animScale>
                                    <p:animScale>
                                      <p:cBhvr>
                                        <p:cTn id="51" dur="166" decel="50000">
                                          <p:stCondLst>
                                            <p:cond delay="1338"/>
                                          </p:stCondLst>
                                        </p:cTn>
                                        <p:tgtEl>
                                          <p:spTgt spid="4"/>
                                        </p:tgtEl>
                                      </p:cBhvr>
                                      <p:to x="100000" y="100000"/>
                                    </p:animScale>
                                    <p:animScale>
                                      <p:cBhvr>
                                        <p:cTn id="52" dur="26">
                                          <p:stCondLst>
                                            <p:cond delay="1642"/>
                                          </p:stCondLst>
                                        </p:cTn>
                                        <p:tgtEl>
                                          <p:spTgt spid="4"/>
                                        </p:tgtEl>
                                      </p:cBhvr>
                                      <p:to x="100000" y="90000"/>
                                    </p:animScale>
                                    <p:animScale>
                                      <p:cBhvr>
                                        <p:cTn id="53" dur="166" decel="50000">
                                          <p:stCondLst>
                                            <p:cond delay="1668"/>
                                          </p:stCondLst>
                                        </p:cTn>
                                        <p:tgtEl>
                                          <p:spTgt spid="4"/>
                                        </p:tgtEl>
                                      </p:cBhvr>
                                      <p:to x="100000" y="100000"/>
                                    </p:animScale>
                                    <p:animScale>
                                      <p:cBhvr>
                                        <p:cTn id="54" dur="26">
                                          <p:stCondLst>
                                            <p:cond delay="1808"/>
                                          </p:stCondLst>
                                        </p:cTn>
                                        <p:tgtEl>
                                          <p:spTgt spid="4"/>
                                        </p:tgtEl>
                                      </p:cBhvr>
                                      <p:to x="100000" y="95000"/>
                                    </p:animScale>
                                    <p:animScale>
                                      <p:cBhvr>
                                        <p:cTn id="5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72" grpId="0"/>
      <p:bldP spid="37" grpId="0"/>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595C01-E43F-4FE7-9054-C9F0A0A01B70}" type="slidenum">
              <a:rPr lang="zh-TW" altLang="en-US" smtClean="0"/>
              <a:t>61</a:t>
            </a:fld>
            <a:endParaRPr lang="zh-TW" alt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326" t="8116" r="11998"/>
          <a:stretch/>
        </p:blipFill>
        <p:spPr>
          <a:xfrm>
            <a:off x="885372" y="1609355"/>
            <a:ext cx="5283200" cy="4138370"/>
          </a:xfrm>
          <a:prstGeom prst="rect">
            <a:avLst/>
          </a:prstGeom>
        </p:spPr>
      </p:pic>
      <p:sp>
        <p:nvSpPr>
          <p:cNvPr id="6" name="標題 1"/>
          <p:cNvSpPr txBox="1">
            <a:spLocks/>
          </p:cNvSpPr>
          <p:nvPr/>
        </p:nvSpPr>
        <p:spPr bwMode="auto">
          <a:xfrm>
            <a:off x="3817257" y="466355"/>
            <a:ext cx="516708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Gain-Bandwidth Product</a:t>
            </a:r>
          </a:p>
        </p:txBody>
      </p:sp>
      <p:pic>
        <p:nvPicPr>
          <p:cNvPr id="7" name="Picture 6"/>
          <p:cNvPicPr>
            <a:picLocks noChangeAspect="1"/>
          </p:cNvPicPr>
          <p:nvPr/>
        </p:nvPicPr>
        <p:blipFill rotWithShape="1">
          <a:blip r:embed="rId3"/>
          <a:srcRect l="12050" t="25000" r="41215" b="14583"/>
          <a:stretch/>
        </p:blipFill>
        <p:spPr>
          <a:xfrm>
            <a:off x="6198326" y="1468740"/>
            <a:ext cx="5952536" cy="4326405"/>
          </a:xfrm>
          <a:prstGeom prst="rect">
            <a:avLst/>
          </a:prstGeom>
        </p:spPr>
      </p:pic>
      <p:sp>
        <p:nvSpPr>
          <p:cNvPr id="8" name="Rectangle 7"/>
          <p:cNvSpPr/>
          <p:nvPr/>
        </p:nvSpPr>
        <p:spPr>
          <a:xfrm>
            <a:off x="216037" y="5888340"/>
            <a:ext cx="11934825" cy="646331"/>
          </a:xfrm>
          <a:prstGeom prst="rect">
            <a:avLst/>
          </a:prstGeom>
        </p:spPr>
        <p:txBody>
          <a:bodyPr wrap="square">
            <a:spAutoFit/>
          </a:bodyPr>
          <a:lstStyle/>
          <a:p>
            <a:r>
              <a:rPr lang="en-US" altLang="zh-TW" dirty="0">
                <a:solidFill>
                  <a:srgbClr val="000000"/>
                </a:solidFill>
                <a:latin typeface="Times New Roman" panose="02020603050405020304" pitchFamily="18" charset="0"/>
                <a:ea typeface="新細明體" panose="02020500000000000000" pitchFamily="18" charset="-120"/>
              </a:rPr>
              <a:t>G. S. Kinsey, J. C. Campbell, and A. G. </a:t>
            </a:r>
            <a:r>
              <a:rPr lang="en-US" altLang="zh-TW" dirty="0" err="1">
                <a:solidFill>
                  <a:srgbClr val="000000"/>
                </a:solidFill>
                <a:latin typeface="Times New Roman" panose="02020603050405020304" pitchFamily="18" charset="0"/>
                <a:ea typeface="新細明體" panose="02020500000000000000" pitchFamily="18" charset="-120"/>
              </a:rPr>
              <a:t>Dentai</a:t>
            </a:r>
            <a:r>
              <a:rPr lang="en-US" altLang="zh-TW" dirty="0">
                <a:solidFill>
                  <a:srgbClr val="000000"/>
                </a:solidFill>
                <a:latin typeface="Times New Roman" panose="02020603050405020304" pitchFamily="18" charset="0"/>
                <a:ea typeface="新細明體" panose="02020500000000000000" pitchFamily="18" charset="-120"/>
              </a:rPr>
              <a:t>, “Waveguide avalanche photodiode operating at 1.55 µm with a gain-bandwidth product of 320 GHz,”</a:t>
            </a:r>
            <a:r>
              <a:rPr lang="en-US" altLang="zh-TW" i="1" dirty="0">
                <a:solidFill>
                  <a:srgbClr val="000000"/>
                </a:solidFill>
                <a:latin typeface="Times New Roman" panose="02020603050405020304" pitchFamily="18" charset="0"/>
                <a:ea typeface="新細明體" panose="02020500000000000000" pitchFamily="18" charset="-120"/>
              </a:rPr>
              <a:t> IEEE Photon. Tech. Lett.</a:t>
            </a:r>
            <a:r>
              <a:rPr lang="en-US" altLang="zh-TW" dirty="0">
                <a:solidFill>
                  <a:srgbClr val="000000"/>
                </a:solidFill>
                <a:latin typeface="Times New Roman" panose="02020603050405020304" pitchFamily="18" charset="0"/>
                <a:ea typeface="新細明體" panose="02020500000000000000" pitchFamily="18" charset="-120"/>
              </a:rPr>
              <a:t>, vol. 13, no. 8, pp. 842–844, Aug. 2001.</a:t>
            </a:r>
            <a:endParaRPr lang="zh-TW" altLang="en-US" dirty="0"/>
          </a:p>
        </p:txBody>
      </p:sp>
      <p:sp>
        <p:nvSpPr>
          <p:cNvPr id="9" name="Oval 8"/>
          <p:cNvSpPr/>
          <p:nvPr/>
        </p:nvSpPr>
        <p:spPr bwMode="auto">
          <a:xfrm>
            <a:off x="9325792" y="4042954"/>
            <a:ext cx="2103120" cy="716280"/>
          </a:xfrm>
          <a:prstGeom prst="ellipse">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0" name="Oval 9"/>
          <p:cNvSpPr/>
          <p:nvPr/>
        </p:nvSpPr>
        <p:spPr bwMode="auto">
          <a:xfrm>
            <a:off x="2902857" y="4042954"/>
            <a:ext cx="2685143" cy="1029063"/>
          </a:xfrm>
          <a:prstGeom prst="ellipse">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409" t="8134" r="5957"/>
          <a:stretch/>
        </p:blipFill>
        <p:spPr>
          <a:xfrm>
            <a:off x="6224089" y="1572931"/>
            <a:ext cx="5914436" cy="4268811"/>
          </a:xfrm>
          <a:prstGeom prst="rect">
            <a:avLst/>
          </a:prstGeom>
        </p:spPr>
      </p:pic>
      <p:sp>
        <p:nvSpPr>
          <p:cNvPr id="12" name="Oval 11"/>
          <p:cNvSpPr/>
          <p:nvPr/>
        </p:nvSpPr>
        <p:spPr bwMode="auto">
          <a:xfrm>
            <a:off x="4020821" y="2045007"/>
            <a:ext cx="2203268" cy="950965"/>
          </a:xfrm>
          <a:prstGeom prst="ellipse">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mc:AlternateContent xmlns:mc="http://schemas.openxmlformats.org/markup-compatibility/2006" xmlns:a14="http://schemas.microsoft.com/office/drawing/2010/main">
        <mc:Choice Requires="a14">
          <p:sp>
            <p:nvSpPr>
              <p:cNvPr id="15" name="Horizontal Scroll 14"/>
              <p:cNvSpPr/>
              <p:nvPr/>
            </p:nvSpPr>
            <p:spPr bwMode="auto">
              <a:xfrm>
                <a:off x="2042160" y="2527500"/>
                <a:ext cx="8420759" cy="1758613"/>
              </a:xfrm>
              <a:prstGeom prst="horizontalScroll">
                <a:avLst/>
              </a:prstGeom>
              <a:solidFill>
                <a:srgbClr val="FFFF00"/>
              </a:solidFill>
              <a:ln w="38100">
                <a:solidFill>
                  <a:srgbClr val="FF0000"/>
                </a:solidFill>
                <a:miter lim="800000"/>
                <a:headEnd/>
                <a:tailEnd/>
              </a:ln>
              <a:extLst/>
            </p:spPr>
            <p:txBody>
              <a:bodyPr rtlCol="0" anchor="ctr">
                <a:spAutoFit/>
              </a:bodyPr>
              <a:lstStyle/>
              <a:p>
                <a:pPr algn="just"/>
                <a14:m>
                  <m:oMath xmlns:m="http://schemas.openxmlformats.org/officeDocument/2006/math">
                    <m:sSub>
                      <m:sSubPr>
                        <m:ctrlPr>
                          <a:rPr lang="en-US" altLang="zh-TW" sz="2000" b="1" i="1">
                            <a:solidFill>
                              <a:srgbClr val="FF0000"/>
                            </a:solidFill>
                            <a:latin typeface="Cambria Math" panose="02040503050406030204" pitchFamily="18" charset="0"/>
                            <a:cs typeface="Times New Roman" panose="02020603050405020304" pitchFamily="18" charset="0"/>
                          </a:rPr>
                        </m:ctrlPr>
                      </m:sSubPr>
                      <m:e>
                        <m:r>
                          <a:rPr lang="en-US" altLang="zh-TW" sz="2000" b="1" i="1">
                            <a:solidFill>
                              <a:srgbClr val="FF0000"/>
                            </a:solidFill>
                            <a:latin typeface="Cambria Math" panose="02040503050406030204" pitchFamily="18" charset="0"/>
                            <a:cs typeface="Times New Roman" panose="02020603050405020304" pitchFamily="18" charset="0"/>
                          </a:rPr>
                          <m:t>𝑴</m:t>
                        </m:r>
                      </m:e>
                      <m:sub>
                        <m:r>
                          <a:rPr lang="en-US" altLang="zh-TW" sz="2000" b="1" i="1">
                            <a:solidFill>
                              <a:srgbClr val="FF0000"/>
                            </a:solidFill>
                            <a:latin typeface="Cambria Math" panose="02040503050406030204" pitchFamily="18" charset="0"/>
                            <a:cs typeface="Times New Roman" panose="02020603050405020304" pitchFamily="18" charset="0"/>
                          </a:rPr>
                          <m:t>𝟏</m:t>
                        </m:r>
                      </m:sub>
                    </m:sSub>
                  </m:oMath>
                </a14:m>
                <a:r>
                  <a:rPr lang="en-US" altLang="zh-TW" sz="2000" dirty="0">
                    <a:solidFill>
                      <a:srgbClr val="FF0000"/>
                    </a:solidFill>
                    <a:cs typeface="Times New Roman" panose="02020603050405020304" pitchFamily="18" charset="0"/>
                  </a:rPr>
                  <a:t> * M</a:t>
                </a:r>
                <a:r>
                  <a:rPr lang="en-US" altLang="zh-TW" sz="2000" baseline="-25000" dirty="0">
                    <a:solidFill>
                      <a:srgbClr val="FF0000"/>
                    </a:solidFill>
                    <a:cs typeface="Times New Roman" panose="02020603050405020304" pitchFamily="18" charset="0"/>
                  </a:rPr>
                  <a:t>2 </a:t>
                </a:r>
                <a:r>
                  <a:rPr lang="en-US" altLang="zh-TW" sz="2000" dirty="0">
                    <a:solidFill>
                      <a:srgbClr val="FF0000"/>
                    </a:solidFill>
                    <a:cs typeface="Times New Roman" panose="02020603050405020304" pitchFamily="18" charset="0"/>
                  </a:rPr>
                  <a:t> contribute in the multiplication gain. This can avoid the </a:t>
                </a:r>
                <a14:m>
                  <m:oMath xmlns:m="http://schemas.openxmlformats.org/officeDocument/2006/math">
                    <m:sSub>
                      <m:sSubPr>
                        <m:ctrlPr>
                          <a:rPr lang="en-US" altLang="zh-TW" sz="2000" b="1" i="1">
                            <a:solidFill>
                              <a:srgbClr val="FF0000"/>
                            </a:solidFill>
                            <a:latin typeface="Cambria Math" panose="02040503050406030204" pitchFamily="18" charset="0"/>
                            <a:cs typeface="Times New Roman" panose="02020603050405020304" pitchFamily="18" charset="0"/>
                          </a:rPr>
                        </m:ctrlPr>
                      </m:sSubPr>
                      <m:e>
                        <m:r>
                          <a:rPr lang="en-US" altLang="zh-TW" sz="2000" b="1" i="1">
                            <a:solidFill>
                              <a:srgbClr val="FF0000"/>
                            </a:solidFill>
                            <a:latin typeface="Cambria Math" panose="02040503050406030204" pitchFamily="18" charset="0"/>
                            <a:cs typeface="Times New Roman" panose="02020603050405020304" pitchFamily="18" charset="0"/>
                          </a:rPr>
                          <m:t>𝑴</m:t>
                        </m:r>
                      </m:e>
                      <m:sub>
                        <m:r>
                          <a:rPr lang="en-US" altLang="zh-TW" sz="2000" b="1" i="1">
                            <a:solidFill>
                              <a:srgbClr val="FF0000"/>
                            </a:solidFill>
                            <a:latin typeface="Cambria Math" panose="02040503050406030204" pitchFamily="18" charset="0"/>
                            <a:cs typeface="Times New Roman" panose="02020603050405020304" pitchFamily="18" charset="0"/>
                          </a:rPr>
                          <m:t>𝟐</m:t>
                        </m:r>
                      </m:sub>
                    </m:sSub>
                  </m:oMath>
                </a14:m>
                <a:r>
                  <a:rPr lang="en-US" altLang="zh-TW" sz="2000" dirty="0">
                    <a:solidFill>
                      <a:srgbClr val="FF0000"/>
                    </a:solidFill>
                    <a:cs typeface="Times New Roman" panose="02020603050405020304" pitchFamily="18" charset="0"/>
                  </a:rPr>
                  <a:t> being pushed into the deep avalanche region and improve the maximum intrinsic speed performance for very high-gain operation without increase the tunneling leakage current.</a:t>
                </a:r>
                <a:endParaRPr lang="en-US" altLang="zh-TW" sz="2000" dirty="0">
                  <a:solidFill>
                    <a:srgbClr val="FF0000"/>
                  </a:solidFill>
                </a:endParaRPr>
              </a:p>
            </p:txBody>
          </p:sp>
        </mc:Choice>
        <mc:Fallback xmlns="">
          <p:sp>
            <p:nvSpPr>
              <p:cNvPr id="15" name="Horizontal Scroll 14"/>
              <p:cNvSpPr>
                <a:spLocks noRot="1" noChangeAspect="1" noMove="1" noResize="1" noEditPoints="1" noAdjustHandles="1" noChangeArrowheads="1" noChangeShapeType="1" noTextEdit="1"/>
              </p:cNvSpPr>
              <p:nvPr/>
            </p:nvSpPr>
            <p:spPr bwMode="auto">
              <a:xfrm>
                <a:off x="2042160" y="2527500"/>
                <a:ext cx="8420759" cy="1758613"/>
              </a:xfrm>
              <a:prstGeom prst="horizontalScroll">
                <a:avLst/>
              </a:prstGeom>
              <a:blipFill>
                <a:blip r:embed="rId5"/>
                <a:stretch>
                  <a:fillRect/>
                </a:stretch>
              </a:blipFill>
              <a:ln w="38100">
                <a:solidFill>
                  <a:srgbClr val="FF0000"/>
                </a:solidFill>
                <a:miter lim="800000"/>
                <a:headEnd/>
                <a:tailEnd/>
              </a:ln>
              <a:extLst/>
            </p:spPr>
            <p:txBody>
              <a:bodyPr/>
              <a:lstStyle/>
              <a:p>
                <a:r>
                  <a:rPr lang="zh-TW" altLang="en-US">
                    <a:noFill/>
                  </a:rPr>
                  <a:t> </a:t>
                </a:r>
              </a:p>
            </p:txBody>
          </p:sp>
        </mc:Fallback>
      </mc:AlternateContent>
      <p:pic>
        <p:nvPicPr>
          <p:cNvPr id="13" name="圖片 12"/>
          <p:cNvPicPr>
            <a:picLocks noChangeAspect="1"/>
          </p:cNvPicPr>
          <p:nvPr/>
        </p:nvPicPr>
        <p:blipFill>
          <a:blip r:embed="rId6"/>
          <a:stretch>
            <a:fillRect/>
          </a:stretch>
        </p:blipFill>
        <p:spPr>
          <a:xfrm>
            <a:off x="9932761" y="0"/>
            <a:ext cx="2259239" cy="972000"/>
          </a:xfrm>
          <a:prstGeom prst="rect">
            <a:avLst/>
          </a:prstGeom>
        </p:spPr>
      </p:pic>
    </p:spTree>
    <p:extLst>
      <p:ext uri="{BB962C8B-B14F-4D97-AF65-F5344CB8AC3E}">
        <p14:creationId xmlns:p14="http://schemas.microsoft.com/office/powerpoint/2010/main" val="327255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indefinite" fill="hold" grpId="1" nodeType="withEffect">
                                  <p:stCondLst>
                                    <p:cond delay="0"/>
                                  </p:stCondLst>
                                  <p:endCondLst>
                                    <p:cond evt="onNext" delay="0">
                                      <p:tgtEl>
                                        <p:sldTgt/>
                                      </p:tgtEl>
                                    </p:cond>
                                  </p:end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6" presetClass="emph" presetSubtype="0" repeatCount="indefinite" fill="hold" grpId="1" nodeType="withEffect">
                                  <p:stCondLst>
                                    <p:cond delay="0"/>
                                  </p:stCondLst>
                                  <p:endCondLst>
                                    <p:cond evt="onNext" delay="0">
                                      <p:tgtEl>
                                        <p:sldTgt/>
                                      </p:tgtEl>
                                    </p:cond>
                                  </p:end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grpId="2"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26" presetClass="emph" presetSubtype="0" repeatCount="indefinite" fill="hold" grpId="1" nodeType="withEffect">
                                  <p:stCondLst>
                                    <p:cond delay="0"/>
                                  </p:stCondLst>
                                  <p:endCondLst>
                                    <p:cond evt="onNext" delay="0">
                                      <p:tgtEl>
                                        <p:sldTgt/>
                                      </p:tgtEl>
                                    </p:cond>
                                  </p:end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outVertic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2" grpId="0" animBg="1"/>
      <p:bldP spid="12" grpId="1"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595C01-E43F-4FE7-9054-C9F0A0A01B70}" type="slidenum">
              <a:rPr lang="zh-TW" altLang="en-US" smtClean="0"/>
              <a:t>62</a:t>
            </a:fld>
            <a:endParaRPr lang="zh-TW" altLang="en-US"/>
          </a:p>
        </p:txBody>
      </p:sp>
      <p:sp>
        <p:nvSpPr>
          <p:cNvPr id="3" name="標題 1"/>
          <p:cNvSpPr txBox="1">
            <a:spLocks/>
          </p:cNvSpPr>
          <p:nvPr/>
        </p:nvSpPr>
        <p:spPr bwMode="auto">
          <a:xfrm>
            <a:off x="1451429" y="594483"/>
            <a:ext cx="1030514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Photo-generated RF power V.S. Output photocurrent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0" t="8475" r="5269" b="3818"/>
          <a:stretch/>
        </p:blipFill>
        <p:spPr>
          <a:xfrm>
            <a:off x="0" y="2032000"/>
            <a:ext cx="12075886" cy="3189858"/>
          </a:xfrm>
          <a:prstGeom prst="rect">
            <a:avLst/>
          </a:prstGeom>
        </p:spPr>
      </p:pic>
      <p:cxnSp>
        <p:nvCxnSpPr>
          <p:cNvPr id="5" name="Straight Connector 4"/>
          <p:cNvCxnSpPr/>
          <p:nvPr/>
        </p:nvCxnSpPr>
        <p:spPr bwMode="auto">
          <a:xfrm flipH="1">
            <a:off x="4020457" y="2238405"/>
            <a:ext cx="5809" cy="2507766"/>
          </a:xfrm>
          <a:prstGeom prst="line">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7900148" y="2217666"/>
            <a:ext cx="10138" cy="2528505"/>
          </a:xfrm>
          <a:prstGeom prst="line">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3262766" y="1632891"/>
            <a:ext cx="1577788" cy="584775"/>
          </a:xfrm>
          <a:prstGeom prst="rect">
            <a:avLst/>
          </a:prstGeom>
          <a:noFill/>
        </p:spPr>
        <p:txBody>
          <a:bodyPr wrap="square" rtlCol="0">
            <a:spAutoFit/>
          </a:bodyPr>
          <a:lstStyle/>
          <a:p>
            <a:r>
              <a:rPr lang="en-IN" altLang="zh-TW" sz="3200" b="1" dirty="0" smtClean="0">
                <a:solidFill>
                  <a:srgbClr val="FF0000"/>
                </a:solidFill>
              </a:rPr>
              <a:t>12 mA</a:t>
            </a:r>
            <a:endParaRPr lang="zh-TW" altLang="en-US" sz="3200" b="1" dirty="0">
              <a:solidFill>
                <a:srgbClr val="FF0000"/>
              </a:solidFill>
            </a:endParaRPr>
          </a:p>
        </p:txBody>
      </p:sp>
      <p:sp>
        <p:nvSpPr>
          <p:cNvPr id="8" name="TextBox 7"/>
          <p:cNvSpPr txBox="1"/>
          <p:nvPr/>
        </p:nvSpPr>
        <p:spPr>
          <a:xfrm>
            <a:off x="6880432" y="1617924"/>
            <a:ext cx="1577788" cy="584775"/>
          </a:xfrm>
          <a:prstGeom prst="rect">
            <a:avLst/>
          </a:prstGeom>
          <a:noFill/>
        </p:spPr>
        <p:txBody>
          <a:bodyPr wrap="square" rtlCol="0">
            <a:spAutoFit/>
          </a:bodyPr>
          <a:lstStyle/>
          <a:p>
            <a:r>
              <a:rPr lang="en-IN" altLang="zh-TW" sz="3200" b="1" dirty="0" smtClean="0">
                <a:solidFill>
                  <a:srgbClr val="FF0000"/>
                </a:solidFill>
              </a:rPr>
              <a:t>12 mA</a:t>
            </a:r>
            <a:endParaRPr lang="zh-TW" altLang="en-US" sz="3200" b="1" dirty="0">
              <a:solidFill>
                <a:srgbClr val="FF0000"/>
              </a:solidFill>
            </a:endParaRPr>
          </a:p>
        </p:txBody>
      </p:sp>
      <p:sp>
        <p:nvSpPr>
          <p:cNvPr id="13" name="Oval 12"/>
          <p:cNvSpPr/>
          <p:nvPr/>
        </p:nvSpPr>
        <p:spPr bwMode="auto">
          <a:xfrm>
            <a:off x="8199808" y="2407421"/>
            <a:ext cx="3086826" cy="25892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18" name="Straight Connector 17"/>
          <p:cNvCxnSpPr/>
          <p:nvPr/>
        </p:nvCxnSpPr>
        <p:spPr bwMode="auto">
          <a:xfrm flipH="1">
            <a:off x="11936206" y="2231967"/>
            <a:ext cx="5809" cy="2507766"/>
          </a:xfrm>
          <a:prstGeom prst="line">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10793506" y="1569891"/>
            <a:ext cx="1577788" cy="584775"/>
          </a:xfrm>
          <a:prstGeom prst="rect">
            <a:avLst/>
          </a:prstGeom>
          <a:noFill/>
        </p:spPr>
        <p:txBody>
          <a:bodyPr wrap="square" rtlCol="0">
            <a:spAutoFit/>
          </a:bodyPr>
          <a:lstStyle/>
          <a:p>
            <a:r>
              <a:rPr lang="en-IN" altLang="zh-TW" sz="3200" b="1" dirty="0" smtClean="0">
                <a:solidFill>
                  <a:srgbClr val="FF0000"/>
                </a:solidFill>
              </a:rPr>
              <a:t>12 mA</a:t>
            </a:r>
            <a:endParaRPr lang="zh-TW" altLang="en-US" sz="3200" b="1" dirty="0">
              <a:solidFill>
                <a:srgbClr val="FF0000"/>
              </a:solidFill>
            </a:endParaRPr>
          </a:p>
        </p:txBody>
      </p:sp>
      <p:pic>
        <p:nvPicPr>
          <p:cNvPr id="12" name="圖片 11"/>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114739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animBg="1"/>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53933804"/>
              </p:ext>
            </p:extLst>
          </p:nvPr>
        </p:nvGraphicFramePr>
        <p:xfrm>
          <a:off x="1987313" y="459126"/>
          <a:ext cx="7813041" cy="6050280"/>
        </p:xfrm>
        <a:graphic>
          <a:graphicData uri="http://schemas.openxmlformats.org/drawingml/2006/table">
            <a:tbl>
              <a:tblPr firstRow="1" firstCol="1" bandRow="1">
                <a:tableStyleId>{5C22544A-7EE6-4342-B048-85BDC9FD1C3A}</a:tableStyleId>
              </a:tblPr>
              <a:tblGrid>
                <a:gridCol w="1513099">
                  <a:extLst>
                    <a:ext uri="{9D8B030D-6E8A-4147-A177-3AD203B41FA5}">
                      <a16:colId xmlns:a16="http://schemas.microsoft.com/office/drawing/2014/main" val="4119164499"/>
                    </a:ext>
                  </a:extLst>
                </a:gridCol>
                <a:gridCol w="1116168">
                  <a:extLst>
                    <a:ext uri="{9D8B030D-6E8A-4147-A177-3AD203B41FA5}">
                      <a16:colId xmlns:a16="http://schemas.microsoft.com/office/drawing/2014/main" val="969355216"/>
                    </a:ext>
                  </a:extLst>
                </a:gridCol>
                <a:gridCol w="1155140">
                  <a:extLst>
                    <a:ext uri="{9D8B030D-6E8A-4147-A177-3AD203B41FA5}">
                      <a16:colId xmlns:a16="http://schemas.microsoft.com/office/drawing/2014/main" val="3964888876"/>
                    </a:ext>
                  </a:extLst>
                </a:gridCol>
                <a:gridCol w="945227">
                  <a:extLst>
                    <a:ext uri="{9D8B030D-6E8A-4147-A177-3AD203B41FA5}">
                      <a16:colId xmlns:a16="http://schemas.microsoft.com/office/drawing/2014/main" val="46557285"/>
                    </a:ext>
                  </a:extLst>
                </a:gridCol>
                <a:gridCol w="883119">
                  <a:extLst>
                    <a:ext uri="{9D8B030D-6E8A-4147-A177-3AD203B41FA5}">
                      <a16:colId xmlns:a16="http://schemas.microsoft.com/office/drawing/2014/main" val="2764156897"/>
                    </a:ext>
                  </a:extLst>
                </a:gridCol>
                <a:gridCol w="1156160">
                  <a:extLst>
                    <a:ext uri="{9D8B030D-6E8A-4147-A177-3AD203B41FA5}">
                      <a16:colId xmlns:a16="http://schemas.microsoft.com/office/drawing/2014/main" val="1800553366"/>
                    </a:ext>
                  </a:extLst>
                </a:gridCol>
                <a:gridCol w="1044128">
                  <a:extLst>
                    <a:ext uri="{9D8B030D-6E8A-4147-A177-3AD203B41FA5}">
                      <a16:colId xmlns:a16="http://schemas.microsoft.com/office/drawing/2014/main" val="1391331847"/>
                    </a:ext>
                  </a:extLst>
                </a:gridCol>
              </a:tblGrid>
              <a:tr h="830585">
                <a:tc>
                  <a:txBody>
                    <a:bodyPr/>
                    <a:lstStyle/>
                    <a:p>
                      <a:pPr marL="0" indent="0" algn="ctr">
                        <a:lnSpc>
                          <a:spcPct val="115000"/>
                        </a:lnSpc>
                        <a:spcAft>
                          <a:spcPts val="0"/>
                        </a:spcAft>
                      </a:pPr>
                      <a:endParaRPr lang="zh-TW" sz="1400" b="1"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bg1"/>
                          </a:solidFill>
                          <a:effectLst/>
                          <a:latin typeface="Times New Roman" panose="02020603050405020304" pitchFamily="18" charset="0"/>
                          <a:cs typeface="Times New Roman" panose="02020603050405020304" pitchFamily="18" charset="0"/>
                        </a:rPr>
                        <a:t>NTT</a:t>
                      </a:r>
                      <a:endParaRPr lang="zh-TW" sz="1400" b="1"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bg1"/>
                          </a:solidFill>
                          <a:effectLst/>
                          <a:latin typeface="Times New Roman" panose="02020603050405020304" pitchFamily="18" charset="0"/>
                          <a:cs typeface="Times New Roman" panose="02020603050405020304" pitchFamily="18" charset="0"/>
                        </a:rPr>
                        <a:t>SiFotonics Technology</a:t>
                      </a:r>
                      <a:endParaRPr lang="zh-TW" sz="1400" b="1"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kern="1200" dirty="0" smtClean="0">
                          <a:solidFill>
                            <a:schemeClr val="bg1"/>
                          </a:solidFill>
                          <a:effectLst/>
                          <a:latin typeface="Times New Roman" panose="02020603050405020304" pitchFamily="18" charset="0"/>
                          <a:ea typeface="+mn-ea"/>
                          <a:cs typeface="Times New Roman" panose="02020603050405020304" pitchFamily="18" charset="0"/>
                        </a:rPr>
                        <a:t>Albis (APD20E1) </a:t>
                      </a:r>
                      <a:endParaRPr lang="zh-TW" sz="1400" b="1"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00000"/>
                        </a:lnSpc>
                        <a:spcAft>
                          <a:spcPts val="0"/>
                        </a:spcAft>
                      </a:pPr>
                      <a:endParaRPr lang="en-US" altLang="zh-TW" sz="1400" b="1" dirty="0" smtClean="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indent="0" algn="ctr">
                        <a:lnSpc>
                          <a:spcPct val="100000"/>
                        </a:lnSpc>
                        <a:spcAft>
                          <a:spcPts val="0"/>
                        </a:spcAft>
                      </a:pPr>
                      <a:r>
                        <a:rPr lang="en-US" altLang="zh-TW" sz="1400" b="1" dirty="0" smtClean="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rPr>
                        <a:t>MACOM</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i="0" kern="1200" cap="all" dirty="0" smtClean="0">
                          <a:solidFill>
                            <a:schemeClr val="bg1"/>
                          </a:solidFill>
                          <a:effectLst/>
                          <a:latin typeface="Times New Roman" panose="02020603050405020304" pitchFamily="18" charset="0"/>
                          <a:ea typeface="+mn-ea"/>
                          <a:cs typeface="Times New Roman" panose="02020603050405020304" pitchFamily="18" charset="0"/>
                        </a:rPr>
                        <a:t>(MARP-BA56)</a:t>
                      </a:r>
                    </a:p>
                    <a:p>
                      <a:pPr marL="0" indent="0" algn="ctr">
                        <a:lnSpc>
                          <a:spcPct val="100000"/>
                        </a:lnSpc>
                        <a:spcAft>
                          <a:spcPts val="0"/>
                        </a:spcAft>
                      </a:pPr>
                      <a:endParaRPr lang="zh-TW" sz="1400" b="1"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solidFill>
                            <a:schemeClr val="bg1"/>
                          </a:solidFill>
                          <a:effectLst/>
                          <a:latin typeface="Times New Roman" panose="02020603050405020304" pitchFamily="18" charset="0"/>
                          <a:ea typeface="+mn-ea"/>
                          <a:cs typeface="Times New Roman" panose="02020603050405020304" pitchFamily="18" charset="0"/>
                        </a:rPr>
                        <a:t>This</a:t>
                      </a:r>
                      <a:r>
                        <a:rPr lang="en-US" altLang="zh-TW" sz="1400" b="1" baseline="0" dirty="0" smtClean="0">
                          <a:solidFill>
                            <a:schemeClr val="bg1"/>
                          </a:solidFill>
                          <a:effectLst/>
                          <a:latin typeface="Times New Roman" panose="02020603050405020304" pitchFamily="18" charset="0"/>
                          <a:ea typeface="+mn-ea"/>
                          <a:cs typeface="Times New Roman" panose="02020603050405020304" pitchFamily="18" charset="0"/>
                        </a:rPr>
                        <a:t> work </a:t>
                      </a:r>
                      <a:endParaRPr lang="zh-TW" altLang="zh-TW" sz="1400" b="1"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indent="182880" algn="ctr">
                        <a:lnSpc>
                          <a:spcPct val="115000"/>
                        </a:lnSpc>
                        <a:spcAft>
                          <a:spcPts val="0"/>
                        </a:spcAft>
                      </a:pPr>
                      <a:r>
                        <a:rPr lang="en-US" altLang="zh-TW" sz="1400" b="1" dirty="0" smtClean="0">
                          <a:solidFill>
                            <a:schemeClr val="bg1"/>
                          </a:solidFill>
                          <a:effectLst/>
                          <a:latin typeface="Times New Roman" panose="02020603050405020304" pitchFamily="18" charset="0"/>
                          <a:ea typeface="+mn-ea"/>
                          <a:cs typeface="Times New Roman" panose="02020603050405020304" pitchFamily="18" charset="0"/>
                        </a:rPr>
                        <a:t>Our</a:t>
                      </a:r>
                      <a:r>
                        <a:rPr lang="en-US" altLang="zh-TW" sz="1400" b="1" baseline="0" dirty="0" smtClean="0">
                          <a:solidFill>
                            <a:schemeClr val="bg1"/>
                          </a:solidFill>
                          <a:effectLst/>
                          <a:latin typeface="Times New Roman" panose="02020603050405020304" pitchFamily="18" charset="0"/>
                          <a:ea typeface="+mn-ea"/>
                          <a:cs typeface="Times New Roman" panose="02020603050405020304" pitchFamily="18" charset="0"/>
                        </a:rPr>
                        <a:t> previous work </a:t>
                      </a:r>
                      <a:endParaRPr lang="zh-TW" sz="1400" b="1"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410517255"/>
                  </a:ext>
                </a:extLst>
              </a:tr>
              <a:tr h="196694">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Reference</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altLang="zh-TW" sz="1400" b="1" dirty="0" smtClean="0">
                          <a:solidFill>
                            <a:schemeClr val="dk1"/>
                          </a:solidFill>
                          <a:effectLst/>
                          <a:latin typeface="Times New Roman" panose="02020603050405020304" pitchFamily="18" charset="0"/>
                          <a:ea typeface="+mn-ea"/>
                          <a:cs typeface="Times New Roman" panose="02020603050405020304" pitchFamily="18" charset="0"/>
                        </a:rPr>
                        <a:t>15</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smtClean="0">
                          <a:effectLst/>
                          <a:latin typeface="Times New Roman" panose="02020603050405020304" pitchFamily="18" charset="0"/>
                          <a:cs typeface="Times New Roman" panose="02020603050405020304" pitchFamily="18" charset="0"/>
                        </a:rPr>
                        <a:t>12</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26</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28</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algn="l">
                        <a:lnSpc>
                          <a:spcPct val="115000"/>
                        </a:lnSpc>
                      </a:pPr>
                      <a:r>
                        <a:rPr lang="en-US" altLang="zh-TW" sz="1400" b="1" dirty="0" smtClean="0">
                          <a:solidFill>
                            <a:schemeClr val="tx1"/>
                          </a:solidFill>
                          <a:effectLst/>
                          <a:latin typeface="Times New Roman" panose="02020603050405020304" pitchFamily="18" charset="0"/>
                          <a:cs typeface="Times New Roman" panose="02020603050405020304" pitchFamily="18" charset="0"/>
                        </a:rPr>
                        <a:t>29</a:t>
                      </a:r>
                      <a:endParaRPr lang="zh-TW" sz="1400" b="1" dirty="0">
                        <a:solidFill>
                          <a:schemeClr val="tx1"/>
                        </a:solidFill>
                        <a:effectLst/>
                        <a:latin typeface="Times New Roman" panose="02020603050405020304" pitchFamily="18"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171920504"/>
                  </a:ext>
                </a:extLst>
              </a:tr>
              <a:tr h="749585">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Type</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effectLst/>
                          <a:latin typeface="Times New Roman" panose="02020603050405020304" pitchFamily="18" charset="0"/>
                          <a:cs typeface="Times New Roman" panose="02020603050405020304" pitchFamily="18" charset="0"/>
                        </a:rPr>
                        <a:t>Backside-illuminated</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Topside-illuminated (Reflector on Backside)</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effectLst/>
                          <a:latin typeface="Times New Roman" panose="02020603050405020304" pitchFamily="18" charset="0"/>
                          <a:cs typeface="Times New Roman" panose="02020603050405020304" pitchFamily="18" charset="0"/>
                        </a:rPr>
                        <a:t>Topside-illuminated</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effectLst/>
                          <a:latin typeface="Times New Roman" panose="02020603050405020304" pitchFamily="18" charset="0"/>
                          <a:cs typeface="Times New Roman" panose="02020603050405020304" pitchFamily="18" charset="0"/>
                        </a:rPr>
                        <a:t>Backside-illuminated</a:t>
                      </a:r>
                      <a:endParaRPr lang="zh-TW" altLang="zh-TW" sz="1400" b="1" dirty="0" smtClean="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solidFill>
                            <a:srgbClr val="000000"/>
                          </a:solidFill>
                          <a:effectLst/>
                          <a:latin typeface="Times New Roman" panose="02020603050405020304" pitchFamily="18" charset="0"/>
                          <a:ea typeface="+mn-ea"/>
                          <a:cs typeface="Times New Roman" panose="02020603050405020304" pitchFamily="18" charset="0"/>
                        </a:rPr>
                        <a:t>Topside-illuminated  </a:t>
                      </a:r>
                      <a:endParaRPr lang="zh-TW" altLang="zh-TW" sz="1400" b="1"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solidFill>
                            <a:schemeClr val="tx1"/>
                          </a:solidFill>
                          <a:effectLst/>
                          <a:latin typeface="Times New Roman" panose="02020603050405020304" pitchFamily="18" charset="0"/>
                          <a:cs typeface="Times New Roman" panose="02020603050405020304" pitchFamily="18" charset="0"/>
                        </a:rPr>
                        <a:t>Backside-Illuminated</a:t>
                      </a:r>
                    </a:p>
                    <a:p>
                      <a:pPr marL="0" indent="0" algn="ctr">
                        <a:lnSpc>
                          <a:spcPct val="115000"/>
                        </a:lnSpc>
                        <a:spcAft>
                          <a:spcPts val="0"/>
                        </a:spcAft>
                      </a:pPr>
                      <a:r>
                        <a:rPr lang="en-US" altLang="zh-TW" sz="1400" b="1" dirty="0" smtClean="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(Flip-Chip Bonding)</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360840787"/>
                  </a:ext>
                </a:extLst>
              </a:tr>
              <a:tr h="370897">
                <a:tc>
                  <a:txBody>
                    <a:bodyPr/>
                    <a:lstStyle/>
                    <a:p>
                      <a:pPr marL="0" indent="0" algn="ctr">
                        <a:lnSpc>
                          <a:spcPct val="115000"/>
                        </a:lnSpc>
                        <a:spcAft>
                          <a:spcPts val="0"/>
                        </a:spcAft>
                      </a:pPr>
                      <a:r>
                        <a:rPr lang="en-US" sz="1400" b="1" dirty="0" smtClean="0">
                          <a:effectLst/>
                          <a:latin typeface="Times New Roman" panose="02020603050405020304" pitchFamily="18" charset="0"/>
                          <a:cs typeface="Times New Roman" panose="02020603050405020304" pitchFamily="18" charset="0"/>
                        </a:rPr>
                        <a:t>Active Mesa Diameter</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14 </a:t>
                      </a:r>
                      <a:r>
                        <a:rPr lang="en-US" sz="1400" b="1" dirty="0" err="1">
                          <a:effectLst/>
                          <a:latin typeface="Times New Roman" panose="02020603050405020304" pitchFamily="18" charset="0"/>
                          <a:cs typeface="Times New Roman" panose="02020603050405020304" pitchFamily="18" charset="0"/>
                        </a:rPr>
                        <a:t>μm</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20 </a:t>
                      </a:r>
                      <a:r>
                        <a:rPr lang="en-US" sz="1400" b="1" dirty="0" err="1">
                          <a:effectLst/>
                          <a:latin typeface="Times New Roman" panose="02020603050405020304" pitchFamily="18" charset="0"/>
                          <a:cs typeface="Times New Roman" panose="02020603050405020304" pitchFamily="18" charset="0"/>
                        </a:rPr>
                        <a:t>μm</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altLang="zh-TW" sz="1400" b="1" dirty="0" smtClean="0">
                          <a:effectLst/>
                          <a:latin typeface="Times New Roman" panose="02020603050405020304" pitchFamily="18" charset="0"/>
                          <a:cs typeface="Times New Roman" panose="02020603050405020304" pitchFamily="18" charset="0"/>
                        </a:rPr>
                        <a:t>        20 </a:t>
                      </a:r>
                      <a:r>
                        <a:rPr lang="en-US" altLang="zh-TW" sz="1400" b="1" dirty="0" err="1" smtClean="0">
                          <a:effectLst/>
                          <a:latin typeface="Times New Roman" panose="02020603050405020304" pitchFamily="18" charset="0"/>
                          <a:cs typeface="Times New Roman" panose="02020603050405020304" pitchFamily="18" charset="0"/>
                        </a:rPr>
                        <a:t>μm</a:t>
                      </a:r>
                      <a:endParaRPr lang="zh-TW" altLang="zh-TW" sz="1400" b="1" dirty="0" smtClean="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algn="l">
                        <a:lnSpc>
                          <a:spcPct val="115000"/>
                        </a:lnSpc>
                      </a:pPr>
                      <a:r>
                        <a:rPr lang="en-US" altLang="zh-TW" sz="1400" b="1" dirty="0" smtClean="0">
                          <a:effectLst/>
                          <a:latin typeface="Times New Roman" panose="02020603050405020304" pitchFamily="18" charset="0"/>
                          <a:cs typeface="Times New Roman" panose="02020603050405020304" pitchFamily="18" charset="0"/>
                        </a:rPr>
                        <a:t>             - </a:t>
                      </a:r>
                      <a:endParaRPr lang="zh-TW" sz="1400" b="1" dirty="0">
                        <a:effectLst/>
                        <a:latin typeface="Times New Roman" panose="02020603050405020304" pitchFamily="18" charset="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effectLst/>
                          <a:latin typeface="Times New Roman" panose="02020603050405020304" pitchFamily="18" charset="0"/>
                          <a:cs typeface="Times New Roman" panose="02020603050405020304" pitchFamily="18" charset="0"/>
                        </a:rPr>
                        <a:t>20 </a:t>
                      </a:r>
                      <a:r>
                        <a:rPr lang="en-US" altLang="zh-TW" sz="1400" b="1" dirty="0" err="1" smtClean="0">
                          <a:effectLst/>
                          <a:latin typeface="Times New Roman" panose="02020603050405020304" pitchFamily="18" charset="0"/>
                          <a:cs typeface="Times New Roman" panose="02020603050405020304" pitchFamily="18" charset="0"/>
                        </a:rPr>
                        <a:t>μm</a:t>
                      </a:r>
                      <a:endParaRPr lang="zh-TW" altLang="zh-TW" sz="1400" b="1" dirty="0" smtClean="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14 </a:t>
                      </a:r>
                      <a:r>
                        <a:rPr lang="en-US" sz="1400" b="1" dirty="0" err="1">
                          <a:solidFill>
                            <a:schemeClr val="tx1"/>
                          </a:solidFill>
                          <a:effectLst/>
                          <a:latin typeface="Times New Roman" panose="02020603050405020304" pitchFamily="18" charset="0"/>
                          <a:cs typeface="Times New Roman" panose="02020603050405020304" pitchFamily="18" charset="0"/>
                        </a:rPr>
                        <a:t>μm</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1475748721"/>
                  </a:ext>
                </a:extLst>
              </a:tr>
              <a:tr h="370897">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Dark Current</a:t>
                      </a:r>
                      <a:r>
                        <a:rPr lang="en-IN" sz="1400" b="1" baseline="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(0.9 V</a:t>
                      </a:r>
                      <a:r>
                        <a:rPr lang="en-US" sz="1400" b="1" baseline="-25000" dirty="0">
                          <a:effectLst/>
                          <a:latin typeface="Times New Roman" panose="02020603050405020304" pitchFamily="18" charset="0"/>
                          <a:cs typeface="Times New Roman" panose="02020603050405020304" pitchFamily="18" charset="0"/>
                        </a:rPr>
                        <a:t>br</a:t>
                      </a:r>
                      <a:r>
                        <a:rPr lang="en-US" sz="1400" b="1" dirty="0">
                          <a:effectLst/>
                          <a:latin typeface="Times New Roman" panose="02020603050405020304" pitchFamily="18" charset="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2 </a:t>
                      </a:r>
                      <a:r>
                        <a:rPr lang="en-US" sz="1400" b="1" dirty="0" err="1">
                          <a:effectLst/>
                          <a:latin typeface="Times New Roman" panose="02020603050405020304" pitchFamily="18" charset="0"/>
                          <a:cs typeface="Times New Roman" panose="02020603050405020304" pitchFamily="18" charset="0"/>
                        </a:rPr>
                        <a:t>μA</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0.9 </a:t>
                      </a:r>
                      <a:r>
                        <a:rPr lang="en-US" sz="1400" b="1" dirty="0" err="1">
                          <a:effectLst/>
                          <a:latin typeface="Times New Roman" panose="02020603050405020304" pitchFamily="18" charset="0"/>
                          <a:cs typeface="Times New Roman" panose="02020603050405020304" pitchFamily="18" charset="0"/>
                        </a:rPr>
                        <a:t>μA</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baseline="0"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410 nA</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a:solidFill>
                            <a:schemeClr val="tx1"/>
                          </a:solidFill>
                          <a:effectLst/>
                          <a:latin typeface="Times New Roman" panose="02020603050405020304" pitchFamily="18" charset="0"/>
                          <a:cs typeface="Times New Roman" panose="02020603050405020304" pitchFamily="18" charset="0"/>
                        </a:rPr>
                        <a:t>175</a:t>
                      </a:r>
                      <a:r>
                        <a:rPr lang="en-US" sz="1400" b="1" dirty="0">
                          <a:solidFill>
                            <a:schemeClr val="tx1"/>
                          </a:solidFill>
                          <a:effectLst/>
                          <a:latin typeface="Times New Roman" panose="02020603050405020304" pitchFamily="18" charset="0"/>
                          <a:cs typeface="Times New Roman" panose="02020603050405020304" pitchFamily="18" charset="0"/>
                        </a:rPr>
                        <a:t> nA</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4085293771"/>
                  </a:ext>
                </a:extLst>
              </a:tr>
              <a:tr h="370897">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Responsivity</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effectLst/>
                          <a:latin typeface="Times New Roman" panose="02020603050405020304" pitchFamily="18" charset="0"/>
                          <a:cs typeface="Times New Roman" panose="02020603050405020304" pitchFamily="18" charset="0"/>
                        </a:rPr>
                        <a:t>0.75 (1.75) </a:t>
                      </a:r>
                      <a:r>
                        <a:rPr lang="en-US" sz="1400" b="1" dirty="0">
                          <a:effectLst/>
                          <a:latin typeface="Times New Roman" panose="02020603050405020304" pitchFamily="18" charset="0"/>
                          <a:cs typeface="Times New Roman" panose="02020603050405020304" pitchFamily="18" charset="0"/>
                        </a:rPr>
                        <a:t>A/W</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3.53 (6.5) A/W</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4.5 A/W</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400" b="1" dirty="0" smtClean="0">
                          <a:solidFill>
                            <a:srgbClr val="000000"/>
                          </a:solidFill>
                          <a:effectLst/>
                          <a:latin typeface="Times New Roman" panose="02020603050405020304" pitchFamily="18" charset="0"/>
                          <a:ea typeface="+mn-ea"/>
                          <a:cs typeface="Times New Roman" panose="02020603050405020304" pitchFamily="18" charset="0"/>
                        </a:rPr>
                        <a:t>4.2</a:t>
                      </a:r>
                      <a:r>
                        <a:rPr lang="en-US" altLang="zh-TW" sz="1400" b="1" baseline="0" dirty="0" smtClean="0">
                          <a:solidFill>
                            <a:srgbClr val="000000"/>
                          </a:solidFill>
                          <a:effectLst/>
                          <a:latin typeface="Times New Roman" panose="02020603050405020304" pitchFamily="18" charset="0"/>
                          <a:ea typeface="+mn-ea"/>
                          <a:cs typeface="Times New Roman" panose="02020603050405020304" pitchFamily="18" charset="0"/>
                        </a:rPr>
                        <a:t> A/W</a:t>
                      </a:r>
                      <a:endParaRPr lang="zh-TW" altLang="zh-TW" sz="1400" b="1" dirty="0">
                        <a:solidFill>
                          <a:srgbClr val="000000"/>
                        </a:solidFill>
                        <a:effectLst/>
                        <a:latin typeface="Times New Roman" panose="02020603050405020304" pitchFamily="18" charset="0"/>
                        <a:ea typeface="+mn-ea"/>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0.84(1.9 A/W) </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3.4 (6.52) A/W</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2161895784"/>
                  </a:ext>
                </a:extLst>
              </a:tr>
              <a:tr h="370897">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Bandwidth</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smtClean="0">
                          <a:effectLst/>
                          <a:latin typeface="Times New Roman" panose="02020603050405020304" pitchFamily="18" charset="0"/>
                          <a:cs typeface="Times New Roman" panose="02020603050405020304" pitchFamily="18" charset="0"/>
                        </a:rPr>
                        <a:t>42</a:t>
                      </a:r>
                      <a:r>
                        <a:rPr lang="en-US" sz="1400" b="1" baseline="0" dirty="0" smtClean="0">
                          <a:effectLst/>
                          <a:latin typeface="Times New Roman" panose="02020603050405020304" pitchFamily="18" charset="0"/>
                          <a:cs typeface="Times New Roman" panose="02020603050405020304" pitchFamily="18" charset="0"/>
                        </a:rPr>
                        <a:t> (</a:t>
                      </a:r>
                      <a:r>
                        <a:rPr lang="en-US" sz="1400" b="1" dirty="0" smtClean="0">
                          <a:effectLst/>
                          <a:latin typeface="Times New Roman" panose="02020603050405020304" pitchFamily="18" charset="0"/>
                          <a:cs typeface="Times New Roman" panose="02020603050405020304" pitchFamily="18" charset="0"/>
                        </a:rPr>
                        <a:t>26) </a:t>
                      </a:r>
                      <a:r>
                        <a:rPr lang="en-US" sz="1400" b="1" dirty="0">
                          <a:effectLst/>
                          <a:latin typeface="Times New Roman" panose="02020603050405020304" pitchFamily="18" charset="0"/>
                          <a:cs typeface="Times New Roman" panose="02020603050405020304" pitchFamily="18" charset="0"/>
                        </a:rPr>
                        <a:t>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28 (22) 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20 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30 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44 (28) GHz</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36 (28) GHz</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3356296240"/>
                  </a:ext>
                </a:extLst>
              </a:tr>
              <a:tr h="1317617">
                <a:tc>
                  <a:txBody>
                    <a:bodyPr/>
                    <a:lstStyle/>
                    <a:p>
                      <a:pPr marL="0" indent="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Optical Input or RF Output Saturation</a:t>
                      </a:r>
                      <a:r>
                        <a:rPr lang="en-US" sz="1400" b="1" baseline="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Power</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a:effectLst/>
                          <a:latin typeface="Times New Roman" panose="02020603050405020304" pitchFamily="18" charset="0"/>
                          <a:cs typeface="Times New Roman" panose="02020603050405020304" pitchFamily="18" charset="0"/>
                        </a:rPr>
                        <a:t>-6.3 </a:t>
                      </a:r>
                      <a:r>
                        <a:rPr lang="en-IN" sz="1400" b="1" dirty="0" err="1">
                          <a:effectLst/>
                          <a:latin typeface="Times New Roman" panose="02020603050405020304" pitchFamily="18" charset="0"/>
                          <a:cs typeface="Times New Roman" panose="02020603050405020304" pitchFamily="18" charset="0"/>
                        </a:rPr>
                        <a:t>dBm</a:t>
                      </a:r>
                      <a:endParaRPr lang="zh-TW" sz="1400" b="1" dirty="0">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sz="1400" b="1" dirty="0">
                          <a:effectLst/>
                          <a:latin typeface="Times New Roman" panose="02020603050405020304" pitchFamily="18" charset="0"/>
                          <a:cs typeface="Times New Roman" panose="02020603050405020304" pitchFamily="18" charset="0"/>
                        </a:rPr>
                        <a:t>(Optical Saturation)</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IN" sz="1400" b="1" dirty="0">
                          <a:effectLst/>
                          <a:latin typeface="Times New Roman" panose="02020603050405020304" pitchFamily="18" charset="0"/>
                          <a:cs typeface="Times New Roman" panose="02020603050405020304" pitchFamily="18" charset="0"/>
                        </a:rPr>
                        <a:t>&lt; 0 </a:t>
                      </a:r>
                      <a:r>
                        <a:rPr lang="en-IN" sz="1400" b="1" dirty="0" err="1">
                          <a:effectLst/>
                          <a:latin typeface="Times New Roman" panose="02020603050405020304" pitchFamily="18" charset="0"/>
                          <a:cs typeface="Times New Roman" panose="02020603050405020304" pitchFamily="18" charset="0"/>
                        </a:rPr>
                        <a:t>dBm</a:t>
                      </a:r>
                      <a:endParaRPr lang="zh-TW" sz="1400" b="1" dirty="0">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sz="1400" b="1" dirty="0" smtClean="0">
                          <a:effectLst/>
                          <a:latin typeface="Times New Roman" panose="02020603050405020304" pitchFamily="18" charset="0"/>
                          <a:cs typeface="Times New Roman" panose="02020603050405020304" pitchFamily="18" charset="0"/>
                        </a:rPr>
                        <a:t>(Optical</a:t>
                      </a:r>
                      <a:r>
                        <a:rPr lang="en-IN" sz="1400" b="1" baseline="0" dirty="0" smtClean="0">
                          <a:effectLst/>
                          <a:latin typeface="Times New Roman" panose="02020603050405020304" pitchFamily="18" charset="0"/>
                          <a:cs typeface="Times New Roman" panose="02020603050405020304" pitchFamily="18" charset="0"/>
                        </a:rPr>
                        <a:t> Damage Threshold</a:t>
                      </a:r>
                      <a:r>
                        <a:rPr lang="en-IN" sz="1400" b="1" dirty="0" smtClean="0">
                          <a:effectLst/>
                          <a:latin typeface="Times New Roman" panose="02020603050405020304" pitchFamily="18" charset="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indent="183515"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+5 dBm </a:t>
                      </a:r>
                    </a:p>
                    <a:p>
                      <a:pPr indent="183515"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(Optical Damage</a:t>
                      </a:r>
                      <a:r>
                        <a:rPr lang="en-US" altLang="zh-TW" sz="1400" b="1" baseline="0"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 Threshold)</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indent="183515" algn="ctr">
                        <a:lnSpc>
                          <a:spcPct val="115000"/>
                        </a:lnSpc>
                        <a:spcAft>
                          <a:spcPts val="0"/>
                        </a:spcAft>
                      </a:pPr>
                      <a:r>
                        <a:rPr lang="en-US" altLang="zh-TW" sz="1400" b="1" dirty="0" smtClean="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altLang="zh-TW" sz="1400" b="1" dirty="0" smtClean="0">
                          <a:solidFill>
                            <a:schemeClr val="tx1"/>
                          </a:solidFill>
                          <a:effectLst/>
                          <a:latin typeface="Times New Roman" panose="02020603050405020304" pitchFamily="18" charset="0"/>
                          <a:cs typeface="Times New Roman" panose="02020603050405020304" pitchFamily="18" charset="0"/>
                        </a:rPr>
                        <a:t>+8.5 dBm</a:t>
                      </a:r>
                    </a:p>
                    <a:p>
                      <a:pPr marL="0" indent="0" algn="ctr">
                        <a:lnSpc>
                          <a:spcPct val="115000"/>
                        </a:lnSpc>
                        <a:spcAft>
                          <a:spcPts val="0"/>
                        </a:spcAft>
                      </a:pPr>
                      <a:r>
                        <a:rPr lang="en-US" altLang="zh-TW" sz="1400" b="1" dirty="0" smtClean="0">
                          <a:solidFill>
                            <a:schemeClr val="tx1"/>
                          </a:solidFill>
                          <a:effectLst/>
                          <a:latin typeface="Times New Roman" panose="02020603050405020304" pitchFamily="18" charset="0"/>
                          <a:cs typeface="Times New Roman" panose="02020603050405020304" pitchFamily="18" charset="0"/>
                        </a:rPr>
                        <a:t>(Optical Saturation)</a:t>
                      </a:r>
                    </a:p>
                    <a:p>
                      <a:pPr marL="0" indent="0" algn="ctr">
                        <a:lnSpc>
                          <a:spcPct val="115000"/>
                        </a:lnSpc>
                        <a:spcAft>
                          <a:spcPts val="0"/>
                        </a:spcAft>
                      </a:pPr>
                      <a:r>
                        <a:rPr lang="en-US" altLang="zh-TW" sz="1400" b="1" dirty="0" smtClean="0">
                          <a:solidFill>
                            <a:schemeClr val="tx1"/>
                          </a:solidFill>
                          <a:effectLst/>
                          <a:latin typeface="Times New Roman" panose="02020603050405020304" pitchFamily="18" charset="0"/>
                          <a:cs typeface="Times New Roman" panose="02020603050405020304" pitchFamily="18" charset="0"/>
                        </a:rPr>
                        <a:t>-0.77 dBm at 45 GHz</a:t>
                      </a:r>
                      <a:endParaRPr lang="zh-TW" altLang="zh-TW" sz="1400" b="1" dirty="0" smtClean="0">
                        <a:solidFill>
                          <a:schemeClr val="tx1"/>
                        </a:solidFill>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altLang="zh-TW" sz="1400" b="1" dirty="0" smtClean="0">
                          <a:solidFill>
                            <a:schemeClr val="tx1"/>
                          </a:solidFill>
                          <a:effectLst/>
                          <a:latin typeface="Times New Roman" panose="02020603050405020304" pitchFamily="18" charset="0"/>
                          <a:cs typeface="Times New Roman" panose="02020603050405020304" pitchFamily="18" charset="0"/>
                        </a:rPr>
                        <a:t>(RF</a:t>
                      </a:r>
                      <a:r>
                        <a:rPr lang="en-IN" altLang="zh-TW" sz="1400" b="1" baseline="0" dirty="0" smtClean="0">
                          <a:solidFill>
                            <a:schemeClr val="tx1"/>
                          </a:solidFill>
                          <a:effectLst/>
                          <a:latin typeface="Times New Roman" panose="02020603050405020304" pitchFamily="18" charset="0"/>
                          <a:cs typeface="Times New Roman" panose="02020603050405020304" pitchFamily="18" charset="0"/>
                        </a:rPr>
                        <a:t> Output</a:t>
                      </a:r>
                      <a:r>
                        <a:rPr lang="en-IN" altLang="zh-TW" sz="1400" b="1" dirty="0" smtClean="0">
                          <a:solidFill>
                            <a:schemeClr val="tx1"/>
                          </a:solidFill>
                          <a:effectLst/>
                          <a:latin typeface="Times New Roman" panose="02020603050405020304" pitchFamily="18" charset="0"/>
                          <a:cs typeface="Times New Roman" panose="02020603050405020304" pitchFamily="18" charset="0"/>
                        </a:rPr>
                        <a:t>)</a:t>
                      </a:r>
                      <a:endParaRPr lang="zh-TW" altLang="zh-TW" sz="1400" b="1" dirty="0" smtClean="0">
                        <a:solidFill>
                          <a:schemeClr val="tx1"/>
                        </a:solidFill>
                        <a:effectLst/>
                        <a:latin typeface="Times New Roman" panose="02020603050405020304" pitchFamily="18" charset="0"/>
                        <a:ea typeface="+mn-ea"/>
                        <a:cs typeface="Times New Roman" panose="02020603050405020304" pitchFamily="18" charset="0"/>
                      </a:endParaRPr>
                    </a:p>
                    <a:p>
                      <a:pPr marL="0" indent="0" algn="ctr">
                        <a:lnSpc>
                          <a:spcPct val="115000"/>
                        </a:lnSpc>
                        <a:spcAft>
                          <a:spcPts val="0"/>
                        </a:spcAft>
                      </a:pPr>
                      <a:endParaRPr lang="zh-TW" sz="1400" b="1"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tc>
                  <a:txBody>
                    <a:bodyPr/>
                    <a:lstStyle/>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+8.8 dBm</a:t>
                      </a:r>
                    </a:p>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(Optical Saturation)</a:t>
                      </a:r>
                    </a:p>
                    <a:p>
                      <a:pPr marL="0" indent="0" algn="ctr">
                        <a:lnSpc>
                          <a:spcPct val="115000"/>
                        </a:lnSpc>
                        <a:spcAft>
                          <a:spcPts val="0"/>
                        </a:spcAft>
                      </a:pPr>
                      <a:r>
                        <a:rPr lang="en-US" sz="1400" b="1" dirty="0">
                          <a:solidFill>
                            <a:schemeClr val="tx1"/>
                          </a:solidFill>
                          <a:effectLst/>
                          <a:latin typeface="Times New Roman" panose="02020603050405020304" pitchFamily="18" charset="0"/>
                          <a:cs typeface="Times New Roman" panose="02020603050405020304" pitchFamily="18" charset="0"/>
                        </a:rPr>
                        <a:t>0 dBm at 40 GHz</a:t>
                      </a:r>
                      <a:endParaRPr lang="zh-TW" sz="1400" b="1" dirty="0">
                        <a:solidFill>
                          <a:schemeClr val="tx1"/>
                        </a:solidFill>
                        <a:effectLst/>
                        <a:latin typeface="Times New Roman" panose="02020603050405020304" pitchFamily="18" charset="0"/>
                        <a:cs typeface="Times New Roman" panose="02020603050405020304" pitchFamily="18" charset="0"/>
                      </a:endParaRPr>
                    </a:p>
                    <a:p>
                      <a:pPr marL="0" indent="0" algn="ctr">
                        <a:lnSpc>
                          <a:spcPct val="115000"/>
                        </a:lnSpc>
                        <a:spcAft>
                          <a:spcPts val="0"/>
                        </a:spcAft>
                      </a:pPr>
                      <a:r>
                        <a:rPr lang="en-IN" sz="1400" b="1" dirty="0">
                          <a:solidFill>
                            <a:schemeClr val="tx1"/>
                          </a:solidFill>
                          <a:effectLst/>
                          <a:latin typeface="Times New Roman" panose="02020603050405020304" pitchFamily="18" charset="0"/>
                          <a:cs typeface="Times New Roman" panose="02020603050405020304" pitchFamily="18" charset="0"/>
                        </a:rPr>
                        <a:t>(RF</a:t>
                      </a:r>
                      <a:r>
                        <a:rPr lang="en-IN" sz="1400" b="1" baseline="0" dirty="0">
                          <a:solidFill>
                            <a:schemeClr val="tx1"/>
                          </a:solidFill>
                          <a:effectLst/>
                          <a:latin typeface="Times New Roman" panose="02020603050405020304" pitchFamily="18" charset="0"/>
                          <a:cs typeface="Times New Roman" panose="02020603050405020304" pitchFamily="18" charset="0"/>
                        </a:rPr>
                        <a:t> Output</a:t>
                      </a:r>
                      <a:r>
                        <a:rPr lang="en-IN" sz="1400" b="1" dirty="0">
                          <a:solidFill>
                            <a:schemeClr val="tx1"/>
                          </a:solidFill>
                          <a:effectLst/>
                          <a:latin typeface="Times New Roman" panose="02020603050405020304" pitchFamily="18" charset="0"/>
                          <a:cs typeface="Times New Roman" panose="02020603050405020304" pitchFamily="18" charset="0"/>
                        </a:rPr>
                        <a:t>)</a:t>
                      </a:r>
                      <a:endParaRPr lang="zh-TW" sz="1400" b="1"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9525" marB="0" anchor="ctr"/>
                </a:tc>
                <a:extLst>
                  <a:ext uri="{0D108BD9-81ED-4DB2-BD59-A6C34878D82A}">
                    <a16:rowId xmlns:a16="http://schemas.microsoft.com/office/drawing/2014/main" val="269285004"/>
                  </a:ext>
                </a:extLst>
              </a:tr>
            </a:tbl>
          </a:graphicData>
        </a:graphic>
      </p:graphicFrame>
      <p:sp>
        <p:nvSpPr>
          <p:cNvPr id="3" name="矩形 2"/>
          <p:cNvSpPr/>
          <p:nvPr/>
        </p:nvSpPr>
        <p:spPr bwMode="auto">
          <a:xfrm>
            <a:off x="4552512" y="3711789"/>
            <a:ext cx="1138865" cy="98713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
        <p:nvSpPr>
          <p:cNvPr id="5" name="矩形 4"/>
          <p:cNvSpPr/>
          <p:nvPr/>
        </p:nvSpPr>
        <p:spPr bwMode="auto">
          <a:xfrm>
            <a:off x="8733597" y="3784131"/>
            <a:ext cx="1050846" cy="9351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
        <p:nvSpPr>
          <p:cNvPr id="7" name="標題 1"/>
          <p:cNvSpPr txBox="1">
            <a:spLocks/>
          </p:cNvSpPr>
          <p:nvPr/>
        </p:nvSpPr>
        <p:spPr bwMode="auto">
          <a:xfrm>
            <a:off x="4057182" y="-112374"/>
            <a:ext cx="348087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Benchmark </a:t>
            </a:r>
          </a:p>
        </p:txBody>
      </p:sp>
      <p:sp>
        <p:nvSpPr>
          <p:cNvPr id="8" name="文字方塊 7"/>
          <p:cNvSpPr txBox="1"/>
          <p:nvPr/>
        </p:nvSpPr>
        <p:spPr>
          <a:xfrm>
            <a:off x="254644" y="6140074"/>
            <a:ext cx="441146" cy="369332"/>
          </a:xfrm>
          <a:prstGeom prst="rect">
            <a:avLst/>
          </a:prstGeom>
          <a:noFill/>
        </p:spPr>
        <p:txBody>
          <a:bodyPr wrap="none" rtlCol="0">
            <a:spAutoFit/>
          </a:bodyPr>
          <a:lstStyle/>
          <a:p>
            <a:r>
              <a:rPr lang="en-US" altLang="zh-CN" dirty="0" smtClean="0"/>
              <a:t>58</a:t>
            </a:r>
            <a:endParaRPr lang="zh-CN" altLang="en-US" dirty="0"/>
          </a:p>
        </p:txBody>
      </p:sp>
      <p:grpSp>
        <p:nvGrpSpPr>
          <p:cNvPr id="4" name="群組 3"/>
          <p:cNvGrpSpPr/>
          <p:nvPr/>
        </p:nvGrpSpPr>
        <p:grpSpPr>
          <a:xfrm>
            <a:off x="4552512" y="4784446"/>
            <a:ext cx="5261046" cy="1801931"/>
            <a:chOff x="6697196" y="4707475"/>
            <a:chExt cx="5261046" cy="1801931"/>
          </a:xfrm>
        </p:grpSpPr>
        <p:sp>
          <p:nvSpPr>
            <p:cNvPr id="2" name="矩形 1"/>
            <p:cNvSpPr/>
            <p:nvPr/>
          </p:nvSpPr>
          <p:spPr bwMode="auto">
            <a:xfrm>
              <a:off x="6697196" y="4821382"/>
              <a:ext cx="1138865" cy="168802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9" name="矩形 8"/>
            <p:cNvSpPr/>
            <p:nvPr/>
          </p:nvSpPr>
          <p:spPr bwMode="auto">
            <a:xfrm>
              <a:off x="9680512" y="4719313"/>
              <a:ext cx="1138865" cy="168802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0" name="矩形 9"/>
            <p:cNvSpPr/>
            <p:nvPr/>
          </p:nvSpPr>
          <p:spPr bwMode="auto">
            <a:xfrm>
              <a:off x="10819377" y="4707475"/>
              <a:ext cx="1138865" cy="168802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grpSp>
      <p:pic>
        <p:nvPicPr>
          <p:cNvPr id="11" name="圖片 10"/>
          <p:cNvPicPr>
            <a:picLocks noChangeAspect="1"/>
          </p:cNvPicPr>
          <p:nvPr/>
        </p:nvPicPr>
        <p:blipFill>
          <a:blip r:embed="rId3"/>
          <a:stretch>
            <a:fillRect/>
          </a:stretch>
        </p:blipFill>
        <p:spPr>
          <a:xfrm>
            <a:off x="9932761" y="0"/>
            <a:ext cx="2259239" cy="972000"/>
          </a:xfrm>
          <a:prstGeom prst="rect">
            <a:avLst/>
          </a:prstGeom>
        </p:spPr>
      </p:pic>
    </p:spTree>
    <p:extLst>
      <p:ext uri="{BB962C8B-B14F-4D97-AF65-F5344CB8AC3E}">
        <p14:creationId xmlns:p14="http://schemas.microsoft.com/office/powerpoint/2010/main" val="171614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1" y="1844830"/>
            <a:ext cx="12192000" cy="4541456"/>
          </a:xfrm>
          <a:ln>
            <a:miter lim="800000"/>
            <a:headEnd/>
            <a:tailEnd/>
          </a:ln>
        </p:spPr>
        <p:txBody>
          <a:bodyPr/>
          <a:lstStyle/>
          <a:p>
            <a:pPr>
              <a:buFont typeface="Arial" panose="020B0604020202020204" pitchFamily="34" charset="0"/>
              <a:buChar char="•"/>
              <a:defRPr/>
            </a:pPr>
            <a:r>
              <a:rPr lang="en-US" altLang="zh-TW" sz="3600" dirty="0" smtClean="0">
                <a:solidFill>
                  <a:schemeClr val="accent5"/>
                </a:solidFill>
                <a:latin typeface="Times New Roman" pitchFamily="18" charset="0"/>
                <a:cs typeface="Times New Roman" pitchFamily="18" charset="0"/>
              </a:rPr>
              <a:t>Motivation</a:t>
            </a:r>
            <a:endParaRPr lang="en-US" altLang="zh-TW" sz="3600" dirty="0">
              <a:solidFill>
                <a:schemeClr val="accent5"/>
              </a:solidFill>
              <a:latin typeface="Times New Roman" pitchFamily="18" charset="0"/>
              <a:cs typeface="Times New Roman" pitchFamily="18" charset="0"/>
            </a:endParaRP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Challenge in </a:t>
            </a:r>
            <a:r>
              <a:rPr lang="en-US" altLang="zh-TW" sz="3600" dirty="0" smtClean="0">
                <a:solidFill>
                  <a:schemeClr val="accent2">
                    <a:lumMod val="20000"/>
                    <a:lumOff val="80000"/>
                  </a:schemeClr>
                </a:solidFill>
                <a:latin typeface="Times New Roman" pitchFamily="18" charset="0"/>
                <a:cs typeface="Times New Roman" pitchFamily="18" charset="0"/>
              </a:rPr>
              <a:t>Development </a:t>
            </a:r>
            <a:r>
              <a:rPr lang="en-US" altLang="zh-TW" sz="3600" dirty="0">
                <a:solidFill>
                  <a:schemeClr val="accent2">
                    <a:lumMod val="20000"/>
                    <a:lumOff val="80000"/>
                  </a:schemeClr>
                </a:solidFill>
                <a:latin typeface="Times New Roman" pitchFamily="18" charset="0"/>
                <a:cs typeface="Times New Roman" pitchFamily="18" charset="0"/>
              </a:rPr>
              <a:t>of </a:t>
            </a:r>
            <a:r>
              <a:rPr lang="en-US" altLang="zh-TW" sz="3600" dirty="0" smtClean="0">
                <a:solidFill>
                  <a:schemeClr val="accent2">
                    <a:lumMod val="20000"/>
                    <a:lumOff val="80000"/>
                  </a:schemeClr>
                </a:solidFill>
                <a:latin typeface="Times New Roman" pitchFamily="18" charset="0"/>
                <a:cs typeface="Times New Roman" pitchFamily="18" charset="0"/>
              </a:rPr>
              <a:t>APD/PDs</a:t>
            </a:r>
            <a:endParaRPr lang="en-US" altLang="zh-TW" sz="3600" dirty="0">
              <a:solidFill>
                <a:schemeClr val="accent2">
                  <a:lumMod val="20000"/>
                  <a:lumOff val="80000"/>
                </a:schemeClr>
              </a:solidFill>
              <a:latin typeface="Times New Roman" pitchFamily="18" charset="0"/>
              <a:cs typeface="Times New Roman" pitchFamily="18" charset="0"/>
            </a:endParaRPr>
          </a:p>
          <a:p>
            <a:pPr>
              <a:buFont typeface="Arial" panose="020B0604020202020204" pitchFamily="34" charset="0"/>
              <a:buChar char="•"/>
              <a:defRPr/>
            </a:pPr>
            <a:r>
              <a:rPr lang="en-IN" altLang="zh-TW" sz="3600" dirty="0" smtClean="0">
                <a:solidFill>
                  <a:schemeClr val="accent5"/>
                </a:solidFill>
                <a:latin typeface="Times New Roman" pitchFamily="18" charset="0"/>
                <a:cs typeface="Times New Roman" pitchFamily="18" charset="0"/>
              </a:rPr>
              <a:t>Cascaded M layer APD</a:t>
            </a:r>
          </a:p>
          <a:p>
            <a:pPr>
              <a:buFont typeface="Arial" panose="020B0604020202020204" pitchFamily="34" charset="0"/>
              <a:buChar char="•"/>
              <a:defRPr/>
            </a:pPr>
            <a:r>
              <a:rPr lang="en-US" altLang="zh-TW" sz="3600" dirty="0">
                <a:solidFill>
                  <a:schemeClr val="accent5"/>
                </a:solidFill>
                <a:latin typeface="Times New Roman" panose="02020603050405020304" pitchFamily="18" charset="0"/>
                <a:cs typeface="Times New Roman" panose="02020603050405020304" pitchFamily="18" charset="0"/>
              </a:rPr>
              <a:t>Measurement Result </a:t>
            </a:r>
            <a:endParaRPr lang="en-US" altLang="zh-TW" sz="3600" dirty="0" smtClean="0">
              <a:solidFill>
                <a:schemeClr val="accent5"/>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altLang="zh-TW" sz="3300" dirty="0" smtClean="0">
                <a:solidFill>
                  <a:schemeClr val="accent5"/>
                </a:solidFill>
                <a:latin typeface="Times New Roman" panose="02020603050405020304" pitchFamily="18" charset="0"/>
                <a:cs typeface="Times New Roman" panose="02020603050405020304" pitchFamily="18" charset="0"/>
              </a:rPr>
              <a:t>Low capacitance optimization</a:t>
            </a:r>
          </a:p>
          <a:p>
            <a:pPr lvl="1">
              <a:buFont typeface="Arial" panose="020B0604020202020204" pitchFamily="34" charset="0"/>
              <a:buChar char="•"/>
              <a:defRPr/>
            </a:pPr>
            <a:r>
              <a:rPr lang="en-US" altLang="zh-TW" sz="3300" dirty="0" smtClean="0">
                <a:solidFill>
                  <a:srgbClr val="D1D1F0"/>
                </a:solidFill>
                <a:latin typeface="Times New Roman" panose="02020603050405020304" pitchFamily="18" charset="0"/>
                <a:cs typeface="Times New Roman" panose="02020603050405020304" pitchFamily="18" charset="0"/>
              </a:rPr>
              <a:t>Backside-illuminated optimization   </a:t>
            </a:r>
          </a:p>
          <a:p>
            <a:pPr>
              <a:buFont typeface="Arial" panose="020B0604020202020204" pitchFamily="34" charset="0"/>
              <a:buChar char="•"/>
              <a:defRPr/>
            </a:pPr>
            <a:r>
              <a:rPr lang="en-US" altLang="zh-TW" sz="3600" dirty="0">
                <a:solidFill>
                  <a:schemeClr val="accent2"/>
                </a:solidFill>
                <a:latin typeface="Times New Roman" panose="02020603050405020304" pitchFamily="18" charset="0"/>
                <a:cs typeface="Times New Roman" pitchFamily="18" charset="0"/>
              </a:rPr>
              <a:t>Conclusion</a:t>
            </a:r>
          </a:p>
          <a:p>
            <a:pPr>
              <a:buFont typeface="Arial" panose="020B0604020202020204" pitchFamily="34" charset="0"/>
              <a:buChar char="•"/>
              <a:defRPr/>
            </a:pPr>
            <a:endParaRPr lang="en-US" altLang="zh-TW" sz="3600" i="1" dirty="0">
              <a:solidFill>
                <a:srgbClr val="D1D1F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defRPr/>
            </a:pPr>
            <a:endParaRPr lang="en-US" altLang="zh-TW" sz="3600" dirty="0">
              <a:latin typeface="Times New Roman" pitchFamily="18" charset="0"/>
              <a:cs typeface="Times New Roman" pitchFamily="18" charset="0"/>
            </a:endParaRPr>
          </a:p>
        </p:txBody>
      </p:sp>
      <p:sp>
        <p:nvSpPr>
          <p:cNvPr id="8" name="Rectangle 4"/>
          <p:cNvSpPr txBox="1">
            <a:spLocks noChangeArrowheads="1"/>
          </p:cNvSpPr>
          <p:nvPr/>
        </p:nvSpPr>
        <p:spPr>
          <a:xfrm>
            <a:off x="1646018" y="81106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Outline</a:t>
            </a:r>
          </a:p>
        </p:txBody>
      </p:sp>
      <p:sp>
        <p:nvSpPr>
          <p:cNvPr id="4" name="文字方塊 3"/>
          <p:cNvSpPr txBox="1"/>
          <p:nvPr/>
        </p:nvSpPr>
        <p:spPr>
          <a:xfrm>
            <a:off x="11345779" y="6178262"/>
            <a:ext cx="312906" cy="369332"/>
          </a:xfrm>
          <a:prstGeom prst="rect">
            <a:avLst/>
          </a:prstGeom>
          <a:noFill/>
        </p:spPr>
        <p:txBody>
          <a:bodyPr wrap="none" rtlCol="0">
            <a:spAutoFit/>
          </a:bodyPr>
          <a:lstStyle/>
          <a:p>
            <a:r>
              <a:rPr lang="en-US" altLang="zh-TW" dirty="0"/>
              <a:t>3</a:t>
            </a:r>
            <a:endParaRPr lang="zh-CN" altLang="en-US" dirty="0"/>
          </a:p>
        </p:txBody>
      </p:sp>
      <p:pic>
        <p:nvPicPr>
          <p:cNvPr id="5" name="圖片 4"/>
          <p:cNvPicPr>
            <a:picLocks noChangeAspect="1"/>
          </p:cNvPicPr>
          <p:nvPr/>
        </p:nvPicPr>
        <p:blipFill>
          <a:blip r:embed="rId4"/>
          <a:stretch>
            <a:fillRect/>
          </a:stretch>
        </p:blipFill>
        <p:spPr>
          <a:xfrm>
            <a:off x="9932761" y="0"/>
            <a:ext cx="2259239" cy="972000"/>
          </a:xfrm>
          <a:prstGeom prst="rect">
            <a:avLst/>
          </a:prstGeom>
        </p:spPr>
      </p:pic>
    </p:spTree>
    <p:custDataLst>
      <p:tags r:id="rId1"/>
    </p:custDataLst>
    <p:extLst>
      <p:ext uri="{BB962C8B-B14F-4D97-AF65-F5344CB8AC3E}">
        <p14:creationId xmlns:p14="http://schemas.microsoft.com/office/powerpoint/2010/main" val="296200782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2080684" y="488061"/>
            <a:ext cx="92782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txBox="1">
            <a:spLocks noChangeArrowheads="1"/>
          </p:cNvSpPr>
          <p:nvPr/>
        </p:nvSpPr>
        <p:spPr bwMode="auto">
          <a:xfrm>
            <a:off x="173620" y="2195099"/>
            <a:ext cx="11794929" cy="4310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kumimoji="1" sz="3200" b="0">
                <a:solidFill>
                  <a:srgbClr val="006699"/>
                </a:solidFill>
                <a:latin typeface="+mn-lt"/>
                <a:ea typeface="+mn-ea"/>
                <a:cs typeface="+mn-cs"/>
              </a:defRPr>
            </a:lvl1pPr>
            <a:lvl2pPr marL="742950" indent="-285750" algn="l" rtl="0" eaLnBrk="1" fontAlgn="base" hangingPunct="1">
              <a:spcBef>
                <a:spcPct val="20000"/>
              </a:spcBef>
              <a:spcAft>
                <a:spcPct val="0"/>
              </a:spcAft>
              <a:buBlip>
                <a:blip r:embed="rId3"/>
              </a:buBlip>
              <a:defRPr kumimoji="1" sz="2800" b="1">
                <a:solidFill>
                  <a:srgbClr val="006699"/>
                </a:solidFill>
                <a:latin typeface="+mn-lt"/>
                <a:ea typeface="+mn-ea"/>
              </a:defRPr>
            </a:lvl2pPr>
            <a:lvl3pPr marL="1143000" indent="-228600" algn="l" rtl="0" eaLnBrk="1" fontAlgn="base" hangingPunct="1">
              <a:spcBef>
                <a:spcPct val="20000"/>
              </a:spcBef>
              <a:spcAft>
                <a:spcPct val="0"/>
              </a:spcAft>
              <a:buBlip>
                <a:blip r:embed="rId3"/>
              </a:buBlip>
              <a:defRPr kumimoji="1" sz="2400" b="1">
                <a:solidFill>
                  <a:srgbClr val="33CCCC"/>
                </a:solidFill>
                <a:latin typeface="+mn-lt"/>
                <a:ea typeface="+mn-ea"/>
              </a:defRPr>
            </a:lvl3pPr>
            <a:lvl4pPr marL="1600200" indent="-228600" algn="l" rtl="0" eaLnBrk="1" fontAlgn="base" hangingPunct="1">
              <a:spcBef>
                <a:spcPct val="20000"/>
              </a:spcBef>
              <a:spcAft>
                <a:spcPct val="0"/>
              </a:spcAft>
              <a:buBlip>
                <a:blip r:embed="rId3"/>
              </a:buBlip>
              <a:defRPr kumimoji="1" sz="2000" b="1">
                <a:solidFill>
                  <a:srgbClr val="66FFFF"/>
                </a:solidFill>
                <a:latin typeface="+mn-lt"/>
                <a:ea typeface="+mn-ea"/>
              </a:defRPr>
            </a:lvl4pPr>
            <a:lvl5pPr marL="2057400" indent="-228600" algn="l" rtl="0" eaLnBrk="1" fontAlgn="base" hangingPunct="1">
              <a:spcBef>
                <a:spcPct val="20000"/>
              </a:spcBef>
              <a:spcAft>
                <a:spcPct val="0"/>
              </a:spcAft>
              <a:buBlip>
                <a:blip r:embed="rId3"/>
              </a:buBlip>
              <a:defRPr kumimoji="1" sz="2000" b="1">
                <a:solidFill>
                  <a:schemeClr val="tx1"/>
                </a:solidFill>
                <a:latin typeface="+mn-lt"/>
                <a:ea typeface="+mn-ea"/>
              </a:defRPr>
            </a:lvl5pPr>
            <a:lvl6pPr marL="2514600" indent="-228600" algn="l" rtl="0" eaLnBrk="1" fontAlgn="base" hangingPunct="1">
              <a:spcBef>
                <a:spcPct val="20000"/>
              </a:spcBef>
              <a:spcAft>
                <a:spcPct val="0"/>
              </a:spcAft>
              <a:buBlip>
                <a:blip r:embed="rId3"/>
              </a:buBlip>
              <a:defRPr kumimoji="1" sz="2000" b="1">
                <a:solidFill>
                  <a:schemeClr val="tx1"/>
                </a:solidFill>
                <a:latin typeface="+mn-lt"/>
                <a:ea typeface="+mn-ea"/>
              </a:defRPr>
            </a:lvl6pPr>
            <a:lvl7pPr marL="2971800" indent="-228600" algn="l" rtl="0" eaLnBrk="1" fontAlgn="base" hangingPunct="1">
              <a:spcBef>
                <a:spcPct val="20000"/>
              </a:spcBef>
              <a:spcAft>
                <a:spcPct val="0"/>
              </a:spcAft>
              <a:buBlip>
                <a:blip r:embed="rId3"/>
              </a:buBlip>
              <a:defRPr kumimoji="1" sz="2000" b="1">
                <a:solidFill>
                  <a:schemeClr val="tx1"/>
                </a:solidFill>
                <a:latin typeface="+mn-lt"/>
                <a:ea typeface="+mn-ea"/>
              </a:defRPr>
            </a:lvl7pPr>
            <a:lvl8pPr marL="3429000" indent="-228600" algn="l" rtl="0" eaLnBrk="1" fontAlgn="base" hangingPunct="1">
              <a:spcBef>
                <a:spcPct val="20000"/>
              </a:spcBef>
              <a:spcAft>
                <a:spcPct val="0"/>
              </a:spcAft>
              <a:buBlip>
                <a:blip r:embed="rId3"/>
              </a:buBlip>
              <a:defRPr kumimoji="1" sz="2000" b="1">
                <a:solidFill>
                  <a:schemeClr val="tx1"/>
                </a:solidFill>
                <a:latin typeface="+mn-lt"/>
                <a:ea typeface="+mn-ea"/>
              </a:defRPr>
            </a:lvl8pPr>
            <a:lvl9pPr marL="3886200" indent="-228600" algn="l" rtl="0" eaLnBrk="1" fontAlgn="base" hangingPunct="1">
              <a:spcBef>
                <a:spcPct val="20000"/>
              </a:spcBef>
              <a:spcAft>
                <a:spcPct val="0"/>
              </a:spcAft>
              <a:buBlip>
                <a:blip r:embed="rId3"/>
              </a:buBlip>
              <a:defRPr kumimoji="1" sz="2000" b="1">
                <a:solidFill>
                  <a:schemeClr val="tx1"/>
                </a:solidFill>
                <a:latin typeface="+mn-lt"/>
                <a:ea typeface="+mn-ea"/>
              </a:defRPr>
            </a:lvl9pPr>
          </a:lstStyle>
          <a:p>
            <a:pPr marL="342891" indent="-342891" algn="just">
              <a:buFont typeface="Wingdings" panose="05000000000000000000" pitchFamily="2" charset="2"/>
              <a:buChar char="Ø"/>
              <a:defRPr/>
            </a:pPr>
            <a:r>
              <a:rPr lang="en-US" altLang="zh-TW" sz="1800" b="1" kern="0" dirty="0">
                <a:solidFill>
                  <a:schemeClr val="tx1"/>
                </a:solidFill>
                <a:cs typeface="Times New Roman" pitchFamily="18" charset="0"/>
              </a:rPr>
              <a:t>In this work, we describe our unique cascaded M-layer and composite charge layer for application inside In0.52Al0.48As based APDs. The M-layer thickness </a:t>
            </a:r>
            <a:r>
              <a:rPr lang="en-US" altLang="zh-TW" sz="1800" b="1" kern="0" dirty="0" smtClean="0">
                <a:solidFill>
                  <a:schemeClr val="tx1"/>
                </a:solidFill>
                <a:cs typeface="Times New Roman" pitchFamily="18" charset="0"/>
              </a:rPr>
              <a:t>can be further </a:t>
            </a:r>
            <a:r>
              <a:rPr lang="en-US" altLang="zh-TW" sz="1800" b="1" kern="0" dirty="0">
                <a:solidFill>
                  <a:schemeClr val="tx1"/>
                </a:solidFill>
                <a:cs typeface="Times New Roman" pitchFamily="18" charset="0"/>
              </a:rPr>
              <a:t>downscaled </a:t>
            </a:r>
            <a:r>
              <a:rPr lang="en-US" altLang="zh-TW" sz="1800" b="1" kern="0" dirty="0" smtClean="0">
                <a:solidFill>
                  <a:schemeClr val="tx1"/>
                </a:solidFill>
                <a:cs typeface="Times New Roman" pitchFamily="18" charset="0"/>
              </a:rPr>
              <a:t>to </a:t>
            </a:r>
            <a:r>
              <a:rPr lang="en-US" altLang="zh-TW" sz="1800" b="1" kern="0" dirty="0">
                <a:solidFill>
                  <a:schemeClr val="tx1"/>
                </a:solidFill>
                <a:cs typeface="Times New Roman" pitchFamily="18" charset="0"/>
              </a:rPr>
              <a:t>improve high-speed performance while minimizing the tremendous increase of the tunneling dark current</a:t>
            </a:r>
            <a:r>
              <a:rPr lang="en-US" altLang="zh-TW" sz="1800" b="1" kern="0" dirty="0" smtClean="0">
                <a:solidFill>
                  <a:schemeClr val="tx1"/>
                </a:solidFill>
                <a:cs typeface="Times New Roman" pitchFamily="18" charset="0"/>
              </a:rPr>
              <a:t>.</a:t>
            </a:r>
          </a:p>
          <a:p>
            <a:pPr marL="342891" indent="-342891" algn="just">
              <a:buFont typeface="Wingdings" panose="05000000000000000000" pitchFamily="2" charset="2"/>
              <a:buChar char="Ø"/>
              <a:defRPr/>
            </a:pPr>
            <a:endParaRPr lang="en-US" altLang="zh-TW" sz="1800" b="1" kern="0" dirty="0" smtClean="0">
              <a:solidFill>
                <a:schemeClr val="tx1"/>
              </a:solidFill>
              <a:cs typeface="Times New Roman" pitchFamily="18" charset="0"/>
            </a:endParaRPr>
          </a:p>
          <a:p>
            <a:pPr marL="342891" indent="-342891" algn="just">
              <a:buFont typeface="Wingdings" panose="05000000000000000000" pitchFamily="2" charset="2"/>
              <a:buChar char="Ø"/>
              <a:defRPr/>
            </a:pPr>
            <a:r>
              <a:rPr lang="en-US" altLang="zh-CN" sz="1800" b="1" dirty="0">
                <a:solidFill>
                  <a:schemeClr val="tx1"/>
                </a:solidFill>
              </a:rPr>
              <a:t>To maintain a low junction capacitance required for high sensitivity performance while having a large active window (mesa) size, a thick InP collector layer is embedded beneath the thin M layer.</a:t>
            </a:r>
            <a:endParaRPr lang="en-US" altLang="zh-TW" sz="1800" b="1" kern="0" dirty="0" smtClean="0">
              <a:solidFill>
                <a:schemeClr val="tx1"/>
              </a:solidFill>
              <a:cs typeface="Times New Roman" pitchFamily="18" charset="0"/>
            </a:endParaRPr>
          </a:p>
          <a:p>
            <a:pPr marL="342891" indent="-342891" algn="just">
              <a:buFont typeface="Wingdings" panose="05000000000000000000" pitchFamily="2" charset="2"/>
              <a:buChar char="Ø"/>
              <a:defRPr/>
            </a:pPr>
            <a:endParaRPr lang="en-US" altLang="zh-TW" sz="2000" b="1" kern="0" dirty="0" smtClean="0">
              <a:solidFill>
                <a:schemeClr val="tx1"/>
              </a:solidFill>
              <a:cs typeface="Times New Roman" pitchFamily="18" charset="0"/>
            </a:endParaRPr>
          </a:p>
          <a:p>
            <a:pPr marL="342891" indent="-342891" algn="just">
              <a:buFont typeface="Wingdings" panose="05000000000000000000" pitchFamily="2" charset="2"/>
              <a:buChar char="Ø"/>
              <a:defRPr/>
            </a:pPr>
            <a:r>
              <a:rPr lang="en-US" altLang="zh-CN" sz="1800" b="1" dirty="0">
                <a:solidFill>
                  <a:schemeClr val="tx2"/>
                </a:solidFill>
              </a:rPr>
              <a:t>This APD exhibits a wide 3-dB O-E bandwidth </a:t>
            </a:r>
            <a:r>
              <a:rPr lang="en-US" altLang="zh-CN" sz="1800" b="1" dirty="0">
                <a:solidFill>
                  <a:srgbClr val="FF0000"/>
                </a:solidFill>
              </a:rPr>
              <a:t>(44 to 28 GHz), </a:t>
            </a:r>
            <a:r>
              <a:rPr lang="en-US" altLang="zh-CN" sz="1800" b="1" dirty="0">
                <a:solidFill>
                  <a:schemeClr val="tx2"/>
                </a:solidFill>
              </a:rPr>
              <a:t>low dark current </a:t>
            </a:r>
            <a:r>
              <a:rPr lang="en-US" altLang="zh-CN" sz="1800" b="1" dirty="0">
                <a:solidFill>
                  <a:srgbClr val="FF0000"/>
                </a:solidFill>
              </a:rPr>
              <a:t>(approximately 400 nA), </a:t>
            </a:r>
            <a:r>
              <a:rPr lang="en-US" altLang="zh-CN" sz="1800" b="1" dirty="0">
                <a:solidFill>
                  <a:schemeClr val="tx2"/>
                </a:solidFill>
              </a:rPr>
              <a:t>low capacitance </a:t>
            </a:r>
            <a:r>
              <a:rPr lang="en-US" altLang="zh-CN" sz="1800" b="1" dirty="0">
                <a:solidFill>
                  <a:srgbClr val="FF0000"/>
                </a:solidFill>
              </a:rPr>
              <a:t>(34 </a:t>
            </a:r>
            <a:r>
              <a:rPr lang="en-US" altLang="zh-CN" sz="1800" b="1" dirty="0" err="1">
                <a:solidFill>
                  <a:srgbClr val="FF0000"/>
                </a:solidFill>
              </a:rPr>
              <a:t>fF</a:t>
            </a:r>
            <a:r>
              <a:rPr lang="en-US" altLang="zh-CN" sz="1800" b="1" dirty="0">
                <a:solidFill>
                  <a:srgbClr val="FF0000"/>
                </a:solidFill>
              </a:rPr>
              <a:t>), </a:t>
            </a:r>
            <a:r>
              <a:rPr lang="en-US" altLang="zh-CN" sz="1800" b="1" dirty="0">
                <a:solidFill>
                  <a:schemeClr val="tx2"/>
                </a:solidFill>
              </a:rPr>
              <a:t>a very high gain-bandwidth product </a:t>
            </a:r>
            <a:r>
              <a:rPr lang="en-US" altLang="zh-CN" sz="1800" b="1" dirty="0">
                <a:solidFill>
                  <a:srgbClr val="FF0000"/>
                </a:solidFill>
              </a:rPr>
              <a:t>(1.03 THz), </a:t>
            </a:r>
            <a:r>
              <a:rPr lang="en-US" altLang="zh-CN" sz="1800" b="1" dirty="0">
                <a:solidFill>
                  <a:schemeClr val="tx2"/>
                </a:solidFill>
              </a:rPr>
              <a:t>and high saturation current </a:t>
            </a:r>
            <a:r>
              <a:rPr lang="en-US" altLang="zh-CN" sz="1800" b="1" dirty="0">
                <a:solidFill>
                  <a:srgbClr val="FF0000"/>
                </a:solidFill>
              </a:rPr>
              <a:t>(around 12 mA) </a:t>
            </a:r>
            <a:r>
              <a:rPr lang="en-US" altLang="zh-CN" sz="1800" b="1" dirty="0">
                <a:solidFill>
                  <a:schemeClr val="tx2"/>
                </a:solidFill>
              </a:rPr>
              <a:t>within the low to moderate multiplication gain range </a:t>
            </a:r>
            <a:r>
              <a:rPr lang="en-US" altLang="zh-CN" sz="1800" b="1" dirty="0">
                <a:solidFill>
                  <a:srgbClr val="FF0000"/>
                </a:solidFill>
              </a:rPr>
              <a:t>(responsivity of 0.84 to 1.9 A/W). </a:t>
            </a:r>
            <a:r>
              <a:rPr lang="en-US" altLang="zh-CN" sz="1800" b="1" dirty="0">
                <a:solidFill>
                  <a:schemeClr val="tx2"/>
                </a:solidFill>
              </a:rPr>
              <a:t>This corresponds to a large millimeter-wave output power </a:t>
            </a:r>
            <a:r>
              <a:rPr lang="en-US" altLang="zh-CN" sz="1800" b="1" dirty="0">
                <a:solidFill>
                  <a:srgbClr val="FF0000"/>
                </a:solidFill>
              </a:rPr>
              <a:t>(-0.77 dBm) at 45 GHz</a:t>
            </a:r>
            <a:r>
              <a:rPr lang="en-US" altLang="zh-CN" sz="1800" b="1" dirty="0" smtClean="0">
                <a:solidFill>
                  <a:srgbClr val="FF0000"/>
                </a:solidFill>
              </a:rPr>
              <a:t>.</a:t>
            </a:r>
          </a:p>
          <a:p>
            <a:pPr marL="342891" indent="-342891" algn="just">
              <a:buFont typeface="Wingdings" panose="05000000000000000000" pitchFamily="2" charset="2"/>
              <a:buChar char="Ø"/>
              <a:defRPr/>
            </a:pPr>
            <a:r>
              <a:rPr lang="en-US" altLang="zh-TW" sz="1800" b="1" kern="0" dirty="0" smtClean="0">
                <a:solidFill>
                  <a:schemeClr val="accent4"/>
                </a:solidFill>
                <a:cs typeface="Times New Roman" pitchFamily="18" charset="0"/>
              </a:rPr>
              <a:t>Our flip-chip bonding version shows superior bandwidth </a:t>
            </a:r>
            <a:r>
              <a:rPr lang="en-US" altLang="zh-TW" sz="1800" b="1" u="sng" kern="0" dirty="0" smtClean="0">
                <a:solidFill>
                  <a:srgbClr val="FF0000"/>
                </a:solidFill>
                <a:cs typeface="Times New Roman" pitchFamily="18" charset="0"/>
              </a:rPr>
              <a:t>(28 vs. 22 GHz), </a:t>
            </a:r>
            <a:r>
              <a:rPr lang="en-US" altLang="zh-TW" sz="1800" b="1" kern="0" dirty="0" smtClean="0">
                <a:solidFill>
                  <a:schemeClr val="accent4"/>
                </a:solidFill>
                <a:cs typeface="Times New Roman" pitchFamily="18" charset="0"/>
              </a:rPr>
              <a:t>responsivity </a:t>
            </a:r>
            <a:r>
              <a:rPr lang="en-US" altLang="zh-TW" sz="1800" b="1" u="sng" kern="0" dirty="0" smtClean="0">
                <a:solidFill>
                  <a:srgbClr val="FF0000"/>
                </a:solidFill>
                <a:cs typeface="Times New Roman" pitchFamily="18" charset="0"/>
              </a:rPr>
              <a:t>(6.52 vs. 6.5 A/W</a:t>
            </a:r>
            <a:r>
              <a:rPr lang="en-US" altLang="zh-TW" sz="1800" b="1" kern="0" dirty="0" smtClean="0">
                <a:solidFill>
                  <a:schemeClr val="accent4"/>
                </a:solidFill>
                <a:cs typeface="Times New Roman" pitchFamily="18" charset="0"/>
              </a:rPr>
              <a:t>), and saturation</a:t>
            </a:r>
            <a:r>
              <a:rPr lang="zh-TW" altLang="en-US" sz="1800" b="1" kern="0" dirty="0" smtClean="0">
                <a:solidFill>
                  <a:schemeClr val="accent4"/>
                </a:solidFill>
                <a:cs typeface="Times New Roman" pitchFamily="18" charset="0"/>
              </a:rPr>
              <a:t> </a:t>
            </a:r>
            <a:r>
              <a:rPr lang="en-US" altLang="zh-TW" sz="1800" b="1" kern="0" dirty="0" smtClean="0">
                <a:solidFill>
                  <a:schemeClr val="accent4"/>
                </a:solidFill>
                <a:cs typeface="Times New Roman" pitchFamily="18" charset="0"/>
              </a:rPr>
              <a:t>optical power </a:t>
            </a:r>
            <a:r>
              <a:rPr lang="en-US" altLang="zh-TW" sz="1800" b="1" u="sng" kern="0" dirty="0" smtClean="0">
                <a:solidFill>
                  <a:srgbClr val="FF0000"/>
                </a:solidFill>
                <a:cs typeface="Times New Roman" pitchFamily="18" charset="0"/>
              </a:rPr>
              <a:t>(8.8 vs. &lt;0dBm)</a:t>
            </a:r>
            <a:r>
              <a:rPr lang="zh-TW" altLang="en-US" sz="1800" b="1" u="sng" kern="0" dirty="0" smtClean="0">
                <a:solidFill>
                  <a:srgbClr val="FF0000"/>
                </a:solidFill>
                <a:cs typeface="Times New Roman" pitchFamily="18" charset="0"/>
              </a:rPr>
              <a:t> </a:t>
            </a:r>
            <a:r>
              <a:rPr lang="en-US" altLang="zh-TW" sz="1800" b="1" u="sng" kern="0" dirty="0" smtClean="0">
                <a:solidFill>
                  <a:srgbClr val="FF0000"/>
                </a:solidFill>
                <a:cs typeface="Times New Roman" pitchFamily="18" charset="0"/>
              </a:rPr>
              <a:t> </a:t>
            </a:r>
            <a:r>
              <a:rPr lang="en-US" altLang="zh-TW" sz="1800" b="1" kern="0" dirty="0" smtClean="0">
                <a:solidFill>
                  <a:schemeClr val="accent4"/>
                </a:solidFill>
                <a:cs typeface="Times New Roman" pitchFamily="18" charset="0"/>
              </a:rPr>
              <a:t>than those of Si-Ge counterparts </a:t>
            </a:r>
          </a:p>
          <a:p>
            <a:pPr marL="342891" indent="-342891" algn="just">
              <a:buFont typeface="Wingdings" panose="05000000000000000000" pitchFamily="2" charset="2"/>
              <a:buChar char="Ø"/>
              <a:defRPr/>
            </a:pPr>
            <a:endParaRPr lang="en-US" altLang="zh-TW" sz="2000" b="1" kern="0" dirty="0">
              <a:solidFill>
                <a:schemeClr val="tx1"/>
              </a:solidFill>
              <a:cs typeface="Times New Roman" pitchFamily="18" charset="0"/>
            </a:endParaRPr>
          </a:p>
          <a:p>
            <a:pPr marL="342891" indent="-342891" algn="just">
              <a:buFont typeface="Wingdings" panose="05000000000000000000" pitchFamily="2" charset="2"/>
              <a:buChar char="Ø"/>
              <a:defRPr/>
            </a:pPr>
            <a:endParaRPr lang="en-US" altLang="zh-TW" sz="2000" b="1" kern="0" dirty="0">
              <a:solidFill>
                <a:schemeClr val="tx1"/>
              </a:solidFill>
              <a:cs typeface="Times New Roman" pitchFamily="18" charset="0"/>
            </a:endParaRPr>
          </a:p>
        </p:txBody>
      </p:sp>
      <p:sp>
        <p:nvSpPr>
          <p:cNvPr id="2" name="投影片編號版面配置區 1"/>
          <p:cNvSpPr>
            <a:spLocks noGrp="1"/>
          </p:cNvSpPr>
          <p:nvPr>
            <p:ph type="sldNum" sz="quarter" idx="12"/>
          </p:nvPr>
        </p:nvSpPr>
        <p:spPr/>
        <p:txBody>
          <a:bodyPr/>
          <a:lstStyle/>
          <a:p>
            <a:fld id="{AEDBE412-8A3F-40B7-A29B-3BFC72FDE4E9}" type="slidenum">
              <a:rPr lang="zh-TW" altLang="en-US" smtClean="0"/>
              <a:t>65</a:t>
            </a:fld>
            <a:endParaRPr lang="zh-TW" altLang="en-US"/>
          </a:p>
        </p:txBody>
      </p:sp>
      <p:sp>
        <p:nvSpPr>
          <p:cNvPr id="13" name="文字方塊 12"/>
          <p:cNvSpPr txBox="1"/>
          <p:nvPr/>
        </p:nvSpPr>
        <p:spPr>
          <a:xfrm>
            <a:off x="11227747" y="6035989"/>
            <a:ext cx="441146" cy="369332"/>
          </a:xfrm>
          <a:prstGeom prst="rect">
            <a:avLst/>
          </a:prstGeom>
          <a:noFill/>
        </p:spPr>
        <p:txBody>
          <a:bodyPr wrap="none" rtlCol="0">
            <a:spAutoFit/>
          </a:bodyPr>
          <a:lstStyle/>
          <a:p>
            <a:r>
              <a:rPr lang="en-US" altLang="zh-CN" dirty="0" smtClean="0"/>
              <a:t>60</a:t>
            </a:r>
            <a:endParaRPr lang="zh-CN" altLang="en-US" dirty="0"/>
          </a:p>
        </p:txBody>
      </p:sp>
    </p:spTree>
    <p:extLst>
      <p:ext uri="{BB962C8B-B14F-4D97-AF65-F5344CB8AC3E}">
        <p14:creationId xmlns:p14="http://schemas.microsoft.com/office/powerpoint/2010/main" val="13082589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1227747" y="6035989"/>
            <a:ext cx="441146" cy="369332"/>
          </a:xfrm>
          <a:prstGeom prst="rect">
            <a:avLst/>
          </a:prstGeom>
          <a:noFill/>
        </p:spPr>
        <p:txBody>
          <a:bodyPr wrap="none" rtlCol="0">
            <a:spAutoFit/>
          </a:bodyPr>
          <a:lstStyle/>
          <a:p>
            <a:r>
              <a:rPr lang="en-US" altLang="zh-CN" dirty="0" smtClean="0"/>
              <a:t>61</a:t>
            </a:r>
            <a:endParaRPr lang="zh-CN" altLang="en-US" dirty="0"/>
          </a:p>
        </p:txBody>
      </p:sp>
      <p:pic>
        <p:nvPicPr>
          <p:cNvPr id="4" name="圖片 3"/>
          <p:cNvPicPr>
            <a:picLocks noChangeAspect="1"/>
          </p:cNvPicPr>
          <p:nvPr/>
        </p:nvPicPr>
        <p:blipFill>
          <a:blip r:embed="rId3"/>
          <a:stretch>
            <a:fillRect/>
          </a:stretch>
        </p:blipFill>
        <p:spPr>
          <a:xfrm>
            <a:off x="9932761" y="0"/>
            <a:ext cx="2259239" cy="972000"/>
          </a:xfrm>
          <a:prstGeom prst="rect">
            <a:avLst/>
          </a:prstGeom>
        </p:spPr>
      </p:pic>
      <p:pic>
        <p:nvPicPr>
          <p:cNvPr id="5" name="Picture 4" descr="MC90022323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229" y="972000"/>
            <a:ext cx="4824413"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03173167"/>
      </p:ext>
    </p:extLst>
  </p:cSld>
  <p:clrMapOvr>
    <a:masterClrMapping/>
  </p:clrMapOvr>
  <p:transition advTm="78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1282216"/>
            <a:ext cx="7771507" cy="5148000"/>
          </a:xfrm>
          <a:prstGeom prst="rect">
            <a:avLst/>
          </a:prstGeom>
        </p:spPr>
      </p:pic>
      <p:sp>
        <p:nvSpPr>
          <p:cNvPr id="3" name="文字方塊 2"/>
          <p:cNvSpPr txBox="1"/>
          <p:nvPr/>
        </p:nvSpPr>
        <p:spPr>
          <a:xfrm>
            <a:off x="8299242" y="2339073"/>
            <a:ext cx="3210560" cy="646331"/>
          </a:xfrm>
          <a:prstGeom prst="rect">
            <a:avLst/>
          </a:prstGeom>
          <a:noFill/>
        </p:spPr>
        <p:txBody>
          <a:bodyPr wrap="square" rtlCol="0">
            <a:spAutoFit/>
          </a:bodyPr>
          <a:lstStyle/>
          <a:p>
            <a:pPr algn="just"/>
            <a:r>
              <a:rPr lang="en-US" altLang="zh-TW" b="1" u="sng" dirty="0" smtClean="0">
                <a:solidFill>
                  <a:srgbClr val="00B050"/>
                </a:solidFill>
              </a:rPr>
              <a:t>Measured by Prof. Joe Campbell’s Group </a:t>
            </a:r>
            <a:endParaRPr lang="zh-TW" altLang="en-US" b="1" u="sng" dirty="0">
              <a:solidFill>
                <a:srgbClr val="00B050"/>
              </a:solidFill>
            </a:endParaRPr>
          </a:p>
        </p:txBody>
      </p:sp>
      <p:sp>
        <p:nvSpPr>
          <p:cNvPr id="4" name="Rectangle 4"/>
          <p:cNvSpPr txBox="1">
            <a:spLocks noChangeArrowheads="1"/>
          </p:cNvSpPr>
          <p:nvPr/>
        </p:nvSpPr>
        <p:spPr>
          <a:xfrm>
            <a:off x="1646018" y="41482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i="1" kern="0"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Excess Noise Performance </a:t>
            </a:r>
            <a:endParaRPr lang="en-US" altLang="zh-TW" sz="4300" i="1" kern="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00206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2454" y="3181442"/>
            <a:ext cx="1224136" cy="1634284"/>
          </a:xfrm>
          <a:prstGeom prst="rect">
            <a:avLst/>
          </a:prstGeom>
        </p:spPr>
      </p:pic>
      <p:pic>
        <p:nvPicPr>
          <p:cNvPr id="7" name="圖片 6"/>
          <p:cNvPicPr>
            <a:picLocks noChangeAspect="1"/>
          </p:cNvPicPr>
          <p:nvPr/>
        </p:nvPicPr>
        <p:blipFill>
          <a:blip r:embed="rId4"/>
          <a:stretch>
            <a:fillRect/>
          </a:stretch>
        </p:blipFill>
        <p:spPr>
          <a:xfrm>
            <a:off x="8022999" y="5058840"/>
            <a:ext cx="4057650" cy="704850"/>
          </a:xfrm>
          <a:prstGeom prst="rect">
            <a:avLst/>
          </a:prstGeom>
        </p:spPr>
      </p:pic>
    </p:spTree>
    <p:extLst>
      <p:ext uri="{BB962C8B-B14F-4D97-AF65-F5344CB8AC3E}">
        <p14:creationId xmlns:p14="http://schemas.microsoft.com/office/powerpoint/2010/main" val="19319579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bwMode="auto">
          <a:xfrm>
            <a:off x="2632108" y="358830"/>
            <a:ext cx="7757033" cy="18727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i="1" kern="0" dirty="0" smtClean="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Equivalent-Circuit-Model</a:t>
            </a:r>
            <a:endParaRPr lang="zh-TW" altLang="en-US" i="1" kern="0" dirty="0">
              <a:solidFill>
                <a:schemeClr val="accent1">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9" name="圖片 308"/>
          <p:cNvPicPr/>
          <p:nvPr/>
        </p:nvPicPr>
        <p:blipFill>
          <a:blip r:embed="rId3" cstate="print">
            <a:extLst>
              <a:ext uri="{28A0092B-C50C-407E-A947-70E740481C1C}">
                <a14:useLocalDpi xmlns:a14="http://schemas.microsoft.com/office/drawing/2010/main" val="0"/>
              </a:ext>
            </a:extLst>
          </a:blip>
          <a:stretch>
            <a:fillRect/>
          </a:stretch>
        </p:blipFill>
        <p:spPr>
          <a:xfrm>
            <a:off x="2448560" y="2038495"/>
            <a:ext cx="6807199" cy="3324226"/>
          </a:xfrm>
          <a:prstGeom prst="rect">
            <a:avLst/>
          </a:prstGeom>
        </p:spPr>
      </p:pic>
      <p:sp>
        <p:nvSpPr>
          <p:cNvPr id="5" name="文字方塊 4"/>
          <p:cNvSpPr txBox="1"/>
          <p:nvPr/>
        </p:nvSpPr>
        <p:spPr>
          <a:xfrm>
            <a:off x="11227747" y="6035989"/>
            <a:ext cx="441146" cy="369332"/>
          </a:xfrm>
          <a:prstGeom prst="rect">
            <a:avLst/>
          </a:prstGeom>
          <a:noFill/>
        </p:spPr>
        <p:txBody>
          <a:bodyPr wrap="none" rtlCol="0">
            <a:spAutoFit/>
          </a:bodyPr>
          <a:lstStyle/>
          <a:p>
            <a:r>
              <a:rPr lang="en-US" altLang="zh-CN" dirty="0" smtClean="0"/>
              <a:t>51</a:t>
            </a:r>
            <a:endParaRPr lang="zh-CN" altLang="en-US" dirty="0"/>
          </a:p>
        </p:txBody>
      </p:sp>
    </p:spTree>
    <p:extLst>
      <p:ext uri="{BB962C8B-B14F-4D97-AF65-F5344CB8AC3E}">
        <p14:creationId xmlns:p14="http://schemas.microsoft.com/office/powerpoint/2010/main" val="12265240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群組 68"/>
          <p:cNvGrpSpPr/>
          <p:nvPr/>
        </p:nvGrpSpPr>
        <p:grpSpPr>
          <a:xfrm>
            <a:off x="0" y="2159864"/>
            <a:ext cx="12095544" cy="2539458"/>
            <a:chOff x="-222124" y="374533"/>
            <a:chExt cx="12428241" cy="2086937"/>
          </a:xfrm>
        </p:grpSpPr>
        <p:grpSp>
          <p:nvGrpSpPr>
            <p:cNvPr id="67" name="群組 66"/>
            <p:cNvGrpSpPr/>
            <p:nvPr/>
          </p:nvGrpSpPr>
          <p:grpSpPr>
            <a:xfrm>
              <a:off x="-222124" y="374533"/>
              <a:ext cx="12428241" cy="2086937"/>
              <a:chOff x="60960" y="554728"/>
              <a:chExt cx="12428241" cy="2086937"/>
            </a:xfrm>
          </p:grpSpPr>
          <p:grpSp>
            <p:nvGrpSpPr>
              <p:cNvPr id="65" name="群組 64"/>
              <p:cNvGrpSpPr/>
              <p:nvPr/>
            </p:nvGrpSpPr>
            <p:grpSpPr>
              <a:xfrm>
                <a:off x="60960" y="554728"/>
                <a:ext cx="12428241" cy="2086937"/>
                <a:chOff x="60960" y="554728"/>
                <a:chExt cx="12428241" cy="2086937"/>
              </a:xfrm>
            </p:grpSpPr>
            <p:grpSp>
              <p:nvGrpSpPr>
                <p:cNvPr id="63" name="群組 62"/>
                <p:cNvGrpSpPr/>
                <p:nvPr/>
              </p:nvGrpSpPr>
              <p:grpSpPr>
                <a:xfrm>
                  <a:off x="60960" y="554728"/>
                  <a:ext cx="12428241" cy="2086937"/>
                  <a:chOff x="45139" y="523277"/>
                  <a:chExt cx="12428241" cy="2086937"/>
                </a:xfrm>
              </p:grpSpPr>
              <p:grpSp>
                <p:nvGrpSpPr>
                  <p:cNvPr id="62" name="群組 61"/>
                  <p:cNvGrpSpPr/>
                  <p:nvPr/>
                </p:nvGrpSpPr>
                <p:grpSpPr>
                  <a:xfrm>
                    <a:off x="45139" y="523277"/>
                    <a:ext cx="12428241" cy="2014798"/>
                    <a:chOff x="45139" y="523277"/>
                    <a:chExt cx="12428241" cy="2014798"/>
                  </a:xfrm>
                </p:grpSpPr>
                <p:grpSp>
                  <p:nvGrpSpPr>
                    <p:cNvPr id="59" name="群組 58"/>
                    <p:cNvGrpSpPr/>
                    <p:nvPr/>
                  </p:nvGrpSpPr>
                  <p:grpSpPr>
                    <a:xfrm>
                      <a:off x="45139" y="523277"/>
                      <a:ext cx="12428241" cy="2014798"/>
                      <a:chOff x="91440" y="523277"/>
                      <a:chExt cx="12428241" cy="2014798"/>
                    </a:xfrm>
                  </p:grpSpPr>
                  <p:grpSp>
                    <p:nvGrpSpPr>
                      <p:cNvPr id="14" name="群組 13"/>
                      <p:cNvGrpSpPr/>
                      <p:nvPr/>
                    </p:nvGrpSpPr>
                    <p:grpSpPr>
                      <a:xfrm>
                        <a:off x="3036488" y="544858"/>
                        <a:ext cx="3144330" cy="1942185"/>
                        <a:chOff x="3955072" y="939897"/>
                        <a:chExt cx="3880796" cy="2375314"/>
                      </a:xfrm>
                    </p:grpSpPr>
                    <p:pic>
                      <p:nvPicPr>
                        <p:cNvPr id="24" name="圖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072" y="939897"/>
                          <a:ext cx="3880796" cy="2375314"/>
                        </a:xfrm>
                        <a:prstGeom prst="rect">
                          <a:avLst/>
                        </a:prstGeom>
                      </p:spPr>
                    </p:pic>
                    <p:sp>
                      <p:nvSpPr>
                        <p:cNvPr id="25" name="文字方塊 21"/>
                        <p:cNvSpPr txBox="1"/>
                        <p:nvPr/>
                      </p:nvSpPr>
                      <p:spPr>
                        <a:xfrm>
                          <a:off x="5114270" y="1353015"/>
                          <a:ext cx="1330215" cy="352770"/>
                        </a:xfrm>
                        <a:prstGeom prst="rect">
                          <a:avLst/>
                        </a:prstGeom>
                        <a:noFill/>
                      </p:spPr>
                      <p:txBody>
                        <a:bodyPr wrap="square" rtlCol="0">
                          <a:spAutoFit/>
                        </a:bodyPr>
                        <a:lstStyle/>
                        <a:p>
                          <a:r>
                            <a:rPr lang="en-US" altLang="zh-TW" sz="1400" b="1" dirty="0">
                              <a:solidFill>
                                <a:srgbClr val="0347CF"/>
                              </a:solidFill>
                            </a:rPr>
                            <a:t>Measured</a:t>
                          </a:r>
                          <a:endParaRPr lang="zh-TW" altLang="en-US" sz="1400" b="1" dirty="0">
                            <a:solidFill>
                              <a:srgbClr val="0347CF"/>
                            </a:solidFill>
                          </a:endParaRPr>
                        </a:p>
                      </p:txBody>
                    </p:sp>
                    <p:cxnSp>
                      <p:nvCxnSpPr>
                        <p:cNvPr id="26" name="直線接點 16"/>
                        <p:cNvCxnSpPr/>
                        <p:nvPr/>
                      </p:nvCxnSpPr>
                      <p:spPr>
                        <a:xfrm flipV="1">
                          <a:off x="4557966" y="1340440"/>
                          <a:ext cx="538194" cy="13072"/>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sp>
                      <p:nvSpPr>
                        <p:cNvPr id="27" name="文字方塊 17"/>
                        <p:cNvSpPr txBox="1"/>
                        <p:nvPr/>
                      </p:nvSpPr>
                      <p:spPr>
                        <a:xfrm>
                          <a:off x="5142350" y="1190603"/>
                          <a:ext cx="905990" cy="352770"/>
                        </a:xfrm>
                        <a:prstGeom prst="rect">
                          <a:avLst/>
                        </a:prstGeom>
                        <a:noFill/>
                        <a:ln>
                          <a:noFill/>
                        </a:ln>
                      </p:spPr>
                      <p:txBody>
                        <a:bodyPr wrap="square" rtlCol="0">
                          <a:spAutoFit/>
                        </a:bodyPr>
                        <a:lstStyle/>
                        <a:p>
                          <a:r>
                            <a:rPr lang="en-US" altLang="zh-TW" sz="1400" b="1" dirty="0">
                              <a:solidFill>
                                <a:srgbClr val="FF0000"/>
                              </a:solidFill>
                            </a:rPr>
                            <a:t>Fitted</a:t>
                          </a:r>
                          <a:endParaRPr lang="zh-TW" altLang="en-US" sz="1400" b="1" dirty="0">
                            <a:solidFill>
                              <a:srgbClr val="FF0000"/>
                            </a:solidFill>
                          </a:endParaRPr>
                        </a:p>
                      </p:txBody>
                    </p:sp>
                    <p:grpSp>
                      <p:nvGrpSpPr>
                        <p:cNvPr id="28" name="群組 27"/>
                        <p:cNvGrpSpPr/>
                        <p:nvPr/>
                      </p:nvGrpSpPr>
                      <p:grpSpPr>
                        <a:xfrm>
                          <a:off x="4560268" y="1450771"/>
                          <a:ext cx="581464" cy="133932"/>
                          <a:chOff x="4883356" y="1560499"/>
                          <a:chExt cx="581464" cy="133932"/>
                        </a:xfrm>
                      </p:grpSpPr>
                      <p:cxnSp>
                        <p:nvCxnSpPr>
                          <p:cNvPr id="29" name="直線接點 28"/>
                          <p:cNvCxnSpPr/>
                          <p:nvPr/>
                        </p:nvCxnSpPr>
                        <p:spPr>
                          <a:xfrm flipV="1">
                            <a:off x="4883356" y="1630273"/>
                            <a:ext cx="233472" cy="824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cxnSp>
                        <p:nvCxnSpPr>
                          <p:cNvPr id="30" name="直線接點 18"/>
                          <p:cNvCxnSpPr/>
                          <p:nvPr/>
                        </p:nvCxnSpPr>
                        <p:spPr>
                          <a:xfrm flipV="1">
                            <a:off x="5231348" y="1622480"/>
                            <a:ext cx="233472" cy="824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31" name="橢圓 20"/>
                          <p:cNvSpPr/>
                          <p:nvPr/>
                        </p:nvSpPr>
                        <p:spPr>
                          <a:xfrm flipH="1">
                            <a:off x="5132858" y="1560499"/>
                            <a:ext cx="96060" cy="133932"/>
                          </a:xfrm>
                          <a:prstGeom prst="ellipse">
                            <a:avLst/>
                          </a:prstGeom>
                          <a:noFill/>
                          <a:ln w="28575">
                            <a:solidFill>
                              <a:srgbClr val="034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15" name="群組 14"/>
                      <p:cNvGrpSpPr/>
                      <p:nvPr/>
                    </p:nvGrpSpPr>
                    <p:grpSpPr>
                      <a:xfrm>
                        <a:off x="6178747" y="523277"/>
                        <a:ext cx="3317258" cy="2014798"/>
                        <a:chOff x="7835868" y="909133"/>
                        <a:chExt cx="3850580" cy="2371957"/>
                      </a:xfrm>
                    </p:grpSpPr>
                    <p:pic>
                      <p:nvPicPr>
                        <p:cNvPr id="16" name="圖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868" y="909133"/>
                          <a:ext cx="3850580" cy="2371957"/>
                        </a:xfrm>
                        <a:prstGeom prst="rect">
                          <a:avLst/>
                        </a:prstGeom>
                      </p:spPr>
                    </p:pic>
                    <p:sp>
                      <p:nvSpPr>
                        <p:cNvPr id="17" name="文字方塊 21"/>
                        <p:cNvSpPr txBox="1"/>
                        <p:nvPr/>
                      </p:nvSpPr>
                      <p:spPr>
                        <a:xfrm>
                          <a:off x="8985333" y="1313665"/>
                          <a:ext cx="1083564" cy="339576"/>
                        </a:xfrm>
                        <a:prstGeom prst="rect">
                          <a:avLst/>
                        </a:prstGeom>
                        <a:noFill/>
                      </p:spPr>
                      <p:txBody>
                        <a:bodyPr wrap="none" rtlCol="0">
                          <a:spAutoFit/>
                        </a:bodyPr>
                        <a:lstStyle/>
                        <a:p>
                          <a:r>
                            <a:rPr lang="en-US" altLang="zh-TW" sz="1400" b="1" dirty="0">
                              <a:solidFill>
                                <a:srgbClr val="0347CF"/>
                              </a:solidFill>
                            </a:rPr>
                            <a:t>Measured</a:t>
                          </a:r>
                          <a:endParaRPr lang="zh-TW" altLang="en-US" sz="1400" b="1" dirty="0">
                            <a:solidFill>
                              <a:srgbClr val="0347CF"/>
                            </a:solidFill>
                          </a:endParaRPr>
                        </a:p>
                      </p:txBody>
                    </p:sp>
                    <p:cxnSp>
                      <p:nvCxnSpPr>
                        <p:cNvPr id="18" name="直線接點 16"/>
                        <p:cNvCxnSpPr/>
                        <p:nvPr/>
                      </p:nvCxnSpPr>
                      <p:spPr>
                        <a:xfrm flipV="1">
                          <a:off x="8455716" y="1288357"/>
                          <a:ext cx="538194" cy="13072"/>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sp>
                      <p:nvSpPr>
                        <p:cNvPr id="19" name="文字方塊 17"/>
                        <p:cNvSpPr txBox="1"/>
                        <p:nvPr/>
                      </p:nvSpPr>
                      <p:spPr>
                        <a:xfrm>
                          <a:off x="9001539" y="1152097"/>
                          <a:ext cx="859221" cy="338554"/>
                        </a:xfrm>
                        <a:prstGeom prst="rect">
                          <a:avLst/>
                        </a:prstGeom>
                        <a:noFill/>
                        <a:ln>
                          <a:noFill/>
                        </a:ln>
                      </p:spPr>
                      <p:txBody>
                        <a:bodyPr wrap="square" rtlCol="0">
                          <a:spAutoFit/>
                        </a:bodyPr>
                        <a:lstStyle/>
                        <a:p>
                          <a:r>
                            <a:rPr lang="en-US" altLang="zh-TW" sz="1400" b="1" dirty="0">
                              <a:solidFill>
                                <a:srgbClr val="FF0000"/>
                              </a:solidFill>
                            </a:rPr>
                            <a:t>Fitted</a:t>
                          </a:r>
                          <a:endParaRPr lang="zh-TW" altLang="en-US" sz="1400" b="1" dirty="0">
                            <a:solidFill>
                              <a:srgbClr val="FF0000"/>
                            </a:solidFill>
                          </a:endParaRPr>
                        </a:p>
                      </p:txBody>
                    </p:sp>
                    <p:grpSp>
                      <p:nvGrpSpPr>
                        <p:cNvPr id="20" name="群組 19"/>
                        <p:cNvGrpSpPr/>
                        <p:nvPr/>
                      </p:nvGrpSpPr>
                      <p:grpSpPr>
                        <a:xfrm>
                          <a:off x="8475566" y="1359406"/>
                          <a:ext cx="581464" cy="133932"/>
                          <a:chOff x="8686081" y="1506235"/>
                          <a:chExt cx="581464" cy="133932"/>
                        </a:xfrm>
                      </p:grpSpPr>
                      <p:cxnSp>
                        <p:nvCxnSpPr>
                          <p:cNvPr id="21" name="直線接點 20"/>
                          <p:cNvCxnSpPr/>
                          <p:nvPr/>
                        </p:nvCxnSpPr>
                        <p:spPr>
                          <a:xfrm flipV="1">
                            <a:off x="8686081" y="1576010"/>
                            <a:ext cx="233472" cy="824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cxnSp>
                        <p:nvCxnSpPr>
                          <p:cNvPr id="22" name="直線接點 18"/>
                          <p:cNvCxnSpPr/>
                          <p:nvPr/>
                        </p:nvCxnSpPr>
                        <p:spPr>
                          <a:xfrm flipV="1">
                            <a:off x="9034073" y="1568216"/>
                            <a:ext cx="233472" cy="824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23" name="橢圓 20"/>
                          <p:cNvSpPr/>
                          <p:nvPr/>
                        </p:nvSpPr>
                        <p:spPr>
                          <a:xfrm flipH="1">
                            <a:off x="8935582" y="1506235"/>
                            <a:ext cx="96061" cy="133932"/>
                          </a:xfrm>
                          <a:prstGeom prst="ellipse">
                            <a:avLst/>
                          </a:prstGeom>
                          <a:noFill/>
                          <a:ln w="28575">
                            <a:solidFill>
                              <a:srgbClr val="034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13" name="群組 12"/>
                      <p:cNvGrpSpPr/>
                      <p:nvPr/>
                    </p:nvGrpSpPr>
                    <p:grpSpPr>
                      <a:xfrm>
                        <a:off x="91440" y="544858"/>
                        <a:ext cx="3023231" cy="1942185"/>
                        <a:chOff x="331167" y="939106"/>
                        <a:chExt cx="3796483" cy="2352454"/>
                      </a:xfrm>
                    </p:grpSpPr>
                    <p:pic>
                      <p:nvPicPr>
                        <p:cNvPr id="32" name="圖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167" y="939106"/>
                          <a:ext cx="3796483" cy="2352454"/>
                        </a:xfrm>
                        <a:prstGeom prst="rect">
                          <a:avLst/>
                        </a:prstGeom>
                      </p:spPr>
                    </p:pic>
                    <p:sp>
                      <p:nvSpPr>
                        <p:cNvPr id="33" name="文字方塊 21"/>
                        <p:cNvSpPr txBox="1"/>
                        <p:nvPr/>
                      </p:nvSpPr>
                      <p:spPr>
                        <a:xfrm>
                          <a:off x="1485361" y="1450079"/>
                          <a:ext cx="1293504" cy="349375"/>
                        </a:xfrm>
                        <a:prstGeom prst="rect">
                          <a:avLst/>
                        </a:prstGeom>
                        <a:noFill/>
                      </p:spPr>
                      <p:txBody>
                        <a:bodyPr wrap="square" rtlCol="0">
                          <a:spAutoFit/>
                        </a:bodyPr>
                        <a:lstStyle/>
                        <a:p>
                          <a:r>
                            <a:rPr lang="en-US" altLang="zh-TW" sz="1400" b="1" dirty="0">
                              <a:solidFill>
                                <a:srgbClr val="0347CF"/>
                              </a:solidFill>
                            </a:rPr>
                            <a:t>Measured</a:t>
                          </a:r>
                          <a:endParaRPr lang="zh-TW" altLang="en-US" sz="1400" b="1" dirty="0">
                            <a:solidFill>
                              <a:srgbClr val="0347CF"/>
                            </a:solidFill>
                          </a:endParaRPr>
                        </a:p>
                      </p:txBody>
                    </p:sp>
                    <p:cxnSp>
                      <p:nvCxnSpPr>
                        <p:cNvPr id="34" name="直線接點 16"/>
                        <p:cNvCxnSpPr/>
                        <p:nvPr/>
                      </p:nvCxnSpPr>
                      <p:spPr>
                        <a:xfrm flipV="1">
                          <a:off x="973082" y="1448286"/>
                          <a:ext cx="538194" cy="13072"/>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sp>
                      <p:nvSpPr>
                        <p:cNvPr id="35" name="文字方塊 17"/>
                        <p:cNvSpPr txBox="1"/>
                        <p:nvPr/>
                      </p:nvSpPr>
                      <p:spPr>
                        <a:xfrm>
                          <a:off x="1491023" y="1281178"/>
                          <a:ext cx="859221" cy="349375"/>
                        </a:xfrm>
                        <a:prstGeom prst="rect">
                          <a:avLst/>
                        </a:prstGeom>
                        <a:noFill/>
                        <a:ln>
                          <a:noFill/>
                        </a:ln>
                      </p:spPr>
                      <p:txBody>
                        <a:bodyPr wrap="square" rtlCol="0">
                          <a:spAutoFit/>
                        </a:bodyPr>
                        <a:lstStyle/>
                        <a:p>
                          <a:r>
                            <a:rPr lang="en-US" altLang="zh-TW" sz="1400" b="1" dirty="0">
                              <a:solidFill>
                                <a:srgbClr val="FF0000"/>
                              </a:solidFill>
                            </a:rPr>
                            <a:t>Fitted</a:t>
                          </a:r>
                          <a:endParaRPr lang="zh-TW" altLang="en-US" sz="1400" b="1" dirty="0">
                            <a:solidFill>
                              <a:srgbClr val="FF0000"/>
                            </a:solidFill>
                          </a:endParaRPr>
                        </a:p>
                      </p:txBody>
                    </p:sp>
                    <p:grpSp>
                      <p:nvGrpSpPr>
                        <p:cNvPr id="36" name="群組 35"/>
                        <p:cNvGrpSpPr/>
                        <p:nvPr/>
                      </p:nvGrpSpPr>
                      <p:grpSpPr>
                        <a:xfrm>
                          <a:off x="967938" y="1565474"/>
                          <a:ext cx="581464" cy="133932"/>
                          <a:chOff x="967938" y="1565474"/>
                          <a:chExt cx="581464" cy="133932"/>
                        </a:xfrm>
                      </p:grpSpPr>
                      <p:cxnSp>
                        <p:nvCxnSpPr>
                          <p:cNvPr id="37" name="直線接點 36"/>
                          <p:cNvCxnSpPr/>
                          <p:nvPr/>
                        </p:nvCxnSpPr>
                        <p:spPr>
                          <a:xfrm flipV="1">
                            <a:off x="967938" y="1635248"/>
                            <a:ext cx="233472" cy="8244"/>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cxnSp>
                        <p:nvCxnSpPr>
                          <p:cNvPr id="38" name="直線接點 18"/>
                          <p:cNvCxnSpPr/>
                          <p:nvPr/>
                        </p:nvCxnSpPr>
                        <p:spPr>
                          <a:xfrm flipV="1">
                            <a:off x="1315930" y="1627455"/>
                            <a:ext cx="233472" cy="8244"/>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39" name="橢圓 20"/>
                          <p:cNvSpPr/>
                          <p:nvPr/>
                        </p:nvSpPr>
                        <p:spPr>
                          <a:xfrm flipH="1">
                            <a:off x="1217438" y="1565474"/>
                            <a:ext cx="96061" cy="133932"/>
                          </a:xfrm>
                          <a:prstGeom prst="ellipse">
                            <a:avLst/>
                          </a:prstGeom>
                          <a:noFill/>
                          <a:ln w="28575">
                            <a:solidFill>
                              <a:srgbClr val="034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58" name="群組 57"/>
                      <p:cNvGrpSpPr/>
                      <p:nvPr/>
                    </p:nvGrpSpPr>
                    <p:grpSpPr>
                      <a:xfrm>
                        <a:off x="9417702" y="523277"/>
                        <a:ext cx="3101979" cy="1994069"/>
                        <a:chOff x="9417702" y="523277"/>
                        <a:chExt cx="3101979" cy="1994069"/>
                      </a:xfrm>
                    </p:grpSpPr>
                    <p:grpSp>
                      <p:nvGrpSpPr>
                        <p:cNvPr id="57" name="群組 56"/>
                        <p:cNvGrpSpPr/>
                        <p:nvPr/>
                      </p:nvGrpSpPr>
                      <p:grpSpPr>
                        <a:xfrm>
                          <a:off x="9417702" y="523277"/>
                          <a:ext cx="3101979" cy="1994069"/>
                          <a:chOff x="9417702" y="523277"/>
                          <a:chExt cx="3101979" cy="1994069"/>
                        </a:xfrm>
                      </p:grpSpPr>
                      <p:pic>
                        <p:nvPicPr>
                          <p:cNvPr id="46" name="圖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7702" y="523277"/>
                            <a:ext cx="3101979" cy="1579843"/>
                          </a:xfrm>
                          <a:prstGeom prst="rect">
                            <a:avLst/>
                          </a:prstGeom>
                        </p:spPr>
                      </p:pic>
                      <p:sp>
                        <p:nvSpPr>
                          <p:cNvPr id="54" name="文字方塊 53"/>
                          <p:cNvSpPr txBox="1"/>
                          <p:nvPr/>
                        </p:nvSpPr>
                        <p:spPr>
                          <a:xfrm>
                            <a:off x="10298538" y="2148014"/>
                            <a:ext cx="1871930" cy="369332"/>
                          </a:xfrm>
                          <a:prstGeom prst="rect">
                            <a:avLst/>
                          </a:prstGeom>
                          <a:solidFill>
                            <a:schemeClr val="bg1"/>
                          </a:solidFill>
                        </p:spPr>
                        <p:txBody>
                          <a:bodyPr wrap="square" rtlCol="0">
                            <a:spAutoFit/>
                          </a:bodyPr>
                          <a:lstStyle/>
                          <a:p>
                            <a:r>
                              <a:rPr lang="en-US" altLang="zh-TW" dirty="0" smtClean="0"/>
                              <a:t>40 MHz to 40 GHz</a:t>
                            </a:r>
                            <a:endParaRPr lang="zh-TW" altLang="en-US" dirty="0"/>
                          </a:p>
                        </p:txBody>
                      </p:sp>
                    </p:grpSp>
                    <p:grpSp>
                      <p:nvGrpSpPr>
                        <p:cNvPr id="47" name="群組 46"/>
                        <p:cNvGrpSpPr/>
                        <p:nvPr/>
                      </p:nvGrpSpPr>
                      <p:grpSpPr>
                        <a:xfrm>
                          <a:off x="9837610" y="700111"/>
                          <a:ext cx="1362058" cy="476566"/>
                          <a:chOff x="8807781" y="1315601"/>
                          <a:chExt cx="1700555" cy="624605"/>
                        </a:xfrm>
                      </p:grpSpPr>
                      <p:cxnSp>
                        <p:nvCxnSpPr>
                          <p:cNvPr id="48" name="直線接點 47"/>
                          <p:cNvCxnSpPr/>
                          <p:nvPr/>
                        </p:nvCxnSpPr>
                        <p:spPr>
                          <a:xfrm flipV="1">
                            <a:off x="8807781" y="1708939"/>
                            <a:ext cx="233472" cy="824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49" name="文字方塊 21"/>
                          <p:cNvSpPr txBox="1"/>
                          <p:nvPr/>
                        </p:nvSpPr>
                        <p:spPr>
                          <a:xfrm>
                            <a:off x="9339610" y="1536822"/>
                            <a:ext cx="1168726" cy="403384"/>
                          </a:xfrm>
                          <a:prstGeom prst="rect">
                            <a:avLst/>
                          </a:prstGeom>
                          <a:noFill/>
                        </p:spPr>
                        <p:txBody>
                          <a:bodyPr wrap="none" rtlCol="0">
                            <a:spAutoFit/>
                          </a:bodyPr>
                          <a:lstStyle/>
                          <a:p>
                            <a:r>
                              <a:rPr lang="en-US" altLang="zh-TW" sz="1400" b="1" dirty="0">
                                <a:solidFill>
                                  <a:srgbClr val="0347CF"/>
                                </a:solidFill>
                              </a:rPr>
                              <a:t>Measured</a:t>
                            </a:r>
                            <a:endParaRPr lang="zh-TW" altLang="en-US" sz="1400" b="1" dirty="0">
                              <a:solidFill>
                                <a:srgbClr val="0347CF"/>
                              </a:solidFill>
                            </a:endParaRPr>
                          </a:p>
                        </p:txBody>
                      </p:sp>
                      <p:cxnSp>
                        <p:nvCxnSpPr>
                          <p:cNvPr id="50" name="直線接點 16"/>
                          <p:cNvCxnSpPr/>
                          <p:nvPr/>
                        </p:nvCxnSpPr>
                        <p:spPr>
                          <a:xfrm flipV="1">
                            <a:off x="8839997" y="1507747"/>
                            <a:ext cx="538194" cy="13072"/>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sp>
                        <p:nvSpPr>
                          <p:cNvPr id="51" name="文字方塊 17"/>
                          <p:cNvSpPr txBox="1"/>
                          <p:nvPr/>
                        </p:nvSpPr>
                        <p:spPr>
                          <a:xfrm>
                            <a:off x="9307895" y="1315601"/>
                            <a:ext cx="859221" cy="403385"/>
                          </a:xfrm>
                          <a:prstGeom prst="rect">
                            <a:avLst/>
                          </a:prstGeom>
                          <a:noFill/>
                          <a:ln>
                            <a:noFill/>
                          </a:ln>
                        </p:spPr>
                        <p:txBody>
                          <a:bodyPr wrap="square" rtlCol="0">
                            <a:spAutoFit/>
                          </a:bodyPr>
                          <a:lstStyle/>
                          <a:p>
                            <a:r>
                              <a:rPr lang="en-US" altLang="zh-TW" sz="1400" b="1" dirty="0">
                                <a:solidFill>
                                  <a:srgbClr val="FF0000"/>
                                </a:solidFill>
                              </a:rPr>
                              <a:t>Fitted</a:t>
                            </a:r>
                            <a:endParaRPr lang="zh-TW" altLang="en-US" sz="1400" b="1" dirty="0">
                              <a:solidFill>
                                <a:srgbClr val="FF0000"/>
                              </a:solidFill>
                            </a:endParaRPr>
                          </a:p>
                        </p:txBody>
                      </p:sp>
                      <p:cxnSp>
                        <p:nvCxnSpPr>
                          <p:cNvPr id="52" name="直線接點 18"/>
                          <p:cNvCxnSpPr/>
                          <p:nvPr/>
                        </p:nvCxnSpPr>
                        <p:spPr>
                          <a:xfrm flipV="1">
                            <a:off x="9155773" y="1701145"/>
                            <a:ext cx="233472" cy="824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53" name="橢圓 20"/>
                          <p:cNvSpPr/>
                          <p:nvPr/>
                        </p:nvSpPr>
                        <p:spPr>
                          <a:xfrm flipH="1">
                            <a:off x="9057282" y="1639163"/>
                            <a:ext cx="96061" cy="133931"/>
                          </a:xfrm>
                          <a:prstGeom prst="ellipse">
                            <a:avLst/>
                          </a:prstGeom>
                          <a:noFill/>
                          <a:ln w="28575">
                            <a:solidFill>
                              <a:srgbClr val="034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sp>
                  <p:nvSpPr>
                    <p:cNvPr id="10" name="文字方塊 9"/>
                    <p:cNvSpPr txBox="1"/>
                    <p:nvPr/>
                  </p:nvSpPr>
                  <p:spPr>
                    <a:xfrm>
                      <a:off x="503989" y="1134031"/>
                      <a:ext cx="375427" cy="325358"/>
                    </a:xfrm>
                    <a:prstGeom prst="rect">
                      <a:avLst/>
                    </a:prstGeom>
                    <a:noFill/>
                  </p:spPr>
                  <p:txBody>
                    <a:bodyPr wrap="none" rtlCol="0">
                      <a:spAutoFit/>
                    </a:bodyPr>
                    <a:lstStyle/>
                    <a:p>
                      <a:r>
                        <a:rPr lang="en-US" altLang="zh-CN" b="1" dirty="0" smtClean="0"/>
                        <a:t>(a)</a:t>
                      </a:r>
                      <a:endParaRPr lang="zh-CN" altLang="en-US" b="1" dirty="0"/>
                    </a:p>
                  </p:txBody>
                </p:sp>
                <p:sp>
                  <p:nvSpPr>
                    <p:cNvPr id="41" name="文字方塊 40"/>
                    <p:cNvSpPr txBox="1"/>
                    <p:nvPr/>
                  </p:nvSpPr>
                  <p:spPr>
                    <a:xfrm>
                      <a:off x="984888" y="1336853"/>
                      <a:ext cx="1618200" cy="369332"/>
                    </a:xfrm>
                    <a:prstGeom prst="rect">
                      <a:avLst/>
                    </a:prstGeom>
                    <a:noFill/>
                  </p:spPr>
                  <p:txBody>
                    <a:bodyPr wrap="none" rtlCol="0">
                      <a:spAutoFit/>
                    </a:bodyPr>
                    <a:lstStyle/>
                    <a:p>
                      <a:r>
                        <a:rPr lang="en-US" altLang="zh-TW" b="1" dirty="0" smtClean="0"/>
                        <a:t>Device A 10</a:t>
                      </a:r>
                      <a:r>
                        <a:rPr lang="el-GR" altLang="zh-TW" b="1" dirty="0" smtClean="0">
                          <a:ea typeface="SimSun" panose="02010600030101010101" pitchFamily="2" charset="-122"/>
                        </a:rPr>
                        <a:t>μ</a:t>
                      </a:r>
                      <a:r>
                        <a:rPr lang="en-US" altLang="zh-TW" b="1" dirty="0" smtClean="0">
                          <a:ea typeface="SimSun" panose="02010600030101010101" pitchFamily="2" charset="-122"/>
                        </a:rPr>
                        <a:t>m</a:t>
                      </a:r>
                      <a:endParaRPr lang="zh-CN" altLang="en-US" b="1" dirty="0"/>
                    </a:p>
                  </p:txBody>
                </p:sp>
              </p:grpSp>
              <p:sp>
                <p:nvSpPr>
                  <p:cNvPr id="3" name="文字方塊 2"/>
                  <p:cNvSpPr txBox="1"/>
                  <p:nvPr/>
                </p:nvSpPr>
                <p:spPr>
                  <a:xfrm>
                    <a:off x="3737354" y="2223312"/>
                    <a:ext cx="2196387" cy="369332"/>
                  </a:xfrm>
                  <a:prstGeom prst="rect">
                    <a:avLst/>
                  </a:prstGeom>
                  <a:solidFill>
                    <a:schemeClr val="bg1"/>
                  </a:solidFill>
                </p:spPr>
                <p:txBody>
                  <a:bodyPr wrap="square" rtlCol="0">
                    <a:spAutoFit/>
                  </a:bodyPr>
                  <a:lstStyle/>
                  <a:p>
                    <a:r>
                      <a:rPr lang="en-US" altLang="zh-TW" dirty="0" smtClean="0"/>
                      <a:t>40 MHz to 40 GHz</a:t>
                    </a:r>
                    <a:endParaRPr lang="zh-TW" altLang="en-US" dirty="0"/>
                  </a:p>
                </p:txBody>
              </p:sp>
              <p:sp>
                <p:nvSpPr>
                  <p:cNvPr id="42" name="文字方塊 41"/>
                  <p:cNvSpPr txBox="1"/>
                  <p:nvPr/>
                </p:nvSpPr>
                <p:spPr>
                  <a:xfrm>
                    <a:off x="736842" y="2240882"/>
                    <a:ext cx="2196387" cy="369332"/>
                  </a:xfrm>
                  <a:prstGeom prst="rect">
                    <a:avLst/>
                  </a:prstGeom>
                  <a:solidFill>
                    <a:schemeClr val="bg1"/>
                  </a:solidFill>
                </p:spPr>
                <p:txBody>
                  <a:bodyPr wrap="square" rtlCol="0">
                    <a:spAutoFit/>
                  </a:bodyPr>
                  <a:lstStyle/>
                  <a:p>
                    <a:r>
                      <a:rPr lang="en-US" altLang="zh-TW" dirty="0" smtClean="0"/>
                      <a:t>40 MHz to 40 GHz</a:t>
                    </a:r>
                    <a:endParaRPr lang="zh-TW" altLang="en-US" dirty="0"/>
                  </a:p>
                </p:txBody>
              </p:sp>
              <p:sp>
                <p:nvSpPr>
                  <p:cNvPr id="43" name="文字方塊 42"/>
                  <p:cNvSpPr txBox="1"/>
                  <p:nvPr/>
                </p:nvSpPr>
                <p:spPr>
                  <a:xfrm>
                    <a:off x="6997962" y="2187914"/>
                    <a:ext cx="2196387" cy="369332"/>
                  </a:xfrm>
                  <a:prstGeom prst="rect">
                    <a:avLst/>
                  </a:prstGeom>
                  <a:solidFill>
                    <a:schemeClr val="bg1"/>
                  </a:solidFill>
                </p:spPr>
                <p:txBody>
                  <a:bodyPr wrap="square" rtlCol="0">
                    <a:spAutoFit/>
                  </a:bodyPr>
                  <a:lstStyle/>
                  <a:p>
                    <a:r>
                      <a:rPr lang="en-US" altLang="zh-TW" dirty="0" smtClean="0"/>
                      <a:t>40 MHz to 40 GHz</a:t>
                    </a:r>
                    <a:endParaRPr lang="zh-TW" altLang="en-US" dirty="0"/>
                  </a:p>
                </p:txBody>
              </p:sp>
            </p:grpSp>
            <p:grpSp>
              <p:nvGrpSpPr>
                <p:cNvPr id="64" name="群組 63"/>
                <p:cNvGrpSpPr/>
                <p:nvPr/>
              </p:nvGrpSpPr>
              <p:grpSpPr>
                <a:xfrm>
                  <a:off x="6687941" y="1049499"/>
                  <a:ext cx="2147831" cy="578463"/>
                  <a:chOff x="6687941" y="1049499"/>
                  <a:chExt cx="2147831" cy="578463"/>
                </a:xfrm>
              </p:grpSpPr>
              <p:sp>
                <p:nvSpPr>
                  <p:cNvPr id="45" name="文字方塊 44"/>
                  <p:cNvSpPr txBox="1"/>
                  <p:nvPr/>
                </p:nvSpPr>
                <p:spPr>
                  <a:xfrm>
                    <a:off x="7217572" y="1258630"/>
                    <a:ext cx="1618200" cy="369332"/>
                  </a:xfrm>
                  <a:prstGeom prst="rect">
                    <a:avLst/>
                  </a:prstGeom>
                  <a:noFill/>
                </p:spPr>
                <p:txBody>
                  <a:bodyPr wrap="none" rtlCol="0">
                    <a:spAutoFit/>
                  </a:bodyPr>
                  <a:lstStyle/>
                  <a:p>
                    <a:r>
                      <a:rPr lang="en-US" altLang="zh-TW" b="1" dirty="0" smtClean="0"/>
                      <a:t>Device A 14</a:t>
                    </a:r>
                    <a:r>
                      <a:rPr lang="el-GR" altLang="zh-TW" b="1" dirty="0" smtClean="0">
                        <a:ea typeface="SimSun" panose="02010600030101010101" pitchFamily="2" charset="-122"/>
                      </a:rPr>
                      <a:t>μ</a:t>
                    </a:r>
                    <a:r>
                      <a:rPr lang="en-US" altLang="zh-TW" b="1" dirty="0" smtClean="0">
                        <a:ea typeface="SimSun" panose="02010600030101010101" pitchFamily="2" charset="-122"/>
                      </a:rPr>
                      <a:t>m</a:t>
                    </a:r>
                    <a:endParaRPr lang="zh-CN" altLang="en-US" b="1" dirty="0"/>
                  </a:p>
                </p:txBody>
              </p:sp>
              <p:sp>
                <p:nvSpPr>
                  <p:cNvPr id="11" name="文字方塊 10"/>
                  <p:cNvSpPr txBox="1"/>
                  <p:nvPr/>
                </p:nvSpPr>
                <p:spPr>
                  <a:xfrm>
                    <a:off x="6687941" y="1049499"/>
                    <a:ext cx="425116" cy="369332"/>
                  </a:xfrm>
                  <a:prstGeom prst="rect">
                    <a:avLst/>
                  </a:prstGeom>
                  <a:noFill/>
                </p:spPr>
                <p:txBody>
                  <a:bodyPr wrap="none" rtlCol="0">
                    <a:spAutoFit/>
                  </a:bodyPr>
                  <a:lstStyle/>
                  <a:p>
                    <a:r>
                      <a:rPr lang="en-US" altLang="zh-CN" b="1" dirty="0" smtClean="0"/>
                      <a:t>(c)</a:t>
                    </a:r>
                    <a:endParaRPr lang="zh-CN" altLang="en-US" b="1" dirty="0"/>
                  </a:p>
                </p:txBody>
              </p:sp>
            </p:grpSp>
          </p:grpSp>
          <p:grpSp>
            <p:nvGrpSpPr>
              <p:cNvPr id="66" name="群組 65"/>
              <p:cNvGrpSpPr/>
              <p:nvPr/>
            </p:nvGrpSpPr>
            <p:grpSpPr>
              <a:xfrm>
                <a:off x="3512249" y="1088476"/>
                <a:ext cx="2167283" cy="585719"/>
                <a:chOff x="3512249" y="1088476"/>
                <a:chExt cx="2167283" cy="585719"/>
              </a:xfrm>
            </p:grpSpPr>
            <p:sp>
              <p:nvSpPr>
                <p:cNvPr id="12" name="文字方塊 11"/>
                <p:cNvSpPr txBox="1"/>
                <p:nvPr/>
              </p:nvSpPr>
              <p:spPr>
                <a:xfrm>
                  <a:off x="3512249" y="1088476"/>
                  <a:ext cx="452368" cy="369332"/>
                </a:xfrm>
                <a:prstGeom prst="rect">
                  <a:avLst/>
                </a:prstGeom>
                <a:noFill/>
              </p:spPr>
              <p:txBody>
                <a:bodyPr wrap="none" rtlCol="0">
                  <a:spAutoFit/>
                </a:bodyPr>
                <a:lstStyle/>
                <a:p>
                  <a:r>
                    <a:rPr lang="en-US" altLang="zh-CN" b="1" dirty="0" smtClean="0"/>
                    <a:t>(b)</a:t>
                  </a:r>
                  <a:endParaRPr lang="zh-CN" altLang="en-US" b="1" dirty="0"/>
                </a:p>
              </p:txBody>
            </p:sp>
            <p:sp>
              <p:nvSpPr>
                <p:cNvPr id="44" name="文字方塊 43"/>
                <p:cNvSpPr txBox="1"/>
                <p:nvPr/>
              </p:nvSpPr>
              <p:spPr>
                <a:xfrm>
                  <a:off x="4061332" y="1304863"/>
                  <a:ext cx="1618200" cy="369332"/>
                </a:xfrm>
                <a:prstGeom prst="rect">
                  <a:avLst/>
                </a:prstGeom>
                <a:noFill/>
              </p:spPr>
              <p:txBody>
                <a:bodyPr wrap="none" rtlCol="0">
                  <a:spAutoFit/>
                </a:bodyPr>
                <a:lstStyle/>
                <a:p>
                  <a:r>
                    <a:rPr lang="en-US" altLang="zh-TW" b="1" dirty="0" smtClean="0"/>
                    <a:t>Device A 12</a:t>
                  </a:r>
                  <a:r>
                    <a:rPr lang="el-GR" altLang="zh-TW" b="1" dirty="0" smtClean="0">
                      <a:ea typeface="SimSun" panose="02010600030101010101" pitchFamily="2" charset="-122"/>
                    </a:rPr>
                    <a:t>μ</a:t>
                  </a:r>
                  <a:r>
                    <a:rPr lang="en-US" altLang="zh-TW" b="1" dirty="0" smtClean="0">
                      <a:ea typeface="SimSun" panose="02010600030101010101" pitchFamily="2" charset="-122"/>
                    </a:rPr>
                    <a:t>m</a:t>
                  </a:r>
                  <a:endParaRPr lang="zh-CN" altLang="en-US" b="1" dirty="0"/>
                </a:p>
              </p:txBody>
            </p:sp>
          </p:grpSp>
        </p:grpSp>
        <p:sp>
          <p:nvSpPr>
            <p:cNvPr id="55" name="文字方塊 54"/>
            <p:cNvSpPr txBox="1"/>
            <p:nvPr/>
          </p:nvSpPr>
          <p:spPr>
            <a:xfrm>
              <a:off x="9525367" y="846397"/>
              <a:ext cx="464402" cy="303519"/>
            </a:xfrm>
            <a:prstGeom prst="rect">
              <a:avLst/>
            </a:prstGeom>
            <a:noFill/>
          </p:spPr>
          <p:txBody>
            <a:bodyPr wrap="square" rtlCol="0">
              <a:spAutoFit/>
            </a:bodyPr>
            <a:lstStyle/>
            <a:p>
              <a:r>
                <a:rPr lang="en-US" altLang="zh-CN" b="1" dirty="0" smtClean="0"/>
                <a:t>(d)</a:t>
              </a:r>
              <a:endParaRPr lang="zh-CN" altLang="en-US" b="1" dirty="0"/>
            </a:p>
          </p:txBody>
        </p:sp>
        <p:sp>
          <p:nvSpPr>
            <p:cNvPr id="56" name="文字方塊 55"/>
            <p:cNvSpPr txBox="1"/>
            <p:nvPr/>
          </p:nvSpPr>
          <p:spPr>
            <a:xfrm>
              <a:off x="10218248" y="1089310"/>
              <a:ext cx="1608582" cy="369332"/>
            </a:xfrm>
            <a:prstGeom prst="rect">
              <a:avLst/>
            </a:prstGeom>
            <a:noFill/>
          </p:spPr>
          <p:txBody>
            <a:bodyPr wrap="none" rtlCol="0">
              <a:spAutoFit/>
            </a:bodyPr>
            <a:lstStyle/>
            <a:p>
              <a:r>
                <a:rPr lang="en-US" altLang="zh-TW" b="1" dirty="0" smtClean="0"/>
                <a:t>Device B 14</a:t>
              </a:r>
              <a:r>
                <a:rPr lang="el-GR" altLang="zh-TW" b="1" dirty="0" smtClean="0">
                  <a:ea typeface="SimSun" panose="02010600030101010101" pitchFamily="2" charset="-122"/>
                </a:rPr>
                <a:t>μ</a:t>
              </a:r>
              <a:r>
                <a:rPr lang="en-US" altLang="zh-TW" b="1" dirty="0" smtClean="0">
                  <a:ea typeface="SimSun" panose="02010600030101010101" pitchFamily="2" charset="-122"/>
                </a:rPr>
                <a:t>m</a:t>
              </a:r>
              <a:endParaRPr lang="zh-CN" altLang="en-US" b="1" dirty="0"/>
            </a:p>
          </p:txBody>
        </p:sp>
      </p:grpSp>
      <p:sp>
        <p:nvSpPr>
          <p:cNvPr id="68" name="文字方塊 18"/>
          <p:cNvSpPr txBox="1"/>
          <p:nvPr/>
        </p:nvSpPr>
        <p:spPr>
          <a:xfrm>
            <a:off x="2285208" y="4984578"/>
            <a:ext cx="8117448" cy="923330"/>
          </a:xfrm>
          <a:prstGeom prst="rect">
            <a:avLst/>
          </a:prstGeom>
          <a:solidFill>
            <a:srgbClr val="FFFF00"/>
          </a:solidFill>
          <a:ln w="38100">
            <a:solidFill>
              <a:srgbClr val="FF0000"/>
            </a:solidFill>
          </a:ln>
        </p:spPr>
        <p:txBody>
          <a:bodyPr wrap="square" rtlCol="0">
            <a:spAutoFit/>
          </a:bodyPr>
          <a:lstStyle/>
          <a:p>
            <a:pPr algn="just"/>
            <a:r>
              <a:rPr lang="en-US" altLang="zh-TW" dirty="0">
                <a:solidFill>
                  <a:srgbClr val="FF0000"/>
                </a:solidFill>
                <a:latin typeface="Arial" charset="0"/>
              </a:rPr>
              <a:t>Figures (a) to (c) illustrate the S22 parameter of device A under fixed DC bias (0.6 Vbr) for different active window diameters (10, 12, and 14 μm). Figure (d) presents the same scenario for device B with a 14 μm active window diameter.</a:t>
            </a:r>
          </a:p>
        </p:txBody>
      </p:sp>
      <p:sp>
        <p:nvSpPr>
          <p:cNvPr id="70" name="標題 1"/>
          <p:cNvSpPr txBox="1">
            <a:spLocks/>
          </p:cNvSpPr>
          <p:nvPr/>
        </p:nvSpPr>
        <p:spPr bwMode="auto">
          <a:xfrm>
            <a:off x="2021101" y="605996"/>
            <a:ext cx="10074443" cy="1152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Modeling RC and transient time bandwidth   </a:t>
            </a:r>
          </a:p>
        </p:txBody>
      </p:sp>
      <p:sp>
        <p:nvSpPr>
          <p:cNvPr id="61" name="文字方塊 60"/>
          <p:cNvSpPr txBox="1"/>
          <p:nvPr/>
        </p:nvSpPr>
        <p:spPr>
          <a:xfrm>
            <a:off x="11227747" y="6035989"/>
            <a:ext cx="441146" cy="369332"/>
          </a:xfrm>
          <a:prstGeom prst="rect">
            <a:avLst/>
          </a:prstGeom>
          <a:noFill/>
        </p:spPr>
        <p:txBody>
          <a:bodyPr wrap="none" rtlCol="0">
            <a:spAutoFit/>
          </a:bodyPr>
          <a:lstStyle/>
          <a:p>
            <a:r>
              <a:rPr lang="en-US" altLang="zh-CN" dirty="0" smtClean="0"/>
              <a:t>52</a:t>
            </a:r>
            <a:endParaRPr lang="zh-CN" altLang="en-US" dirty="0"/>
          </a:p>
        </p:txBody>
      </p:sp>
    </p:spTree>
    <p:extLst>
      <p:ext uri="{BB962C8B-B14F-4D97-AF65-F5344CB8AC3E}">
        <p14:creationId xmlns:p14="http://schemas.microsoft.com/office/powerpoint/2010/main" val="165433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362679" y="6246029"/>
            <a:ext cx="8745151" cy="307777"/>
          </a:xfrm>
          <a:prstGeom prst="rect">
            <a:avLst/>
          </a:prstGeom>
          <a:noFill/>
        </p:spPr>
        <p:txBody>
          <a:bodyPr wrap="none" rtlCol="0">
            <a:spAutoFit/>
          </a:bodyPr>
          <a:lstStyle/>
          <a:p>
            <a:r>
              <a:rPr lang="en-US" altLang="zh-CN" sz="1400" dirty="0" err="1" smtClean="0"/>
              <a:t>N.Tanaka,D.Umeda</a:t>
            </a:r>
            <a:r>
              <a:rPr lang="en-US" altLang="zh-CN" sz="1400" dirty="0"/>
              <a:t> "25G Receiver </a:t>
            </a:r>
            <a:r>
              <a:rPr lang="en-US" altLang="zh-CN" sz="1400" dirty="0" smtClean="0"/>
              <a:t>performance,</a:t>
            </a:r>
            <a:r>
              <a:rPr lang="en-US" altLang="zh-CN" sz="1400" dirty="0"/>
              <a:t> "November 7-9th, 2016 Sumitomo Electric Industries, LTD.</a:t>
            </a:r>
            <a:endParaRPr lang="zh-CN" altLang="en-US" sz="1400" dirty="0"/>
          </a:p>
        </p:txBody>
      </p:sp>
      <p:sp>
        <p:nvSpPr>
          <p:cNvPr id="4" name="投影片編號版面配置區 3"/>
          <p:cNvSpPr>
            <a:spLocks noGrp="1"/>
          </p:cNvSpPr>
          <p:nvPr>
            <p:ph type="sldNum" sz="quarter" idx="12"/>
          </p:nvPr>
        </p:nvSpPr>
        <p:spPr/>
        <p:txBody>
          <a:bodyPr/>
          <a:lstStyle/>
          <a:p>
            <a:fld id="{71595C01-E43F-4FE7-9054-C9F0A0A01B70}" type="slidenum">
              <a:rPr lang="zh-TW" altLang="en-US" smtClean="0"/>
              <a:t>7</a:t>
            </a:fld>
            <a:endParaRPr lang="zh-TW" altLang="en-US"/>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34" y="1319513"/>
            <a:ext cx="5162309" cy="4895961"/>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618982339"/>
              </p:ext>
            </p:extLst>
          </p:nvPr>
        </p:nvGraphicFramePr>
        <p:xfrm>
          <a:off x="6030409" y="1516283"/>
          <a:ext cx="5976396" cy="1920240"/>
        </p:xfrm>
        <a:graphic>
          <a:graphicData uri="http://schemas.openxmlformats.org/drawingml/2006/table">
            <a:tbl>
              <a:tblPr firstRow="1" bandRow="1">
                <a:tableStyleId>{21E4AEA4-8DFA-4A89-87EB-49C32662AFE0}</a:tableStyleId>
              </a:tblPr>
              <a:tblGrid>
                <a:gridCol w="1643606">
                  <a:extLst>
                    <a:ext uri="{9D8B030D-6E8A-4147-A177-3AD203B41FA5}">
                      <a16:colId xmlns:a16="http://schemas.microsoft.com/office/drawing/2014/main" val="20000"/>
                    </a:ext>
                  </a:extLst>
                </a:gridCol>
                <a:gridCol w="1344592">
                  <a:extLst>
                    <a:ext uri="{9D8B030D-6E8A-4147-A177-3AD203B41FA5}">
                      <a16:colId xmlns:a16="http://schemas.microsoft.com/office/drawing/2014/main" val="20001"/>
                    </a:ext>
                  </a:extLst>
                </a:gridCol>
                <a:gridCol w="1479631">
                  <a:extLst>
                    <a:ext uri="{9D8B030D-6E8A-4147-A177-3AD203B41FA5}">
                      <a16:colId xmlns:a16="http://schemas.microsoft.com/office/drawing/2014/main" val="20002"/>
                    </a:ext>
                  </a:extLst>
                </a:gridCol>
                <a:gridCol w="1508567">
                  <a:extLst>
                    <a:ext uri="{9D8B030D-6E8A-4147-A177-3AD203B41FA5}">
                      <a16:colId xmlns:a16="http://schemas.microsoft.com/office/drawing/2014/main" val="20003"/>
                    </a:ext>
                  </a:extLst>
                </a:gridCol>
              </a:tblGrid>
              <a:tr h="615418">
                <a:tc>
                  <a:txBody>
                    <a:bodyPr/>
                    <a:lstStyle/>
                    <a:p>
                      <a:r>
                        <a:rPr lang="en-US" altLang="zh-CN" sz="2400" dirty="0" smtClean="0"/>
                        <a:t>    </a:t>
                      </a:r>
                      <a:r>
                        <a:rPr lang="en-US" altLang="zh-CN" sz="2400" baseline="0" dirty="0" smtClean="0"/>
                        <a:t>    </a:t>
                      </a:r>
                      <a:r>
                        <a:rPr lang="en-US" altLang="zh-CN" sz="2000" dirty="0" smtClean="0"/>
                        <a:t>ROSA</a:t>
                      </a:r>
                      <a:r>
                        <a:rPr lang="en-US" altLang="zh-CN" sz="2400" dirty="0" smtClean="0"/>
                        <a:t> </a:t>
                      </a:r>
                    </a:p>
                    <a:p>
                      <a:r>
                        <a:rPr lang="en-US" altLang="zh-CN" sz="2000" dirty="0" smtClean="0"/>
                        <a:t>TOSA</a:t>
                      </a:r>
                      <a:endParaRPr lang="zh-CN" altLang="en-US" sz="2000" dirty="0"/>
                    </a:p>
                  </a:txBody>
                  <a:tcPr>
                    <a:lnTlToBr w="12700" cap="flat" cmpd="sng" algn="ctr">
                      <a:solidFill>
                        <a:schemeClr val="tx1"/>
                      </a:solidFill>
                      <a:prstDash val="solid"/>
                      <a:round/>
                      <a:headEnd type="none" w="med" len="med"/>
                      <a:tailEnd type="none" w="med" len="med"/>
                    </a:lnTlToBr>
                    <a:solidFill>
                      <a:srgbClr val="00B0F0"/>
                    </a:solidFill>
                  </a:tcPr>
                </a:tc>
                <a:tc>
                  <a:txBody>
                    <a:bodyPr/>
                    <a:lstStyle/>
                    <a:p>
                      <a:r>
                        <a:rPr lang="en-US" altLang="zh-CN" sz="1800" dirty="0" smtClean="0"/>
                        <a:t>APD A</a:t>
                      </a:r>
                      <a:endParaRPr lang="zh-CN" altLang="en-US" sz="1800" dirty="0"/>
                    </a:p>
                  </a:txBody>
                  <a:tcPr>
                    <a:solidFill>
                      <a:srgbClr val="00B0F0"/>
                    </a:solidFill>
                  </a:tcPr>
                </a:tc>
                <a:tc>
                  <a:txBody>
                    <a:bodyPr/>
                    <a:lstStyle/>
                    <a:p>
                      <a:r>
                        <a:rPr lang="en-US" altLang="zh-CN" sz="1800" dirty="0" smtClean="0"/>
                        <a:t>APD B</a:t>
                      </a:r>
                      <a:endParaRPr lang="zh-CN" altLang="en-US" sz="1800" dirty="0"/>
                    </a:p>
                  </a:txBody>
                  <a:tcPr>
                    <a:solidFill>
                      <a:srgbClr val="00B0F0"/>
                    </a:solidFill>
                  </a:tcPr>
                </a:tc>
                <a:tc>
                  <a:txBody>
                    <a:bodyPr/>
                    <a:lstStyle/>
                    <a:p>
                      <a:r>
                        <a:rPr lang="en-US" altLang="zh-CN" sz="1800" dirty="0" smtClean="0"/>
                        <a:t>PIN-PD</a:t>
                      </a:r>
                      <a:endParaRPr lang="zh-CN" altLang="en-US" sz="1800" dirty="0"/>
                    </a:p>
                  </a:txBody>
                  <a:tcPr>
                    <a:solidFill>
                      <a:srgbClr val="00B0F0"/>
                    </a:solidFill>
                  </a:tcPr>
                </a:tc>
                <a:extLst>
                  <a:ext uri="{0D108BD9-81ED-4DB2-BD59-A6C34878D82A}">
                    <a16:rowId xmlns:a16="http://schemas.microsoft.com/office/drawing/2014/main" val="10000"/>
                  </a:ext>
                </a:extLst>
              </a:tr>
              <a:tr h="433072">
                <a:tc>
                  <a:txBody>
                    <a:bodyPr/>
                    <a:lstStyle/>
                    <a:p>
                      <a:r>
                        <a:rPr lang="en-US" altLang="zh-CN" sz="1600" b="1" dirty="0" smtClean="0">
                          <a:solidFill>
                            <a:schemeClr val="bg1"/>
                          </a:solidFill>
                        </a:rPr>
                        <a:t>DML</a:t>
                      </a:r>
                    </a:p>
                    <a:p>
                      <a:r>
                        <a:rPr lang="en-US" altLang="zh-CN" dirty="0" smtClean="0">
                          <a:solidFill>
                            <a:schemeClr val="bg1"/>
                          </a:solidFill>
                        </a:rPr>
                        <a:t>(ER:5.3dB)</a:t>
                      </a:r>
                      <a:endParaRPr lang="zh-CN" altLang="en-US" dirty="0">
                        <a:solidFill>
                          <a:schemeClr val="bg1"/>
                        </a:solidFill>
                      </a:endParaRPr>
                    </a:p>
                  </a:txBody>
                  <a:tcPr>
                    <a:solidFill>
                      <a:srgbClr val="00B0F0"/>
                    </a:solidFill>
                  </a:tcPr>
                </a:tc>
                <a:tc>
                  <a:txBody>
                    <a:bodyPr/>
                    <a:lstStyle/>
                    <a:p>
                      <a:r>
                        <a:rPr lang="en-US" altLang="zh-CN" sz="1600" b="0" dirty="0" smtClean="0"/>
                        <a:t>-23.49</a:t>
                      </a:r>
                    </a:p>
                    <a:p>
                      <a:r>
                        <a:rPr lang="en-US" altLang="zh-CN" sz="1600" b="0" dirty="0" smtClean="0"/>
                        <a:t>(-23.11)</a:t>
                      </a:r>
                      <a:endParaRPr lang="zh-CN" altLang="en-US" sz="1600" b="0" dirty="0"/>
                    </a:p>
                  </a:txBody>
                  <a:tcPr>
                    <a:solidFill>
                      <a:srgbClr val="D1D1F0"/>
                    </a:solidFill>
                  </a:tcPr>
                </a:tc>
                <a:tc>
                  <a:txBody>
                    <a:bodyPr/>
                    <a:lstStyle/>
                    <a:p>
                      <a:r>
                        <a:rPr lang="en-US" altLang="zh-CN" sz="1600" b="0" dirty="0" smtClean="0"/>
                        <a:t>-24.47</a:t>
                      </a:r>
                    </a:p>
                    <a:p>
                      <a:r>
                        <a:rPr lang="en-US" altLang="zh-CN" sz="1600" b="0" dirty="0" smtClean="0"/>
                        <a:t>(-24.09)</a:t>
                      </a:r>
                      <a:endParaRPr lang="zh-CN" altLang="en-US" sz="1600" b="0" dirty="0"/>
                    </a:p>
                  </a:txBody>
                  <a:tcPr>
                    <a:solidFill>
                      <a:srgbClr val="D1D1F0"/>
                    </a:solidFill>
                  </a:tcPr>
                </a:tc>
                <a:tc>
                  <a:txBody>
                    <a:bodyPr/>
                    <a:lstStyle/>
                    <a:p>
                      <a:r>
                        <a:rPr lang="en-US" altLang="zh-CN" sz="1600" b="0" dirty="0" smtClean="0"/>
                        <a:t>-18.44</a:t>
                      </a:r>
                    </a:p>
                    <a:p>
                      <a:r>
                        <a:rPr lang="en-US" altLang="zh-CN" sz="1600" b="0" dirty="0" smtClean="0"/>
                        <a:t>(-18.06)</a:t>
                      </a:r>
                      <a:endParaRPr lang="zh-CN" altLang="en-US" sz="1600" b="0" dirty="0"/>
                    </a:p>
                  </a:txBody>
                  <a:tcPr>
                    <a:solidFill>
                      <a:srgbClr val="D1D1F0"/>
                    </a:solidFill>
                  </a:tcPr>
                </a:tc>
                <a:extLst>
                  <a:ext uri="{0D108BD9-81ED-4DB2-BD59-A6C34878D82A}">
                    <a16:rowId xmlns:a16="http://schemas.microsoft.com/office/drawing/2014/main" val="10001"/>
                  </a:ext>
                </a:extLst>
              </a:tr>
              <a:tr h="433072">
                <a:tc>
                  <a:txBody>
                    <a:bodyPr/>
                    <a:lstStyle/>
                    <a:p>
                      <a:r>
                        <a:rPr lang="en-US" altLang="zh-CN" sz="1600" b="1" dirty="0" smtClean="0">
                          <a:solidFill>
                            <a:schemeClr val="bg1"/>
                          </a:solidFill>
                        </a:rPr>
                        <a:t>EML</a:t>
                      </a:r>
                    </a:p>
                    <a:p>
                      <a:r>
                        <a:rPr lang="en-US" altLang="zh-CN" dirty="0" smtClean="0">
                          <a:solidFill>
                            <a:schemeClr val="bg1"/>
                          </a:solidFill>
                        </a:rPr>
                        <a:t>(ER:8.3dB)</a:t>
                      </a:r>
                      <a:endParaRPr lang="zh-CN" altLang="en-US" dirty="0">
                        <a:solidFill>
                          <a:schemeClr val="bg1"/>
                        </a:solidFill>
                      </a:endParaRPr>
                    </a:p>
                  </a:txBody>
                  <a:tcPr>
                    <a:solidFill>
                      <a:srgbClr val="00B0F0"/>
                    </a:solidFill>
                  </a:tcPr>
                </a:tc>
                <a:tc>
                  <a:txBody>
                    <a:bodyPr/>
                    <a:lstStyle/>
                    <a:p>
                      <a:r>
                        <a:rPr lang="en-US" altLang="zh-CN" sz="1600" b="0" dirty="0" smtClean="0"/>
                        <a:t>-25.65</a:t>
                      </a:r>
                    </a:p>
                    <a:p>
                      <a:r>
                        <a:rPr lang="en-US" altLang="zh-CN" sz="1600" b="0" dirty="0" smtClean="0"/>
                        <a:t>(-23.95)</a:t>
                      </a:r>
                      <a:endParaRPr lang="zh-CN" altLang="en-US" sz="1600" b="0" dirty="0"/>
                    </a:p>
                  </a:txBody>
                  <a:tcPr/>
                </a:tc>
                <a:tc>
                  <a:txBody>
                    <a:bodyPr/>
                    <a:lstStyle/>
                    <a:p>
                      <a:r>
                        <a:rPr lang="en-US" altLang="zh-CN" sz="1600" b="0" dirty="0" smtClean="0"/>
                        <a:t>-26.62</a:t>
                      </a:r>
                    </a:p>
                    <a:p>
                      <a:r>
                        <a:rPr lang="en-US" altLang="zh-CN" sz="1600" b="0" dirty="0" smtClean="0"/>
                        <a:t>(-24.91)</a:t>
                      </a:r>
                      <a:endParaRPr lang="zh-CN" altLang="en-US" sz="1600" b="0" dirty="0"/>
                    </a:p>
                  </a:txBody>
                  <a:tcPr/>
                </a:tc>
                <a:tc>
                  <a:txBody>
                    <a:bodyPr/>
                    <a:lstStyle/>
                    <a:p>
                      <a:r>
                        <a:rPr lang="en-US" altLang="zh-CN" sz="1600" b="0" dirty="0" smtClean="0"/>
                        <a:t>-20.03</a:t>
                      </a:r>
                    </a:p>
                    <a:p>
                      <a:r>
                        <a:rPr lang="en-US" altLang="zh-CN" sz="1600" b="0" dirty="0" smtClean="0"/>
                        <a:t>(-18.32)</a:t>
                      </a:r>
                      <a:endParaRPr lang="zh-CN" altLang="en-US" sz="1600" b="0" dirty="0"/>
                    </a:p>
                  </a:txBody>
                  <a:tcPr/>
                </a:tc>
                <a:extLst>
                  <a:ext uri="{0D108BD9-81ED-4DB2-BD59-A6C34878D82A}">
                    <a16:rowId xmlns:a16="http://schemas.microsoft.com/office/drawing/2014/main" val="10002"/>
                  </a:ext>
                </a:extLst>
              </a:tr>
            </a:tbl>
          </a:graphicData>
        </a:graphic>
      </p:graphicFrame>
      <p:sp>
        <p:nvSpPr>
          <p:cNvPr id="8" name="橢圓 7"/>
          <p:cNvSpPr/>
          <p:nvPr/>
        </p:nvSpPr>
        <p:spPr bwMode="auto">
          <a:xfrm>
            <a:off x="3347719" y="5155364"/>
            <a:ext cx="1082040" cy="29464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9" name="矩形 8"/>
          <p:cNvSpPr/>
          <p:nvPr/>
        </p:nvSpPr>
        <p:spPr bwMode="auto">
          <a:xfrm>
            <a:off x="9005104" y="2200951"/>
            <a:ext cx="3001700" cy="70429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
        <p:nvSpPr>
          <p:cNvPr id="10" name="文字方塊 9"/>
          <p:cNvSpPr txBox="1"/>
          <p:nvPr/>
        </p:nvSpPr>
        <p:spPr>
          <a:xfrm>
            <a:off x="5788148" y="3617023"/>
            <a:ext cx="6432957" cy="2246769"/>
          </a:xfrm>
          <a:prstGeom prst="rect">
            <a:avLst/>
          </a:prstGeom>
          <a:noFill/>
        </p:spPr>
        <p:txBody>
          <a:bodyPr wrap="square" rtlCol="0">
            <a:spAutoFit/>
          </a:bodyPr>
          <a:lstStyle/>
          <a:p>
            <a:r>
              <a:rPr lang="en-US" altLang="zh-CN" sz="2400" dirty="0"/>
              <a:t>●</a:t>
            </a:r>
            <a:r>
              <a:rPr lang="en-US" altLang="zh-CN" sz="2000" dirty="0"/>
              <a:t>0.8dB differences of OMA sensitivities</a:t>
            </a:r>
          </a:p>
          <a:p>
            <a:r>
              <a:rPr lang="en-US" altLang="zh-CN" sz="2000" dirty="0"/>
              <a:t>with both APD ROSAs b/w DML and EML</a:t>
            </a:r>
          </a:p>
          <a:p>
            <a:r>
              <a:rPr lang="en-US" altLang="zh-CN" sz="2000" dirty="0"/>
              <a:t>●5</a:t>
            </a:r>
            <a:r>
              <a:rPr lang="zh-CN" altLang="en-US" sz="2000" dirty="0"/>
              <a:t>～</a:t>
            </a:r>
            <a:r>
              <a:rPr lang="en-US" altLang="zh-CN" sz="2000" dirty="0"/>
              <a:t>6dB differences b/w PIN and APD</a:t>
            </a:r>
          </a:p>
          <a:p>
            <a:r>
              <a:rPr lang="en-US" altLang="zh-CN" sz="2000" dirty="0"/>
              <a:t>(1dB differences of sensitivities</a:t>
            </a:r>
          </a:p>
          <a:p>
            <a:r>
              <a:rPr lang="en-US" altLang="zh-CN" sz="2000" dirty="0"/>
              <a:t>between two venders</a:t>
            </a:r>
            <a:r>
              <a:rPr lang="en-US" altLang="zh-CN" sz="2000" dirty="0" smtClean="0"/>
              <a:t>)</a:t>
            </a:r>
          </a:p>
          <a:p>
            <a:r>
              <a:rPr lang="en-US" altLang="zh-CN" b="1" u="sng" dirty="0" smtClean="0">
                <a:solidFill>
                  <a:srgbClr val="FF0066"/>
                </a:solidFill>
              </a:rPr>
              <a:t>Your APD not only</a:t>
            </a:r>
            <a:r>
              <a:rPr lang="zh-TW" altLang="en-US" b="1" u="sng" dirty="0" smtClean="0">
                <a:solidFill>
                  <a:srgbClr val="FF0066"/>
                </a:solidFill>
              </a:rPr>
              <a:t> </a:t>
            </a:r>
            <a:r>
              <a:rPr lang="en-US" altLang="zh-TW" b="1" u="sng" dirty="0" smtClean="0">
                <a:solidFill>
                  <a:srgbClr val="FF0066"/>
                </a:solidFill>
              </a:rPr>
              <a:t>needs to have </a:t>
            </a:r>
            <a:r>
              <a:rPr lang="en-US" altLang="zh-TW" b="1" u="sng" dirty="0">
                <a:solidFill>
                  <a:srgbClr val="FF0066"/>
                </a:solidFill>
              </a:rPr>
              <a:t>high sensitivity</a:t>
            </a:r>
            <a:r>
              <a:rPr lang="en-US" altLang="zh-CN" b="1" u="sng" dirty="0" smtClean="0">
                <a:solidFill>
                  <a:srgbClr val="FF0066"/>
                </a:solidFill>
              </a:rPr>
              <a:t> but also handle </a:t>
            </a:r>
            <a:r>
              <a:rPr lang="en-US" altLang="zh-CN" b="1" u="sng" dirty="0">
                <a:solidFill>
                  <a:srgbClr val="FF0066"/>
                </a:solidFill>
              </a:rPr>
              <a:t>high </a:t>
            </a:r>
            <a:r>
              <a:rPr lang="en-US" altLang="zh-CN" b="1" u="sng" dirty="0" smtClean="0">
                <a:solidFill>
                  <a:srgbClr val="FF0066"/>
                </a:solidFill>
              </a:rPr>
              <a:t>optical power for 50 G PON application </a:t>
            </a:r>
            <a:endParaRPr lang="zh-CN" altLang="en-US" b="1" u="sng" dirty="0">
              <a:solidFill>
                <a:srgbClr val="FF0066"/>
              </a:solidFill>
            </a:endParaRPr>
          </a:p>
        </p:txBody>
      </p:sp>
      <p:sp>
        <p:nvSpPr>
          <p:cNvPr id="11" name="Rectangle 10"/>
          <p:cNvSpPr/>
          <p:nvPr/>
        </p:nvSpPr>
        <p:spPr>
          <a:xfrm>
            <a:off x="7958527" y="3798048"/>
            <a:ext cx="4048277" cy="1015663"/>
          </a:xfrm>
          <a:prstGeom prst="rect">
            <a:avLst/>
          </a:prstGeom>
          <a:solidFill>
            <a:srgbClr val="FFFF00"/>
          </a:solidFill>
          <a:ln w="38100">
            <a:solidFill>
              <a:srgbClr val="FF0000"/>
            </a:solidFill>
          </a:ln>
        </p:spPr>
        <p:txBody>
          <a:bodyPr wrap="square">
            <a:spAutoFit/>
          </a:bodyPr>
          <a:lstStyle/>
          <a:p>
            <a:r>
              <a:rPr lang="en-US" altLang="zh-TW" sz="2000" b="1" dirty="0">
                <a:solidFill>
                  <a:srgbClr val="FF0000"/>
                </a:solidFill>
              </a:rPr>
              <a:t>It's clear that APD has better </a:t>
            </a:r>
            <a:r>
              <a:rPr lang="en-US" altLang="zh-TW" sz="2000" b="1" dirty="0" smtClean="0">
                <a:solidFill>
                  <a:srgbClr val="FF0000"/>
                </a:solidFill>
              </a:rPr>
              <a:t>sensitivity </a:t>
            </a:r>
            <a:r>
              <a:rPr lang="en-US" altLang="zh-TW" sz="2000" b="1" dirty="0">
                <a:solidFill>
                  <a:srgbClr val="FF0000"/>
                </a:solidFill>
              </a:rPr>
              <a:t>performance than PIN.</a:t>
            </a:r>
            <a:endParaRPr lang="zh-TW" altLang="en-US" sz="2000" b="1" dirty="0">
              <a:solidFill>
                <a:srgbClr val="FF0000"/>
              </a:solidFill>
            </a:endParaRPr>
          </a:p>
        </p:txBody>
      </p:sp>
      <p:cxnSp>
        <p:nvCxnSpPr>
          <p:cNvPr id="12" name="直線單箭頭接點 11"/>
          <p:cNvCxnSpPr/>
          <p:nvPr/>
        </p:nvCxnSpPr>
        <p:spPr bwMode="auto">
          <a:xfrm flipH="1" flipV="1">
            <a:off x="9987280" y="2905248"/>
            <a:ext cx="619760" cy="862245"/>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文字方塊 12"/>
          <p:cNvSpPr txBox="1"/>
          <p:nvPr/>
        </p:nvSpPr>
        <p:spPr>
          <a:xfrm>
            <a:off x="1872125" y="717010"/>
            <a:ext cx="9144000" cy="523220"/>
          </a:xfrm>
          <a:prstGeom prst="rect">
            <a:avLst/>
          </a:prstGeom>
          <a:noFill/>
        </p:spPr>
        <p:txBody>
          <a:bodyPr wrap="square" rtlCol="0">
            <a:spAutoFit/>
          </a:bodyPr>
          <a:lstStyle/>
          <a:p>
            <a:pPr algn="ctr"/>
            <a:r>
              <a:rPr lang="en-US" altLang="zh-TW" sz="2800" b="1" dirty="0">
                <a:solidFill>
                  <a:schemeClr val="accent2">
                    <a:lumMod val="75000"/>
                  </a:schemeClr>
                </a:solidFill>
              </a:rPr>
              <a:t>Why APD is better than PIN?</a:t>
            </a:r>
          </a:p>
        </p:txBody>
      </p:sp>
      <p:sp>
        <p:nvSpPr>
          <p:cNvPr id="2" name="矩形 1"/>
          <p:cNvSpPr/>
          <p:nvPr/>
        </p:nvSpPr>
        <p:spPr bwMode="auto">
          <a:xfrm>
            <a:off x="5735254" y="5264884"/>
            <a:ext cx="6454302" cy="80364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CN" altLang="en-US" sz="2000" dirty="0">
              <a:solidFill>
                <a:srgbClr val="3232FF"/>
              </a:solidFill>
            </a:endParaRPr>
          </a:p>
        </p:txBody>
      </p:sp>
    </p:spTree>
    <p:extLst>
      <p:ext uri="{BB962C8B-B14F-4D97-AF65-F5344CB8AC3E}">
        <p14:creationId xmlns:p14="http://schemas.microsoft.com/office/powerpoint/2010/main" val="256171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1" nodeType="clickEffect">
                                  <p:stCondLst>
                                    <p:cond delay="0"/>
                                  </p:stCondLst>
                                  <p:childTnLst>
                                    <p:animEffect transition="out" filter="fade">
                                      <p:cBhvr>
                                        <p:cTn id="33" dur="500" tmFilter="0, 0; .2, .5; .8, .5; 1, 0"/>
                                        <p:tgtEl>
                                          <p:spTgt spid="2"/>
                                        </p:tgtEl>
                                      </p:cBhvr>
                                    </p:animEffect>
                                    <p:animScale>
                                      <p:cBhvr>
                                        <p:cTn id="3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2" grpId="0" animBg="1"/>
      <p:bldP spid="2"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字方塊 36"/>
          <p:cNvSpPr txBox="1"/>
          <p:nvPr/>
        </p:nvSpPr>
        <p:spPr>
          <a:xfrm>
            <a:off x="1122063" y="5959064"/>
            <a:ext cx="9703739" cy="738664"/>
          </a:xfrm>
          <a:prstGeom prst="rect">
            <a:avLst/>
          </a:prstGeom>
          <a:noFill/>
        </p:spPr>
        <p:txBody>
          <a:bodyPr wrap="square" rtlCol="0">
            <a:spAutoFit/>
          </a:bodyPr>
          <a:lstStyle/>
          <a:p>
            <a:r>
              <a:rPr lang="en-US" altLang="zh-CN" sz="1400" dirty="0" err="1" smtClean="0"/>
              <a:t>E.Jan</a:t>
            </a:r>
            <a:r>
              <a:rPr lang="en-US" altLang="zh-CN" sz="1400" dirty="0" smtClean="0"/>
              <a:t> "</a:t>
            </a:r>
            <a:r>
              <a:rPr lang="en-US" altLang="zh-CN" sz="1400" dirty="0"/>
              <a:t>Low Noise </a:t>
            </a:r>
            <a:r>
              <a:rPr lang="en-US" altLang="zh-CN" sz="1400" dirty="0" err="1"/>
              <a:t>Transimpedance</a:t>
            </a:r>
            <a:r>
              <a:rPr lang="en-US" altLang="zh-CN" sz="1400" dirty="0"/>
              <a:t> Amplifier Design Using Berkeley Analog Generator </a:t>
            </a:r>
          </a:p>
          <a:p>
            <a:r>
              <a:rPr lang="en-US" altLang="zh-CN" sz="1400" dirty="0" smtClean="0"/>
              <a:t>,"</a:t>
            </a:r>
            <a:r>
              <a:rPr lang="en-US" altLang="zh-CN" sz="1400" dirty="0"/>
              <a:t>EECS Department, University of California, </a:t>
            </a:r>
            <a:r>
              <a:rPr lang="en-US" altLang="zh-CN" sz="1400" dirty="0" smtClean="0"/>
              <a:t>Berkeley Technical </a:t>
            </a:r>
            <a:r>
              <a:rPr lang="en-US" altLang="zh-CN" sz="1400" dirty="0"/>
              <a:t>Report No. </a:t>
            </a:r>
            <a:r>
              <a:rPr lang="en-US" altLang="zh-CN" sz="1400" dirty="0" smtClean="0"/>
              <a:t>UCB/EECS-2020-146 August </a:t>
            </a:r>
            <a:r>
              <a:rPr lang="en-US" altLang="zh-CN" sz="1400" dirty="0"/>
              <a:t>13, 2020</a:t>
            </a:r>
          </a:p>
          <a:p>
            <a:endParaRPr lang="en-US" altLang="zh-CN" sz="1400" dirty="0"/>
          </a:p>
        </p:txBody>
      </p:sp>
      <p:grpSp>
        <p:nvGrpSpPr>
          <p:cNvPr id="2" name="群組 1"/>
          <p:cNvGrpSpPr/>
          <p:nvPr/>
        </p:nvGrpSpPr>
        <p:grpSpPr>
          <a:xfrm>
            <a:off x="987300" y="1756052"/>
            <a:ext cx="5081130" cy="3858589"/>
            <a:chOff x="987300" y="1756052"/>
            <a:chExt cx="5081130" cy="3858589"/>
          </a:xfrm>
        </p:grpSpPr>
        <p:grpSp>
          <p:nvGrpSpPr>
            <p:cNvPr id="26" name="群組 25"/>
            <p:cNvGrpSpPr/>
            <p:nvPr/>
          </p:nvGrpSpPr>
          <p:grpSpPr>
            <a:xfrm>
              <a:off x="987300" y="1756052"/>
              <a:ext cx="5081130" cy="3858589"/>
              <a:chOff x="984376" y="1743807"/>
              <a:chExt cx="5081130" cy="3858589"/>
            </a:xfrm>
          </p:grpSpPr>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376" y="1743807"/>
                <a:ext cx="5081130" cy="3858589"/>
              </a:xfrm>
              <a:prstGeom prst="rect">
                <a:avLst/>
              </a:prstGeom>
            </p:spPr>
          </p:pic>
          <p:sp>
            <p:nvSpPr>
              <p:cNvPr id="7" name="文字方塊 6"/>
              <p:cNvSpPr txBox="1"/>
              <p:nvPr/>
            </p:nvSpPr>
            <p:spPr>
              <a:xfrm>
                <a:off x="2356747" y="4881580"/>
                <a:ext cx="3162037" cy="369332"/>
              </a:xfrm>
              <a:prstGeom prst="rect">
                <a:avLst/>
              </a:prstGeom>
              <a:solidFill>
                <a:schemeClr val="bg1"/>
              </a:solidFill>
            </p:spPr>
            <p:txBody>
              <a:bodyPr wrap="square" rtlCol="0">
                <a:spAutoFit/>
              </a:bodyPr>
              <a:lstStyle/>
              <a:p>
                <a:r>
                  <a:rPr lang="en-US" altLang="zh-TW" dirty="0" smtClean="0"/>
                  <a:t>40 MHz to 40 GHz</a:t>
                </a:r>
                <a:endParaRPr lang="zh-TW" altLang="en-US" dirty="0"/>
              </a:p>
            </p:txBody>
          </p:sp>
        </p:grpSp>
        <p:grpSp>
          <p:nvGrpSpPr>
            <p:cNvPr id="22" name="群組 21"/>
            <p:cNvGrpSpPr/>
            <p:nvPr/>
          </p:nvGrpSpPr>
          <p:grpSpPr>
            <a:xfrm>
              <a:off x="1954644" y="2326157"/>
              <a:ext cx="1352545" cy="517987"/>
              <a:chOff x="1716865" y="1785961"/>
              <a:chExt cx="1352545" cy="517987"/>
            </a:xfrm>
          </p:grpSpPr>
          <p:sp>
            <p:nvSpPr>
              <p:cNvPr id="8" name="文字方塊 21"/>
              <p:cNvSpPr txBox="1"/>
              <p:nvPr/>
            </p:nvSpPr>
            <p:spPr>
              <a:xfrm>
                <a:off x="2160913" y="1952959"/>
                <a:ext cx="908497" cy="350989"/>
              </a:xfrm>
              <a:prstGeom prst="rect">
                <a:avLst/>
              </a:prstGeom>
              <a:noFill/>
            </p:spPr>
            <p:txBody>
              <a:bodyPr wrap="none" rtlCol="0">
                <a:spAutoFit/>
              </a:bodyPr>
              <a:lstStyle/>
              <a:p>
                <a:r>
                  <a:rPr lang="en-US" altLang="zh-TW" sz="1400" b="1" dirty="0">
                    <a:solidFill>
                      <a:srgbClr val="0347CF"/>
                    </a:solidFill>
                  </a:rPr>
                  <a:t>Measured</a:t>
                </a:r>
                <a:endParaRPr lang="zh-TW" altLang="en-US" sz="1400" b="1" dirty="0">
                  <a:solidFill>
                    <a:srgbClr val="0347CF"/>
                  </a:solidFill>
                </a:endParaRPr>
              </a:p>
            </p:txBody>
          </p:sp>
          <p:cxnSp>
            <p:nvCxnSpPr>
              <p:cNvPr id="9" name="直線接點 16"/>
              <p:cNvCxnSpPr/>
              <p:nvPr/>
            </p:nvCxnSpPr>
            <p:spPr>
              <a:xfrm flipV="1">
                <a:off x="1716865" y="1926800"/>
                <a:ext cx="451240" cy="13511"/>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sp>
            <p:nvSpPr>
              <p:cNvPr id="10" name="文字方塊 17"/>
              <p:cNvSpPr txBox="1"/>
              <p:nvPr/>
            </p:nvSpPr>
            <p:spPr>
              <a:xfrm>
                <a:off x="2174501" y="1785961"/>
                <a:ext cx="720400" cy="349933"/>
              </a:xfrm>
              <a:prstGeom prst="rect">
                <a:avLst/>
              </a:prstGeom>
              <a:noFill/>
              <a:ln>
                <a:noFill/>
              </a:ln>
            </p:spPr>
            <p:txBody>
              <a:bodyPr wrap="square" rtlCol="0">
                <a:spAutoFit/>
              </a:bodyPr>
              <a:lstStyle/>
              <a:p>
                <a:r>
                  <a:rPr lang="en-US" altLang="zh-TW" sz="1400" b="1" dirty="0">
                    <a:solidFill>
                      <a:srgbClr val="FF0000"/>
                    </a:solidFill>
                  </a:rPr>
                  <a:t>Fitted</a:t>
                </a:r>
                <a:endParaRPr lang="zh-TW" altLang="en-US" sz="1400" b="1" dirty="0">
                  <a:solidFill>
                    <a:srgbClr val="FF0000"/>
                  </a:solidFill>
                </a:endParaRPr>
              </a:p>
            </p:txBody>
          </p:sp>
          <p:cxnSp>
            <p:nvCxnSpPr>
              <p:cNvPr id="11" name="直線接點 10"/>
              <p:cNvCxnSpPr/>
              <p:nvPr/>
            </p:nvCxnSpPr>
            <p:spPr>
              <a:xfrm flipV="1">
                <a:off x="1733508" y="2072357"/>
                <a:ext cx="195751" cy="8520"/>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cxnSp>
            <p:nvCxnSpPr>
              <p:cNvPr id="12" name="直線接點 18"/>
              <p:cNvCxnSpPr/>
              <p:nvPr/>
            </p:nvCxnSpPr>
            <p:spPr>
              <a:xfrm flipV="1">
                <a:off x="2025276" y="2064301"/>
                <a:ext cx="195751" cy="8520"/>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13" name="橢圓 20"/>
              <p:cNvSpPr/>
              <p:nvPr/>
            </p:nvSpPr>
            <p:spPr>
              <a:xfrm flipH="1">
                <a:off x="1942698" y="2000237"/>
                <a:ext cx="80541" cy="138433"/>
              </a:xfrm>
              <a:prstGeom prst="ellipse">
                <a:avLst/>
              </a:prstGeom>
              <a:noFill/>
              <a:ln w="28575">
                <a:solidFill>
                  <a:srgbClr val="034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3" name="群組 2"/>
          <p:cNvGrpSpPr/>
          <p:nvPr/>
        </p:nvGrpSpPr>
        <p:grpSpPr>
          <a:xfrm>
            <a:off x="6593476" y="1850050"/>
            <a:ext cx="4751381" cy="3421921"/>
            <a:chOff x="6593476" y="1850050"/>
            <a:chExt cx="4751381" cy="3421921"/>
          </a:xfrm>
        </p:grpSpPr>
        <p:grpSp>
          <p:nvGrpSpPr>
            <p:cNvPr id="27" name="群組 26"/>
            <p:cNvGrpSpPr/>
            <p:nvPr/>
          </p:nvGrpSpPr>
          <p:grpSpPr>
            <a:xfrm>
              <a:off x="6593476" y="1850050"/>
              <a:ext cx="4751381" cy="3421921"/>
              <a:chOff x="6593476" y="1850050"/>
              <a:chExt cx="4751381" cy="3421921"/>
            </a:xfrm>
          </p:grpSpPr>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476" y="1850050"/>
                <a:ext cx="4751381" cy="3025595"/>
              </a:xfrm>
              <a:prstGeom prst="rect">
                <a:avLst/>
              </a:prstGeom>
            </p:spPr>
          </p:pic>
          <p:sp>
            <p:nvSpPr>
              <p:cNvPr id="6" name="文字方塊 5"/>
              <p:cNvSpPr txBox="1"/>
              <p:nvPr/>
            </p:nvSpPr>
            <p:spPr>
              <a:xfrm>
                <a:off x="8024434" y="4902639"/>
                <a:ext cx="2694932" cy="369332"/>
              </a:xfrm>
              <a:prstGeom prst="rect">
                <a:avLst/>
              </a:prstGeom>
              <a:solidFill>
                <a:schemeClr val="bg1"/>
              </a:solidFill>
            </p:spPr>
            <p:txBody>
              <a:bodyPr wrap="square" rtlCol="0">
                <a:spAutoFit/>
              </a:bodyPr>
              <a:lstStyle/>
              <a:p>
                <a:r>
                  <a:rPr lang="en-US" altLang="zh-TW" dirty="0" smtClean="0"/>
                  <a:t>40 MHz to 40 GHz</a:t>
                </a:r>
                <a:endParaRPr lang="zh-TW" altLang="en-US" dirty="0"/>
              </a:p>
            </p:txBody>
          </p:sp>
        </p:grpSp>
        <p:grpSp>
          <p:nvGrpSpPr>
            <p:cNvPr id="23" name="群組 22"/>
            <p:cNvGrpSpPr/>
            <p:nvPr/>
          </p:nvGrpSpPr>
          <p:grpSpPr>
            <a:xfrm>
              <a:off x="7643569" y="2466996"/>
              <a:ext cx="1325597" cy="579902"/>
              <a:chOff x="7259574" y="1671656"/>
              <a:chExt cx="1325597" cy="579902"/>
            </a:xfrm>
          </p:grpSpPr>
          <p:cxnSp>
            <p:nvCxnSpPr>
              <p:cNvPr id="14" name="直線接點 13"/>
              <p:cNvCxnSpPr/>
              <p:nvPr/>
            </p:nvCxnSpPr>
            <p:spPr>
              <a:xfrm flipV="1">
                <a:off x="7259574" y="2036843"/>
                <a:ext cx="181993" cy="765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15" name="文字方塊 21"/>
              <p:cNvSpPr txBox="1"/>
              <p:nvPr/>
            </p:nvSpPr>
            <p:spPr>
              <a:xfrm>
                <a:off x="7674139" y="1877044"/>
                <a:ext cx="911032" cy="374514"/>
              </a:xfrm>
              <a:prstGeom prst="rect">
                <a:avLst/>
              </a:prstGeom>
              <a:noFill/>
            </p:spPr>
            <p:txBody>
              <a:bodyPr wrap="none" rtlCol="0">
                <a:spAutoFit/>
              </a:bodyPr>
              <a:lstStyle/>
              <a:p>
                <a:r>
                  <a:rPr lang="en-US" altLang="zh-TW" sz="1400" b="1" dirty="0">
                    <a:solidFill>
                      <a:srgbClr val="0347CF"/>
                    </a:solidFill>
                  </a:rPr>
                  <a:t>Measured</a:t>
                </a:r>
                <a:endParaRPr lang="zh-TW" altLang="en-US" sz="1400" b="1" dirty="0">
                  <a:solidFill>
                    <a:srgbClr val="0347CF"/>
                  </a:solidFill>
                </a:endParaRPr>
              </a:p>
            </p:txBody>
          </p:sp>
          <p:cxnSp>
            <p:nvCxnSpPr>
              <p:cNvPr id="16" name="直線接點 16"/>
              <p:cNvCxnSpPr/>
              <p:nvPr/>
            </p:nvCxnSpPr>
            <p:spPr>
              <a:xfrm flipV="1">
                <a:off x="7284687" y="1850050"/>
                <a:ext cx="419527" cy="12136"/>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sp>
            <p:nvSpPr>
              <p:cNvPr id="17" name="文字方塊 17"/>
              <p:cNvSpPr txBox="1"/>
              <p:nvPr/>
            </p:nvSpPr>
            <p:spPr>
              <a:xfrm>
                <a:off x="7649417" y="1671656"/>
                <a:ext cx="669770" cy="374515"/>
              </a:xfrm>
              <a:prstGeom prst="rect">
                <a:avLst/>
              </a:prstGeom>
              <a:noFill/>
              <a:ln>
                <a:noFill/>
              </a:ln>
            </p:spPr>
            <p:txBody>
              <a:bodyPr wrap="square" rtlCol="0">
                <a:spAutoFit/>
              </a:bodyPr>
              <a:lstStyle/>
              <a:p>
                <a:r>
                  <a:rPr lang="en-US" altLang="zh-TW" sz="1400" b="1" dirty="0">
                    <a:solidFill>
                      <a:srgbClr val="FF0000"/>
                    </a:solidFill>
                  </a:rPr>
                  <a:t>Fitted</a:t>
                </a:r>
                <a:endParaRPr lang="zh-TW" altLang="en-US" sz="1400" b="1" dirty="0">
                  <a:solidFill>
                    <a:srgbClr val="FF0000"/>
                  </a:solidFill>
                </a:endParaRPr>
              </a:p>
            </p:txBody>
          </p:sp>
          <p:cxnSp>
            <p:nvCxnSpPr>
              <p:cNvPr id="18" name="直線接點 18"/>
              <p:cNvCxnSpPr/>
              <p:nvPr/>
            </p:nvCxnSpPr>
            <p:spPr>
              <a:xfrm flipV="1">
                <a:off x="7530837" y="2029607"/>
                <a:ext cx="181993" cy="7653"/>
              </a:xfrm>
              <a:prstGeom prst="line">
                <a:avLst/>
              </a:prstGeom>
              <a:ln w="34925">
                <a:solidFill>
                  <a:srgbClr val="0347CF"/>
                </a:solidFill>
              </a:ln>
            </p:spPr>
            <p:style>
              <a:lnRef idx="3">
                <a:schemeClr val="dk1"/>
              </a:lnRef>
              <a:fillRef idx="0">
                <a:schemeClr val="dk1"/>
              </a:fillRef>
              <a:effectRef idx="2">
                <a:schemeClr val="dk1"/>
              </a:effectRef>
              <a:fontRef idx="minor">
                <a:schemeClr val="tx1"/>
              </a:fontRef>
            </p:style>
          </p:cxnSp>
          <p:sp>
            <p:nvSpPr>
              <p:cNvPr id="19" name="橢圓 20"/>
              <p:cNvSpPr/>
              <p:nvPr/>
            </p:nvSpPr>
            <p:spPr>
              <a:xfrm flipH="1">
                <a:off x="7454062" y="1972061"/>
                <a:ext cx="74880" cy="124346"/>
              </a:xfrm>
              <a:prstGeom prst="ellipse">
                <a:avLst/>
              </a:prstGeom>
              <a:noFill/>
              <a:ln w="28575">
                <a:solidFill>
                  <a:srgbClr val="034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20" name="文字方塊 19"/>
          <p:cNvSpPr txBox="1"/>
          <p:nvPr/>
        </p:nvSpPr>
        <p:spPr>
          <a:xfrm>
            <a:off x="2999073" y="3258440"/>
            <a:ext cx="1574882" cy="449416"/>
          </a:xfrm>
          <a:prstGeom prst="rect">
            <a:avLst/>
          </a:prstGeom>
          <a:noFill/>
        </p:spPr>
        <p:txBody>
          <a:bodyPr wrap="none" rtlCol="0">
            <a:spAutoFit/>
          </a:bodyPr>
          <a:lstStyle/>
          <a:p>
            <a:r>
              <a:rPr lang="en-US" altLang="zh-TW" b="1" dirty="0" smtClean="0"/>
              <a:t>Device A 14</a:t>
            </a:r>
            <a:r>
              <a:rPr lang="el-GR" altLang="zh-TW" b="1" dirty="0" smtClean="0">
                <a:ea typeface="SimSun" panose="02010600030101010101" pitchFamily="2" charset="-122"/>
              </a:rPr>
              <a:t>μ</a:t>
            </a:r>
            <a:r>
              <a:rPr lang="en-US" altLang="zh-TW" b="1" dirty="0" smtClean="0">
                <a:ea typeface="SimSun" panose="02010600030101010101" pitchFamily="2" charset="-122"/>
              </a:rPr>
              <a:t>m</a:t>
            </a:r>
            <a:endParaRPr lang="zh-CN" altLang="en-US" b="1" dirty="0"/>
          </a:p>
        </p:txBody>
      </p:sp>
      <p:sp>
        <p:nvSpPr>
          <p:cNvPr id="21" name="文字方塊 20"/>
          <p:cNvSpPr txBox="1"/>
          <p:nvPr/>
        </p:nvSpPr>
        <p:spPr>
          <a:xfrm>
            <a:off x="8969166" y="3138139"/>
            <a:ext cx="1565521" cy="449416"/>
          </a:xfrm>
          <a:prstGeom prst="rect">
            <a:avLst/>
          </a:prstGeom>
          <a:noFill/>
        </p:spPr>
        <p:txBody>
          <a:bodyPr wrap="none" rtlCol="0">
            <a:spAutoFit/>
          </a:bodyPr>
          <a:lstStyle/>
          <a:p>
            <a:r>
              <a:rPr lang="en-US" altLang="zh-TW" b="1" dirty="0" smtClean="0"/>
              <a:t>Device B 14</a:t>
            </a:r>
            <a:r>
              <a:rPr lang="el-GR" altLang="zh-TW" b="1" dirty="0" smtClean="0">
                <a:ea typeface="SimSun" panose="02010600030101010101" pitchFamily="2" charset="-122"/>
              </a:rPr>
              <a:t>μ</a:t>
            </a:r>
            <a:r>
              <a:rPr lang="en-US" altLang="zh-TW" b="1" dirty="0" smtClean="0">
                <a:ea typeface="SimSun" panose="02010600030101010101" pitchFamily="2" charset="-122"/>
              </a:rPr>
              <a:t>m</a:t>
            </a:r>
            <a:endParaRPr lang="zh-CN" altLang="en-US" b="1" dirty="0"/>
          </a:p>
        </p:txBody>
      </p:sp>
      <p:sp>
        <p:nvSpPr>
          <p:cNvPr id="24" name="橢圓 23"/>
          <p:cNvSpPr/>
          <p:nvPr/>
        </p:nvSpPr>
        <p:spPr bwMode="auto">
          <a:xfrm>
            <a:off x="2472393" y="3483148"/>
            <a:ext cx="526679" cy="53472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5" name="橢圓 24"/>
          <p:cNvSpPr/>
          <p:nvPr/>
        </p:nvSpPr>
        <p:spPr bwMode="auto">
          <a:xfrm>
            <a:off x="7875497" y="3518048"/>
            <a:ext cx="565699" cy="49982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29" name="標題 1"/>
          <p:cNvSpPr txBox="1">
            <a:spLocks/>
          </p:cNvSpPr>
          <p:nvPr/>
        </p:nvSpPr>
        <p:spPr bwMode="auto">
          <a:xfrm>
            <a:off x="1954644" y="524593"/>
            <a:ext cx="10074443" cy="1152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smtClean="0">
                <a:solidFill>
                  <a:srgbClr val="002060"/>
                </a:solidFill>
                <a:latin typeface="Times New Roman" panose="02020603050405020304" pitchFamily="18" charset="0"/>
                <a:cs typeface="Times New Roman" panose="02020603050405020304" pitchFamily="18" charset="0"/>
              </a:rPr>
              <a:t>Modeling RC and transient time bandwidth   </a:t>
            </a:r>
          </a:p>
        </p:txBody>
      </p:sp>
      <p:sp>
        <p:nvSpPr>
          <p:cNvPr id="28" name="文字方塊 18"/>
          <p:cNvSpPr txBox="1"/>
          <p:nvPr/>
        </p:nvSpPr>
        <p:spPr>
          <a:xfrm>
            <a:off x="2365923" y="1349892"/>
            <a:ext cx="8117448" cy="646331"/>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From the measurement results, it can be observed that the results for device B are slightly longer than those for device A.</a:t>
            </a:r>
            <a:endParaRPr lang="en-US" altLang="zh-TW" dirty="0">
              <a:solidFill>
                <a:srgbClr val="FF0000"/>
              </a:solidFill>
              <a:latin typeface="Arial" charset="0"/>
            </a:endParaRPr>
          </a:p>
        </p:txBody>
      </p:sp>
      <p:sp>
        <p:nvSpPr>
          <p:cNvPr id="31" name="向下箭號 30"/>
          <p:cNvSpPr/>
          <p:nvPr/>
        </p:nvSpPr>
        <p:spPr bwMode="auto">
          <a:xfrm>
            <a:off x="5833641" y="2163221"/>
            <a:ext cx="509286" cy="836800"/>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2" name="文字方塊 18"/>
          <p:cNvSpPr txBox="1"/>
          <p:nvPr/>
        </p:nvSpPr>
        <p:spPr>
          <a:xfrm>
            <a:off x="2398692" y="4963910"/>
            <a:ext cx="8117448" cy="646331"/>
          </a:xfrm>
          <a:prstGeom prst="rect">
            <a:avLst/>
          </a:prstGeom>
          <a:solidFill>
            <a:srgbClr val="FFFF00"/>
          </a:solidFill>
          <a:ln w="38100">
            <a:solidFill>
              <a:srgbClr val="FF0000"/>
            </a:solidFill>
          </a:ln>
        </p:spPr>
        <p:txBody>
          <a:bodyPr wrap="square" rtlCol="0">
            <a:spAutoFit/>
          </a:bodyPr>
          <a:lstStyle/>
          <a:p>
            <a:r>
              <a:rPr lang="en-US" altLang="zh-CN" dirty="0">
                <a:solidFill>
                  <a:srgbClr val="FF0000"/>
                </a:solidFill>
              </a:rPr>
              <a:t>Because the M layer of device B is thinner, resulting in a higher internal capacitance, it generates a larger RC-limited bandwidth.</a:t>
            </a:r>
            <a:endParaRPr lang="zh-CN" altLang="en-US" dirty="0">
              <a:solidFill>
                <a:srgbClr val="FF0000"/>
              </a:solidFill>
            </a:endParaRPr>
          </a:p>
        </p:txBody>
      </p:sp>
      <p:sp>
        <p:nvSpPr>
          <p:cNvPr id="33" name="向下箭號 32"/>
          <p:cNvSpPr/>
          <p:nvPr/>
        </p:nvSpPr>
        <p:spPr bwMode="auto">
          <a:xfrm>
            <a:off x="5849547" y="4065839"/>
            <a:ext cx="509286" cy="836800"/>
          </a:xfrm>
          <a:prstGeom prst="downArrow">
            <a:avLst/>
          </a:prstGeom>
          <a:solidFill>
            <a:srgbClr val="FF0000"/>
          </a:solidFill>
          <a:ln w="38100">
            <a:solidFill>
              <a:srgbClr val="FF0000"/>
            </a:solidFill>
            <a:miter lim="800000"/>
            <a:headEnd/>
            <a:tailEnd/>
          </a:ln>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30" name="文字方塊 18"/>
          <p:cNvSpPr txBox="1"/>
          <p:nvPr/>
        </p:nvSpPr>
        <p:spPr>
          <a:xfrm>
            <a:off x="2220747" y="3120254"/>
            <a:ext cx="8117448" cy="646331"/>
          </a:xfrm>
          <a:prstGeom prst="rect">
            <a:avLst/>
          </a:prstGeom>
          <a:solidFill>
            <a:srgbClr val="FFFF00"/>
          </a:solidFill>
          <a:ln w="38100">
            <a:solidFill>
              <a:srgbClr val="FF0000"/>
            </a:solidFill>
          </a:ln>
        </p:spPr>
        <p:txBody>
          <a:bodyPr wrap="square" rtlCol="0">
            <a:spAutoFit/>
          </a:bodyPr>
          <a:lstStyle/>
          <a:p>
            <a:pPr algn="just"/>
            <a:r>
              <a:rPr lang="en-US" altLang="zh-CN" dirty="0">
                <a:solidFill>
                  <a:srgbClr val="FF0000"/>
                </a:solidFill>
              </a:rPr>
              <a:t>That's consistent with what was mentioned earlier; at low bias, device B exhibits slightly poorer speed performance compared to device A.</a:t>
            </a:r>
            <a:endParaRPr lang="en-US" altLang="zh-TW" dirty="0">
              <a:solidFill>
                <a:srgbClr val="FF0000"/>
              </a:solidFill>
              <a:latin typeface="Arial" charset="0"/>
            </a:endParaRPr>
          </a:p>
        </p:txBody>
      </p:sp>
      <p:graphicFrame>
        <p:nvGraphicFramePr>
          <p:cNvPr id="40" name="物件 39"/>
          <p:cNvGraphicFramePr>
            <a:graphicFrameLocks noChangeAspect="1"/>
          </p:cNvGraphicFramePr>
          <p:nvPr>
            <p:extLst/>
          </p:nvPr>
        </p:nvGraphicFramePr>
        <p:xfrm>
          <a:off x="676993" y="1270221"/>
          <a:ext cx="6837646" cy="5382226"/>
        </p:xfrm>
        <a:graphic>
          <a:graphicData uri="http://schemas.openxmlformats.org/presentationml/2006/ole">
            <mc:AlternateContent xmlns:mc="http://schemas.openxmlformats.org/markup-compatibility/2006">
              <mc:Choice xmlns:v="urn:schemas-microsoft-com:vml" Requires="v">
                <p:oleObj spid="_x0000_s192550" name="Graph" r:id="rId6" imgW="4154400" imgH="2901600" progId="Origin50.Graph">
                  <p:embed/>
                </p:oleObj>
              </mc:Choice>
              <mc:Fallback>
                <p:oleObj name="Graph" r:id="rId6" imgW="4154400" imgH="2901600" progId="Origin50.Graph">
                  <p:embed/>
                  <p:pic>
                    <p:nvPicPr>
                      <p:cNvPr id="40" name="物件 39"/>
                      <p:cNvPicPr/>
                      <p:nvPr/>
                    </p:nvPicPr>
                    <p:blipFill>
                      <a:blip r:embed="rId7"/>
                      <a:stretch>
                        <a:fillRect/>
                      </a:stretch>
                    </p:blipFill>
                    <p:spPr>
                      <a:xfrm>
                        <a:off x="676993" y="1270221"/>
                        <a:ext cx="6837646" cy="5382226"/>
                      </a:xfrm>
                      <a:prstGeom prst="rect">
                        <a:avLst/>
                      </a:prstGeom>
                    </p:spPr>
                  </p:pic>
                </p:oleObj>
              </mc:Fallback>
            </mc:AlternateContent>
          </a:graphicData>
        </a:graphic>
      </p:graphicFrame>
      <p:graphicFrame>
        <p:nvGraphicFramePr>
          <p:cNvPr id="41" name="物件 40"/>
          <p:cNvGraphicFramePr>
            <a:graphicFrameLocks noChangeAspect="1"/>
          </p:cNvGraphicFramePr>
          <p:nvPr>
            <p:extLst/>
          </p:nvPr>
        </p:nvGraphicFramePr>
        <p:xfrm>
          <a:off x="6060505" y="1367158"/>
          <a:ext cx="7204082" cy="5290350"/>
        </p:xfrm>
        <a:graphic>
          <a:graphicData uri="http://schemas.openxmlformats.org/presentationml/2006/ole">
            <mc:AlternateContent xmlns:mc="http://schemas.openxmlformats.org/markup-compatibility/2006">
              <mc:Choice xmlns:v="urn:schemas-microsoft-com:vml" Requires="v">
                <p:oleObj spid="_x0000_s192551" name="Graph" r:id="rId8" imgW="4154400" imgH="2901600" progId="Origin50.Graph">
                  <p:embed/>
                </p:oleObj>
              </mc:Choice>
              <mc:Fallback>
                <p:oleObj name="Graph" r:id="rId8" imgW="4154400" imgH="2901600" progId="Origin50.Graph">
                  <p:embed/>
                  <p:pic>
                    <p:nvPicPr>
                      <p:cNvPr id="41" name="物件 40"/>
                      <p:cNvPicPr/>
                      <p:nvPr/>
                    </p:nvPicPr>
                    <p:blipFill>
                      <a:blip r:embed="rId9"/>
                      <a:stretch>
                        <a:fillRect/>
                      </a:stretch>
                    </p:blipFill>
                    <p:spPr>
                      <a:xfrm>
                        <a:off x="6060505" y="1367158"/>
                        <a:ext cx="7204082" cy="5290350"/>
                      </a:xfrm>
                      <a:prstGeom prst="rect">
                        <a:avLst/>
                      </a:prstGeom>
                    </p:spPr>
                  </p:pic>
                </p:oleObj>
              </mc:Fallback>
            </mc:AlternateContent>
          </a:graphicData>
        </a:graphic>
      </p:graphicFrame>
      <p:sp>
        <p:nvSpPr>
          <p:cNvPr id="42" name="橢圓 41"/>
          <p:cNvSpPr/>
          <p:nvPr/>
        </p:nvSpPr>
        <p:spPr bwMode="auto">
          <a:xfrm>
            <a:off x="4663440" y="2466996"/>
            <a:ext cx="541020" cy="357951"/>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43" name="橢圓 42"/>
          <p:cNvSpPr/>
          <p:nvPr/>
        </p:nvSpPr>
        <p:spPr bwMode="auto">
          <a:xfrm>
            <a:off x="10338195" y="2540433"/>
            <a:ext cx="487607" cy="459588"/>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CN" altLang="en-US" sz="2000" dirty="0">
              <a:solidFill>
                <a:srgbClr val="3232FF"/>
              </a:solidFill>
            </a:endParaRPr>
          </a:p>
        </p:txBody>
      </p:sp>
      <p:sp>
        <p:nvSpPr>
          <p:cNvPr id="44" name="文字方塊 43"/>
          <p:cNvSpPr txBox="1"/>
          <p:nvPr/>
        </p:nvSpPr>
        <p:spPr>
          <a:xfrm>
            <a:off x="11227747" y="6035989"/>
            <a:ext cx="441146" cy="369332"/>
          </a:xfrm>
          <a:prstGeom prst="rect">
            <a:avLst/>
          </a:prstGeom>
          <a:noFill/>
        </p:spPr>
        <p:txBody>
          <a:bodyPr wrap="none" rtlCol="0">
            <a:spAutoFit/>
          </a:bodyPr>
          <a:lstStyle/>
          <a:p>
            <a:r>
              <a:rPr lang="en-US" altLang="zh-CN" dirty="0" smtClean="0"/>
              <a:t>53</a:t>
            </a:r>
            <a:endParaRPr lang="zh-CN" altLang="en-US" dirty="0"/>
          </a:p>
        </p:txBody>
      </p:sp>
    </p:spTree>
    <p:extLst>
      <p:ext uri="{BB962C8B-B14F-4D97-AF65-F5344CB8AC3E}">
        <p14:creationId xmlns:p14="http://schemas.microsoft.com/office/powerpoint/2010/main" val="344995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8"/>
                                        </p:tgtEl>
                                      </p:cBhvr>
                                    </p:animEffect>
                                    <p:set>
                                      <p:cBhvr>
                                        <p:cTn id="35" dur="1" fill="hold">
                                          <p:stCondLst>
                                            <p:cond delay="499"/>
                                          </p:stCondLst>
                                        </p:cTn>
                                        <p:tgtEl>
                                          <p:spTgt spid="2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1"/>
                                        </p:tgtEl>
                                      </p:cBhvr>
                                    </p:animEffect>
                                    <p:set>
                                      <p:cBhvr>
                                        <p:cTn id="38" dur="1" fill="hold">
                                          <p:stCondLst>
                                            <p:cond delay="499"/>
                                          </p:stCondLst>
                                        </p:cTn>
                                        <p:tgtEl>
                                          <p:spTgt spid="3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1000"/>
                                        <p:tgtEl>
                                          <p:spTgt spid="41"/>
                                        </p:tgtEl>
                                      </p:cBhvr>
                                    </p:animEffect>
                                    <p:anim calcmode="lin" valueType="num">
                                      <p:cBhvr>
                                        <p:cTn id="74" dur="1000" fill="hold"/>
                                        <p:tgtEl>
                                          <p:spTgt spid="41"/>
                                        </p:tgtEl>
                                        <p:attrNameLst>
                                          <p:attrName>ppt_x</p:attrName>
                                        </p:attrNameLst>
                                      </p:cBhvr>
                                      <p:tavLst>
                                        <p:tav tm="0">
                                          <p:val>
                                            <p:strVal val="#ppt_x"/>
                                          </p:val>
                                        </p:tav>
                                        <p:tav tm="100000">
                                          <p:val>
                                            <p:strVal val="#ppt_x"/>
                                          </p:val>
                                        </p:tav>
                                      </p:tavLst>
                                    </p:anim>
                                    <p:anim calcmode="lin" valueType="num">
                                      <p:cBhvr>
                                        <p:cTn id="75" dur="1000" fill="hold"/>
                                        <p:tgtEl>
                                          <p:spTgt spid="41"/>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anim calcmode="lin" valueType="num">
                                      <p:cBhvr>
                                        <p:cTn id="79" dur="1000" fill="hold"/>
                                        <p:tgtEl>
                                          <p:spTgt spid="40"/>
                                        </p:tgtEl>
                                        <p:attrNameLst>
                                          <p:attrName>ppt_x</p:attrName>
                                        </p:attrNameLst>
                                      </p:cBhvr>
                                      <p:tavLst>
                                        <p:tav tm="0">
                                          <p:val>
                                            <p:strVal val="#ppt_x"/>
                                          </p:val>
                                        </p:tav>
                                        <p:tav tm="100000">
                                          <p:val>
                                            <p:strVal val="#ppt_x"/>
                                          </p:val>
                                        </p:tav>
                                      </p:tavLst>
                                    </p:anim>
                                    <p:anim calcmode="lin" valueType="num">
                                      <p:cBhvr>
                                        <p:cTn id="8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additive="base">
                                        <p:cTn id="89" dur="500" fill="hold"/>
                                        <p:tgtEl>
                                          <p:spTgt spid="42"/>
                                        </p:tgtEl>
                                        <p:attrNameLst>
                                          <p:attrName>ppt_x</p:attrName>
                                        </p:attrNameLst>
                                      </p:cBhvr>
                                      <p:tavLst>
                                        <p:tav tm="0">
                                          <p:val>
                                            <p:strVal val="#ppt_x"/>
                                          </p:val>
                                        </p:tav>
                                        <p:tav tm="100000">
                                          <p:val>
                                            <p:strVal val="#ppt_x"/>
                                          </p:val>
                                        </p:tav>
                                      </p:tavLst>
                                    </p:anim>
                                    <p:anim calcmode="lin" valueType="num">
                                      <p:cBhvr additive="base">
                                        <p:cTn id="9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animBg="1"/>
      <p:bldP spid="24" grpId="1" animBg="1"/>
      <p:bldP spid="25" grpId="0" animBg="1"/>
      <p:bldP spid="25" grpId="1" animBg="1"/>
      <p:bldP spid="28" grpId="0" animBg="1"/>
      <p:bldP spid="28" grpId="1" animBg="1"/>
      <p:bldP spid="31" grpId="0" animBg="1"/>
      <p:bldP spid="31" grpId="1" animBg="1"/>
      <p:bldP spid="32" grpId="0" animBg="1"/>
      <p:bldP spid="32" grpId="1" animBg="1"/>
      <p:bldP spid="33" grpId="0" animBg="1"/>
      <p:bldP spid="33" grpId="1" animBg="1"/>
      <p:bldP spid="30" grpId="0" animBg="1"/>
      <p:bldP spid="30" grpId="1" animBg="1"/>
      <p:bldP spid="30" grpId="2"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a:extLst>
              <a:ext uri="{FF2B5EF4-FFF2-40B4-BE49-F238E27FC236}">
                <a16:creationId xmlns:a16="http://schemas.microsoft.com/office/drawing/2014/main" id="{4C10FE82-1884-F74D-323F-F817B282FB83}"/>
              </a:ext>
            </a:extLst>
          </p:cNvPr>
          <p:cNvSpPr txBox="1"/>
          <p:nvPr/>
        </p:nvSpPr>
        <p:spPr>
          <a:xfrm>
            <a:off x="1554377" y="5070293"/>
            <a:ext cx="3908601" cy="1323439"/>
          </a:xfrm>
          <a:prstGeom prst="rect">
            <a:avLst/>
          </a:prstGeom>
          <a:solidFill>
            <a:srgbClr val="0033CC"/>
          </a:solidFill>
        </p:spPr>
        <p:txBody>
          <a:bodyPr wrap="square" rtlCol="0">
            <a:spAutoFit/>
          </a:bodyPr>
          <a:lstStyle/>
          <a:p>
            <a:r>
              <a:rPr lang="en-US" altLang="zh-TW" sz="2000" dirty="0"/>
              <a:t>RU(Remote Unit)</a:t>
            </a:r>
          </a:p>
          <a:p>
            <a:r>
              <a:rPr lang="en-US" altLang="zh-TW" sz="2000" dirty="0"/>
              <a:t>DU(Distribute Unit)</a:t>
            </a:r>
          </a:p>
          <a:p>
            <a:r>
              <a:rPr lang="en-US" altLang="zh-TW" sz="2000" dirty="0"/>
              <a:t>CU(Centralized Unit)</a:t>
            </a:r>
          </a:p>
          <a:p>
            <a:r>
              <a:rPr lang="en-US" altLang="zh-TW" sz="2000" dirty="0"/>
              <a:t>MEC(Mobile Edge Computing)</a:t>
            </a:r>
            <a:endParaRPr lang="zh-TW" altLang="en-US" sz="2000" dirty="0"/>
          </a:p>
        </p:txBody>
      </p:sp>
      <p:sp>
        <p:nvSpPr>
          <p:cNvPr id="2" name="標題 1">
            <a:extLst>
              <a:ext uri="{FF2B5EF4-FFF2-40B4-BE49-F238E27FC236}">
                <a16:creationId xmlns:a16="http://schemas.microsoft.com/office/drawing/2014/main" id="{53FD761C-8EA0-F564-7F81-0B97C7E21B80}"/>
              </a:ext>
            </a:extLst>
          </p:cNvPr>
          <p:cNvSpPr>
            <a:spLocks noGrp="1"/>
          </p:cNvSpPr>
          <p:nvPr>
            <p:ph type="title"/>
          </p:nvPr>
        </p:nvSpPr>
        <p:spPr>
          <a:xfrm>
            <a:off x="-240070" y="823809"/>
            <a:ext cx="12192000" cy="1152128"/>
          </a:xfrm>
        </p:spPr>
        <p:txBody>
          <a:bodyPr/>
          <a:lstStyle/>
          <a:p>
            <a:r>
              <a:rPr lang="en-US" altLang="zh-TW" sz="2400" dirty="0" smtClean="0">
                <a:solidFill>
                  <a:srgbClr val="003366"/>
                </a:solidFill>
                <a:latin typeface="Times New Roman" panose="02020603050405020304" pitchFamily="18" charset="0"/>
                <a:cs typeface="Times New Roman" panose="02020603050405020304" pitchFamily="18" charset="0"/>
              </a:rPr>
              <a:t>Chance of 50G PON in next generation wireless communication system </a:t>
            </a:r>
            <a:r>
              <a:rPr lang="en-US" altLang="zh-TW" sz="3000" dirty="0" smtClean="0">
                <a:solidFill>
                  <a:srgbClr val="00B050"/>
                </a:solidFill>
                <a:latin typeface="Times New Roman" panose="02020603050405020304" pitchFamily="18" charset="0"/>
                <a:cs typeface="Times New Roman" panose="02020603050405020304" pitchFamily="18" charset="0"/>
              </a:rPr>
              <a:t/>
            </a:r>
            <a:br>
              <a:rPr lang="en-US" altLang="zh-TW" sz="3000" dirty="0" smtClean="0">
                <a:solidFill>
                  <a:srgbClr val="00B050"/>
                </a:solidFill>
                <a:latin typeface="Times New Roman" panose="02020603050405020304" pitchFamily="18" charset="0"/>
                <a:cs typeface="Times New Roman" panose="02020603050405020304" pitchFamily="18" charset="0"/>
              </a:rPr>
            </a:br>
            <a:r>
              <a:rPr lang="en-US" altLang="zh-TW" sz="2000" u="sng" dirty="0" smtClean="0">
                <a:solidFill>
                  <a:srgbClr val="FF0000"/>
                </a:solidFill>
                <a:latin typeface="Times New Roman" panose="02020603050405020304" pitchFamily="18" charset="0"/>
                <a:cs typeface="Times New Roman" panose="02020603050405020304" pitchFamily="18" charset="0"/>
              </a:rPr>
              <a:t>The Evolution of Wireless Communication System  </a:t>
            </a:r>
            <a:endParaRPr lang="zh-TW" altLang="en-US" sz="2000" u="sng" dirty="0">
              <a:solidFill>
                <a:srgbClr val="FF0000"/>
              </a:solidFill>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791ECF2F-4585-9B23-C025-DBD40D364D0E}"/>
              </a:ext>
            </a:extLst>
          </p:cNvPr>
          <p:cNvPicPr>
            <a:picLocks noChangeAspect="1"/>
          </p:cNvPicPr>
          <p:nvPr/>
        </p:nvPicPr>
        <p:blipFill rotWithShape="1">
          <a:blip r:embed="rId3"/>
          <a:srcRect l="16759" t="35702" r="37875" b="43493"/>
          <a:stretch/>
        </p:blipFill>
        <p:spPr bwMode="auto">
          <a:xfrm>
            <a:off x="1745033" y="2857249"/>
            <a:ext cx="8701935" cy="2244809"/>
          </a:xfrm>
          <a:prstGeom prst="rect">
            <a:avLst/>
          </a:prstGeom>
          <a:ln>
            <a:noFill/>
          </a:ln>
          <a:extLst>
            <a:ext uri="{53640926-AAD7-44D8-BBD7-CCE9431645EC}">
              <a14:shadowObscured xmlns:a14="http://schemas.microsoft.com/office/drawing/2010/main"/>
            </a:ext>
          </a:extLst>
        </p:spPr>
      </p:pic>
      <p:sp>
        <p:nvSpPr>
          <p:cNvPr id="6" name="橢圓 5">
            <a:extLst>
              <a:ext uri="{FF2B5EF4-FFF2-40B4-BE49-F238E27FC236}">
                <a16:creationId xmlns:a16="http://schemas.microsoft.com/office/drawing/2014/main" id="{EEF6A1A3-FA61-79DA-5EC6-0EC1E88E2C31}"/>
              </a:ext>
            </a:extLst>
          </p:cNvPr>
          <p:cNvSpPr/>
          <p:nvPr/>
        </p:nvSpPr>
        <p:spPr>
          <a:xfrm>
            <a:off x="1631505" y="2478601"/>
            <a:ext cx="2421831" cy="300210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箭號: 向下 6">
            <a:extLst>
              <a:ext uri="{FF2B5EF4-FFF2-40B4-BE49-F238E27FC236}">
                <a16:creationId xmlns:a16="http://schemas.microsoft.com/office/drawing/2014/main" id="{96D1D90C-1684-DE51-C774-7683E01BD6CD}"/>
              </a:ext>
            </a:extLst>
          </p:cNvPr>
          <p:cNvSpPr/>
          <p:nvPr/>
        </p:nvSpPr>
        <p:spPr>
          <a:xfrm rot="14573931">
            <a:off x="4042324" y="2254090"/>
            <a:ext cx="432802" cy="8276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CD23D048-A750-0BFC-67CC-608AB4FFE623}"/>
              </a:ext>
            </a:extLst>
          </p:cNvPr>
          <p:cNvSpPr txBox="1"/>
          <p:nvPr/>
        </p:nvSpPr>
        <p:spPr>
          <a:xfrm>
            <a:off x="4583833" y="1494897"/>
            <a:ext cx="4103907" cy="954107"/>
          </a:xfrm>
          <a:prstGeom prst="rect">
            <a:avLst/>
          </a:prstGeom>
          <a:noFill/>
        </p:spPr>
        <p:txBody>
          <a:bodyPr wrap="square" rtlCol="0">
            <a:spAutoFit/>
          </a:bodyPr>
          <a:lstStyle/>
          <a:p>
            <a:pPr marL="514350" indent="-514350">
              <a:buAutoNum type="arabicPeriod"/>
            </a:pPr>
            <a:r>
              <a:rPr lang="en-US" altLang="zh-TW" sz="2800" dirty="0">
                <a:solidFill>
                  <a:srgbClr val="FF0000"/>
                </a:solidFill>
              </a:rPr>
              <a:t>Complex hardware</a:t>
            </a:r>
          </a:p>
          <a:p>
            <a:pPr marL="514350" indent="-514350">
              <a:buAutoNum type="arabicPeriod"/>
            </a:pPr>
            <a:r>
              <a:rPr lang="en-US" altLang="zh-TW" sz="2800" dirty="0">
                <a:solidFill>
                  <a:srgbClr val="FF0000"/>
                </a:solidFill>
              </a:rPr>
              <a:t>No RF coordination</a:t>
            </a:r>
            <a:endParaRPr lang="zh-TW" altLang="en-US" sz="2800" dirty="0">
              <a:solidFill>
                <a:srgbClr val="FF0000"/>
              </a:solidFill>
            </a:endParaRPr>
          </a:p>
        </p:txBody>
      </p:sp>
      <p:pic>
        <p:nvPicPr>
          <p:cNvPr id="4" name="圖片 3">
            <a:extLst>
              <a:ext uri="{FF2B5EF4-FFF2-40B4-BE49-F238E27FC236}">
                <a16:creationId xmlns:a16="http://schemas.microsoft.com/office/drawing/2014/main" id="{EB698D46-262F-D647-7A6D-3A01644BD00D}"/>
              </a:ext>
            </a:extLst>
          </p:cNvPr>
          <p:cNvPicPr>
            <a:picLocks noChangeAspect="1"/>
          </p:cNvPicPr>
          <p:nvPr/>
        </p:nvPicPr>
        <p:blipFill rotWithShape="1">
          <a:blip r:embed="rId4"/>
          <a:srcRect l="13581" t="35702" r="37732" b="38613"/>
          <a:stretch/>
        </p:blipFill>
        <p:spPr bwMode="auto">
          <a:xfrm>
            <a:off x="1587425" y="2478602"/>
            <a:ext cx="8970282" cy="2661451"/>
          </a:xfrm>
          <a:prstGeom prst="rect">
            <a:avLst/>
          </a:prstGeom>
          <a:ln>
            <a:noFill/>
          </a:ln>
          <a:extLst>
            <a:ext uri="{53640926-AAD7-44D8-BBD7-CCE9431645EC}">
              <a14:shadowObscured xmlns:a14="http://schemas.microsoft.com/office/drawing/2010/main"/>
            </a:ext>
          </a:extLst>
        </p:spPr>
      </p:pic>
      <p:sp>
        <p:nvSpPr>
          <p:cNvPr id="8" name="橢圓 7">
            <a:extLst>
              <a:ext uri="{FF2B5EF4-FFF2-40B4-BE49-F238E27FC236}">
                <a16:creationId xmlns:a16="http://schemas.microsoft.com/office/drawing/2014/main" id="{A9DC3666-12B6-9340-429C-8BC11D077FD0}"/>
              </a:ext>
            </a:extLst>
          </p:cNvPr>
          <p:cNvSpPr/>
          <p:nvPr/>
        </p:nvSpPr>
        <p:spPr>
          <a:xfrm>
            <a:off x="1754206" y="2505246"/>
            <a:ext cx="2632153" cy="260816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文字方塊 8">
            <a:extLst>
              <a:ext uri="{FF2B5EF4-FFF2-40B4-BE49-F238E27FC236}">
                <a16:creationId xmlns:a16="http://schemas.microsoft.com/office/drawing/2014/main" id="{BF124D17-40E0-9DBB-1151-8FBA0AF8F016}"/>
              </a:ext>
            </a:extLst>
          </p:cNvPr>
          <p:cNvSpPr txBox="1"/>
          <p:nvPr/>
        </p:nvSpPr>
        <p:spPr>
          <a:xfrm>
            <a:off x="4665287" y="1943222"/>
            <a:ext cx="5175129" cy="954107"/>
          </a:xfrm>
          <a:prstGeom prst="rect">
            <a:avLst/>
          </a:prstGeom>
          <a:noFill/>
        </p:spPr>
        <p:txBody>
          <a:bodyPr wrap="square" rtlCol="0">
            <a:spAutoFit/>
          </a:bodyPr>
          <a:lstStyle/>
          <a:p>
            <a:pPr marL="514350" indent="-514350">
              <a:buAutoNum type="arabicPeriod"/>
            </a:pPr>
            <a:r>
              <a:rPr lang="en-US" altLang="zh-TW" sz="2800" dirty="0">
                <a:solidFill>
                  <a:srgbClr val="FF0000"/>
                </a:solidFill>
              </a:rPr>
              <a:t>Reduce hardware difficulty</a:t>
            </a:r>
          </a:p>
          <a:p>
            <a:pPr marL="514350" indent="-514350">
              <a:buAutoNum type="arabicPeriod"/>
            </a:pPr>
            <a:r>
              <a:rPr lang="en-US" altLang="zh-TW" sz="2800" dirty="0">
                <a:solidFill>
                  <a:srgbClr val="FF0000"/>
                </a:solidFill>
              </a:rPr>
              <a:t>No RF coordination</a:t>
            </a:r>
            <a:endParaRPr lang="zh-TW" altLang="en-US" sz="2800" dirty="0">
              <a:solidFill>
                <a:srgbClr val="FF0000"/>
              </a:solidFill>
            </a:endParaRPr>
          </a:p>
        </p:txBody>
      </p:sp>
      <p:sp>
        <p:nvSpPr>
          <p:cNvPr id="10" name="箭號: 向下 9">
            <a:extLst>
              <a:ext uri="{FF2B5EF4-FFF2-40B4-BE49-F238E27FC236}">
                <a16:creationId xmlns:a16="http://schemas.microsoft.com/office/drawing/2014/main" id="{4A06C1A5-0B23-80CD-173B-C8760F10ED71}"/>
              </a:ext>
            </a:extLst>
          </p:cNvPr>
          <p:cNvSpPr/>
          <p:nvPr/>
        </p:nvSpPr>
        <p:spPr>
          <a:xfrm rot="14573931">
            <a:off x="4491657" y="2377678"/>
            <a:ext cx="326815" cy="7409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箭號: 向下 10">
            <a:extLst>
              <a:ext uri="{FF2B5EF4-FFF2-40B4-BE49-F238E27FC236}">
                <a16:creationId xmlns:a16="http://schemas.microsoft.com/office/drawing/2014/main" id="{FE2CB7F6-8226-ABC4-4660-AEC0DBAF8324}"/>
              </a:ext>
            </a:extLst>
          </p:cNvPr>
          <p:cNvSpPr/>
          <p:nvPr/>
        </p:nvSpPr>
        <p:spPr>
          <a:xfrm rot="20182012">
            <a:off x="4713935" y="4578559"/>
            <a:ext cx="283417" cy="6249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115581D9-11DB-51D0-C9CE-621D9E96F555}"/>
              </a:ext>
            </a:extLst>
          </p:cNvPr>
          <p:cNvSpPr txBox="1"/>
          <p:nvPr/>
        </p:nvSpPr>
        <p:spPr>
          <a:xfrm>
            <a:off x="4855643" y="5252935"/>
            <a:ext cx="2898347" cy="954107"/>
          </a:xfrm>
          <a:prstGeom prst="rect">
            <a:avLst/>
          </a:prstGeom>
          <a:noFill/>
        </p:spPr>
        <p:txBody>
          <a:bodyPr wrap="square" rtlCol="0">
            <a:spAutoFit/>
          </a:bodyPr>
          <a:lstStyle/>
          <a:p>
            <a:r>
              <a:rPr lang="en-US" altLang="zh-TW" sz="2800" dirty="0">
                <a:solidFill>
                  <a:srgbClr val="00B050"/>
                </a:solidFill>
              </a:rPr>
              <a:t>No bandwidth issue</a:t>
            </a:r>
            <a:endParaRPr lang="zh-TW" altLang="en-US" sz="2800" dirty="0">
              <a:solidFill>
                <a:srgbClr val="00B050"/>
              </a:solidFill>
            </a:endParaRPr>
          </a:p>
        </p:txBody>
      </p:sp>
      <p:pic>
        <p:nvPicPr>
          <p:cNvPr id="14" name="圖片 13"/>
          <p:cNvPicPr>
            <a:picLocks noChangeAspect="1"/>
          </p:cNvPicPr>
          <p:nvPr/>
        </p:nvPicPr>
        <p:blipFill>
          <a:blip r:embed="rId5"/>
          <a:stretch>
            <a:fillRect/>
          </a:stretch>
        </p:blipFill>
        <p:spPr>
          <a:xfrm>
            <a:off x="9932761" y="0"/>
            <a:ext cx="2259239" cy="972000"/>
          </a:xfrm>
          <a:prstGeom prst="rect">
            <a:avLst/>
          </a:prstGeom>
        </p:spPr>
      </p:pic>
    </p:spTree>
    <p:extLst>
      <p:ext uri="{BB962C8B-B14F-4D97-AF65-F5344CB8AC3E}">
        <p14:creationId xmlns:p14="http://schemas.microsoft.com/office/powerpoint/2010/main" val="21953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22" presetClass="exit" presetSubtype="4" fill="hold" grpId="1" nodeType="withEffect">
                                  <p:stCondLst>
                                    <p:cond delay="0"/>
                                  </p:stCondLst>
                                  <p:childTnLst>
                                    <p:animEffect transition="out" filter="wipe(down)">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22" presetClass="exit" presetSubtype="4" fill="hold" grpId="1" nodeType="withEffect">
                                  <p:stCondLst>
                                    <p:cond delay="0"/>
                                  </p:stCondLst>
                                  <p:childTnLst>
                                    <p:animEffect transition="out" filter="wipe(down)">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22" presetClass="exit" presetSubtype="4" fill="hold" grpId="1" nodeType="withEffect">
                                  <p:stCondLst>
                                    <p:cond delay="0"/>
                                  </p:stCondLst>
                                  <p:childTnLst>
                                    <p:animEffect transition="out" filter="wipe(down)">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6" grpId="1" animBg="1"/>
      <p:bldP spid="7" grpId="0" animBg="1"/>
      <p:bldP spid="7" grpId="1" animBg="1"/>
      <p:bldP spid="3" grpId="0"/>
      <p:bldP spid="3" grpId="1"/>
      <p:bldP spid="8" grpId="0" animBg="1"/>
      <p:bldP spid="9" grpId="0"/>
      <p:bldP spid="10" grpId="0" animBg="1"/>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C94C75-3DFB-80FF-0E81-CB14DE4C599C}"/>
              </a:ext>
            </a:extLst>
          </p:cNvPr>
          <p:cNvSpPr>
            <a:spLocks noGrp="1"/>
          </p:cNvSpPr>
          <p:nvPr>
            <p:ph type="title"/>
          </p:nvPr>
        </p:nvSpPr>
        <p:spPr>
          <a:xfrm>
            <a:off x="309264" y="400501"/>
            <a:ext cx="10972800" cy="1143000"/>
          </a:xfrm>
        </p:spPr>
        <p:txBody>
          <a:bodyPr/>
          <a:lstStyle/>
          <a:p>
            <a:r>
              <a:rPr lang="en-US" altLang="zh-TW" dirty="0">
                <a:solidFill>
                  <a:srgbClr val="FF0000"/>
                </a:solidFill>
                <a:latin typeface="Times New Roman" panose="02020603050405020304" pitchFamily="18" charset="0"/>
                <a:cs typeface="Times New Roman" panose="02020603050405020304" pitchFamily="18" charset="0"/>
              </a:rPr>
              <a:t>New type 5G communication system </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3C485561-9827-E3E3-5F41-437AC9A85678}"/>
              </a:ext>
            </a:extLst>
          </p:cNvPr>
          <p:cNvPicPr>
            <a:picLocks noChangeAspect="1"/>
          </p:cNvPicPr>
          <p:nvPr/>
        </p:nvPicPr>
        <p:blipFill rotWithShape="1">
          <a:blip r:embed="rId3"/>
          <a:srcRect l="11703" t="37757" r="38019" b="37599"/>
          <a:stretch/>
        </p:blipFill>
        <p:spPr bwMode="auto">
          <a:xfrm>
            <a:off x="1720832" y="2669639"/>
            <a:ext cx="8756509" cy="2414267"/>
          </a:xfrm>
          <a:prstGeom prst="rect">
            <a:avLst/>
          </a:prstGeom>
          <a:ln>
            <a:noFill/>
          </a:ln>
          <a:extLst>
            <a:ext uri="{53640926-AAD7-44D8-BBD7-CCE9431645EC}">
              <a14:shadowObscured xmlns:a14="http://schemas.microsoft.com/office/drawing/2010/main"/>
            </a:ext>
          </a:extLst>
        </p:spPr>
      </p:pic>
      <p:sp>
        <p:nvSpPr>
          <p:cNvPr id="4" name="橢圓 3">
            <a:extLst>
              <a:ext uri="{FF2B5EF4-FFF2-40B4-BE49-F238E27FC236}">
                <a16:creationId xmlns:a16="http://schemas.microsoft.com/office/drawing/2014/main" id="{04BADAE3-2841-179F-F49E-FC014253B0ED}"/>
              </a:ext>
            </a:extLst>
          </p:cNvPr>
          <p:cNvSpPr/>
          <p:nvPr/>
        </p:nvSpPr>
        <p:spPr>
          <a:xfrm>
            <a:off x="1717746" y="2732879"/>
            <a:ext cx="2028148" cy="2102277"/>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橢圓 4">
            <a:extLst>
              <a:ext uri="{FF2B5EF4-FFF2-40B4-BE49-F238E27FC236}">
                <a16:creationId xmlns:a16="http://schemas.microsoft.com/office/drawing/2014/main" id="{B8A1A580-F831-2C38-092A-23898B895393}"/>
              </a:ext>
            </a:extLst>
          </p:cNvPr>
          <p:cNvSpPr/>
          <p:nvPr/>
        </p:nvSpPr>
        <p:spPr>
          <a:xfrm>
            <a:off x="6593271" y="2946856"/>
            <a:ext cx="822482" cy="185983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C000"/>
              </a:solidFill>
            </a:endParaRPr>
          </a:p>
        </p:txBody>
      </p:sp>
      <p:sp>
        <p:nvSpPr>
          <p:cNvPr id="6" name="箭號: 向下 5">
            <a:extLst>
              <a:ext uri="{FF2B5EF4-FFF2-40B4-BE49-F238E27FC236}">
                <a16:creationId xmlns:a16="http://schemas.microsoft.com/office/drawing/2014/main" id="{1282B137-573D-1336-45E8-C2D9106C348B}"/>
              </a:ext>
            </a:extLst>
          </p:cNvPr>
          <p:cNvSpPr/>
          <p:nvPr/>
        </p:nvSpPr>
        <p:spPr>
          <a:xfrm rot="20182012">
            <a:off x="3613338" y="4599857"/>
            <a:ext cx="265112" cy="57959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F83CB081-31AC-E595-118B-84767E77425C}"/>
              </a:ext>
            </a:extLst>
          </p:cNvPr>
          <p:cNvSpPr txBox="1"/>
          <p:nvPr/>
        </p:nvSpPr>
        <p:spPr>
          <a:xfrm>
            <a:off x="1867375" y="5147146"/>
            <a:ext cx="5065439" cy="1323439"/>
          </a:xfrm>
          <a:prstGeom prst="rect">
            <a:avLst/>
          </a:prstGeom>
          <a:noFill/>
        </p:spPr>
        <p:txBody>
          <a:bodyPr wrap="square" rtlCol="0">
            <a:spAutoFit/>
          </a:bodyPr>
          <a:lstStyle/>
          <a:p>
            <a:pPr marL="457200" indent="-457200">
              <a:buAutoNum type="arabicPeriod"/>
            </a:pPr>
            <a:r>
              <a:rPr lang="en-US" altLang="zh-TW" sz="2000" dirty="0" smtClean="0">
                <a:solidFill>
                  <a:srgbClr val="00B050"/>
                </a:solidFill>
              </a:rPr>
              <a:t>No </a:t>
            </a:r>
            <a:r>
              <a:rPr lang="en-US" altLang="zh-TW" sz="2000" dirty="0">
                <a:solidFill>
                  <a:srgbClr val="00B050"/>
                </a:solidFill>
              </a:rPr>
              <a:t>complex </a:t>
            </a:r>
            <a:r>
              <a:rPr lang="en-US" altLang="zh-TW" sz="2000" dirty="0" smtClean="0">
                <a:solidFill>
                  <a:srgbClr val="00B050"/>
                </a:solidFill>
              </a:rPr>
              <a:t>hardware in RU but now bandwidth is an issue in fiber channel</a:t>
            </a:r>
          </a:p>
          <a:p>
            <a:pPr marL="457200" indent="-457200">
              <a:buAutoNum type="arabicPeriod"/>
            </a:pPr>
            <a:r>
              <a:rPr lang="en-US" altLang="zh-TW" sz="2000" b="1" u="sng" dirty="0" smtClean="0">
                <a:solidFill>
                  <a:srgbClr val="FF0000"/>
                </a:solidFill>
              </a:rPr>
              <a:t>The chance of 50G PON backbone !!</a:t>
            </a:r>
          </a:p>
          <a:p>
            <a:endParaRPr lang="zh-TW" altLang="en-US" sz="2000" dirty="0">
              <a:solidFill>
                <a:srgbClr val="00B050"/>
              </a:solidFill>
            </a:endParaRPr>
          </a:p>
        </p:txBody>
      </p:sp>
      <p:sp>
        <p:nvSpPr>
          <p:cNvPr id="8" name="文字方塊 7">
            <a:extLst>
              <a:ext uri="{FF2B5EF4-FFF2-40B4-BE49-F238E27FC236}">
                <a16:creationId xmlns:a16="http://schemas.microsoft.com/office/drawing/2014/main" id="{9737EBF4-C3D2-CBF4-F1C4-90681DFECC40}"/>
              </a:ext>
            </a:extLst>
          </p:cNvPr>
          <p:cNvSpPr txBox="1"/>
          <p:nvPr/>
        </p:nvSpPr>
        <p:spPr>
          <a:xfrm>
            <a:off x="7196528" y="2101760"/>
            <a:ext cx="3280813" cy="523220"/>
          </a:xfrm>
          <a:prstGeom prst="rect">
            <a:avLst/>
          </a:prstGeom>
          <a:noFill/>
        </p:spPr>
        <p:txBody>
          <a:bodyPr wrap="square" rtlCol="0">
            <a:spAutoFit/>
          </a:bodyPr>
          <a:lstStyle/>
          <a:p>
            <a:r>
              <a:rPr lang="en-US" altLang="zh-TW" sz="2800" dirty="0">
                <a:solidFill>
                  <a:srgbClr val="FFC000"/>
                </a:solidFill>
              </a:rPr>
              <a:t>RF coordination</a:t>
            </a:r>
            <a:endParaRPr lang="zh-TW" altLang="en-US" sz="2800" dirty="0">
              <a:solidFill>
                <a:srgbClr val="FFC000"/>
              </a:solidFill>
            </a:endParaRPr>
          </a:p>
        </p:txBody>
      </p:sp>
      <p:sp>
        <p:nvSpPr>
          <p:cNvPr id="9" name="箭號: 向下 8">
            <a:extLst>
              <a:ext uri="{FF2B5EF4-FFF2-40B4-BE49-F238E27FC236}">
                <a16:creationId xmlns:a16="http://schemas.microsoft.com/office/drawing/2014/main" id="{2729C988-4AF2-7B09-3C9C-7E793EA11B5B}"/>
              </a:ext>
            </a:extLst>
          </p:cNvPr>
          <p:cNvSpPr/>
          <p:nvPr/>
        </p:nvSpPr>
        <p:spPr>
          <a:xfrm rot="14421518">
            <a:off x="7597604" y="2601844"/>
            <a:ext cx="325310" cy="82766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pic>
        <p:nvPicPr>
          <p:cNvPr id="10" name="圖片 9"/>
          <p:cNvPicPr>
            <a:picLocks noChangeAspect="1"/>
          </p:cNvPicPr>
          <p:nvPr/>
        </p:nvPicPr>
        <p:blipFill>
          <a:blip r:embed="rId4"/>
          <a:stretch>
            <a:fillRect/>
          </a:stretch>
        </p:blipFill>
        <p:spPr>
          <a:xfrm>
            <a:off x="9932761" y="0"/>
            <a:ext cx="2259239" cy="972000"/>
          </a:xfrm>
          <a:prstGeom prst="rect">
            <a:avLst/>
          </a:prstGeom>
        </p:spPr>
      </p:pic>
    </p:spTree>
    <p:extLst>
      <p:ext uri="{BB962C8B-B14F-4D97-AF65-F5344CB8AC3E}">
        <p14:creationId xmlns:p14="http://schemas.microsoft.com/office/powerpoint/2010/main" val="383119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7"/>
</p:tagLst>
</file>

<file path=ppt/tags/tag2.xml><?xml version="1.0" encoding="utf-8"?>
<p:tagLst xmlns:a="http://schemas.openxmlformats.org/drawingml/2006/main" xmlns:r="http://schemas.openxmlformats.org/officeDocument/2006/relationships" xmlns:p="http://schemas.openxmlformats.org/presentationml/2006/main">
  <p:tag name="TIMING" val="|19.7"/>
</p:tagLst>
</file>

<file path=ppt/tags/tag3.xml><?xml version="1.0" encoding="utf-8"?>
<p:tagLst xmlns:a="http://schemas.openxmlformats.org/drawingml/2006/main" xmlns:r="http://schemas.openxmlformats.org/officeDocument/2006/relationships" xmlns:p="http://schemas.openxmlformats.org/presentationml/2006/main">
  <p:tag name="TIMING" val="|19.7"/>
</p:tagLst>
</file>

<file path=ppt/tags/tag4.xml><?xml version="1.0" encoding="utf-8"?>
<p:tagLst xmlns:a="http://schemas.openxmlformats.org/drawingml/2006/main" xmlns:r="http://schemas.openxmlformats.org/officeDocument/2006/relationships" xmlns:p="http://schemas.openxmlformats.org/presentationml/2006/main">
  <p:tag name="TIMING" val="|19.7"/>
</p:tagLst>
</file>

<file path=ppt/tags/tag5.xml><?xml version="1.0" encoding="utf-8"?>
<p:tagLst xmlns:a="http://schemas.openxmlformats.org/drawingml/2006/main" xmlns:r="http://schemas.openxmlformats.org/officeDocument/2006/relationships" xmlns:p="http://schemas.openxmlformats.org/presentationml/2006/main">
  <p:tag name="TIMING" val="|19.7"/>
</p:tagLst>
</file>

<file path=ppt/tags/tag6.xml><?xml version="1.0" encoding="utf-8"?>
<p:tagLst xmlns:a="http://schemas.openxmlformats.org/drawingml/2006/main" xmlns:r="http://schemas.openxmlformats.org/officeDocument/2006/relationships" xmlns:p="http://schemas.openxmlformats.org/presentationml/2006/main">
  <p:tag name="TIMING" val="|19.7"/>
</p:tagLst>
</file>

<file path=ppt/tags/tag7.xml><?xml version="1.0" encoding="utf-8"?>
<p:tagLst xmlns:a="http://schemas.openxmlformats.org/drawingml/2006/main" xmlns:r="http://schemas.openxmlformats.org/officeDocument/2006/relationships" xmlns:p="http://schemas.openxmlformats.org/presentationml/2006/main">
  <p:tag name="TIMING" val="|2.7"/>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Theme1">
  <a:themeElements>
    <a:clrScheme name="VCS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CSEL">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標楷體" pitchFamily="65" charset="-120"/>
          </a:defRPr>
        </a:defPPr>
      </a:lstStyle>
    </a:lnDef>
  </a:objectDefaults>
  <a:extraClrSchemeLst>
    <a:extraClrScheme>
      <a:clrScheme name="VCS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CS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CS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CS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CS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CS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CS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CS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CS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CS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CS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CS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B605995C-3F77-4AD0-B05A-F0AED7A9BBC6}" vid="{2E346479-6478-47A9-9D87-342C07D68B60}"/>
    </a:ext>
  </a:extLst>
</a:theme>
</file>

<file path=ppt/theme/theme10.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a:spPr>
      <a:bodyPr rtlCol="0" anchor="ctr">
        <a:spAutoFit/>
      </a:bodyPr>
      <a:lstStyle>
        <a:defPPr algn="ctr" eaLnBrk="1" hangingPunct="1">
          <a:spcBef>
            <a:spcPct val="0"/>
          </a:spcBef>
          <a:buFontTx/>
          <a:buNone/>
          <a:defRPr sz="2000" dirty="0">
            <a:solidFill>
              <a:srgbClr val="3232FF"/>
            </a:solidFill>
          </a:defRPr>
        </a:defPPr>
      </a:lstStyle>
    </a:spDef>
    <a:lnDef>
      <a:spPr bwMode="auto">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bodyPr/>
      <a:lstStyle>
        <a:defPPr>
          <a:defRPr dirty="0" smtClean="0"/>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佈景主題1">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cene3d>
          <a:camera prst="legacyObliqueTopRight"/>
          <a:lightRig rig="legacyFlat3" dir="b"/>
        </a:scene3d>
        <a:sp3d extrusionH="887400" prstMaterial="legacyWireframe">
          <a:bevelT w="13500" h="13500" prst="angle"/>
          <a:bevelB w="13500" h="13500" prst="angle"/>
          <a:extrusionClr>
            <a:schemeClr val="accent1"/>
          </a:extrusionClr>
        </a:sp3d>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4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cene3d>
          <a:camera prst="legacyObliqueTopRight"/>
          <a:lightRig rig="legacyFlat3" dir="b"/>
        </a:scene3d>
        <a:sp3d extrusionH="887400" prstMaterial="legacyWireframe">
          <a:bevelT w="13500" h="13500" prst="angle"/>
          <a:bevelB w="13500" h="13500" prst="angle"/>
          <a:extrusionClr>
            <a:schemeClr val="accent1"/>
          </a:extrusionClr>
        </a:sp3d>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4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DA821B4D-CEAF-47F9-B189-853896E0F9E7}" vid="{8C8E13DE-165B-43A6-A10C-13452F9BEFDF}"/>
    </a:ext>
  </a:extLst>
</a:theme>
</file>

<file path=ppt/theme/theme12.xml><?xml version="1.0" encoding="utf-8"?>
<a:theme xmlns:a="http://schemas.openxmlformats.org/drawingml/2006/main" name="3_佈景主題1">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a:spPr>
      <a:bodyPr rtlCol="0" anchor="ctr">
        <a:spAutoFit/>
      </a:bodyPr>
      <a:lstStyle>
        <a:defPPr algn="ctr" eaLnBrk="1" hangingPunct="1">
          <a:spcBef>
            <a:spcPct val="0"/>
          </a:spcBef>
          <a:buFontTx/>
          <a:buNone/>
          <a:defRPr sz="2000" dirty="0">
            <a:solidFill>
              <a:srgbClr val="3232FF"/>
            </a:solidFill>
          </a:defRPr>
        </a:defPPr>
      </a:lstStyle>
    </a:spDef>
    <a:lnDef>
      <a:spPr bwMode="auto">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1D7A8086-4CDA-4D16-A2AF-71A830A7A434}" vid="{5335493E-5A10-4EA5-B178-C921C89A48FA}"/>
    </a:ext>
  </a:extLst>
</a:theme>
</file>

<file path=ppt/theme/theme13.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a:spPr>
      <a:bodyPr rtlCol="0" anchor="ctr">
        <a:spAutoFit/>
      </a:bodyPr>
      <a:lstStyle>
        <a:defPPr algn="ctr" eaLnBrk="1" hangingPunct="1">
          <a:spcBef>
            <a:spcPct val="0"/>
          </a:spcBef>
          <a:buFontTx/>
          <a:buNone/>
          <a:defRPr sz="2000" dirty="0">
            <a:solidFill>
              <a:srgbClr val="3232FF"/>
            </a:solidFill>
          </a:defRPr>
        </a:defPPr>
      </a:lstStyle>
    </a:spDef>
    <a:lnDef>
      <a:spPr bwMode="auto">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sz="2000" dirty="0" smtClean="0"/>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aNTWPD母片">
  <a:themeElements>
    <a:clrScheme name="1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GaNTWPD母片">
      <a:majorFont>
        <a:latin typeface="Arial"/>
        <a:ea typeface="華康粗黑體"/>
        <a:cs typeface=""/>
      </a:majorFont>
      <a:minorFont>
        <a:latin typeface="Arial"/>
        <a:ea typeface="新細明體"/>
        <a:cs typeface=""/>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1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GaNTWPD母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GaNTWPD母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GaNTWPD母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GaNTWPD母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GaNTWPD母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GaNTWPD母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GaNTWPD母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GaNTWPD母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GaNTWPD母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GaNTWPD母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GaNTWPD母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aNTWPD母片">
  <a:themeElements>
    <a:clrScheme name="3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GaNTWPD母片">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GaNTWPD母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GaNTWPD母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GaNTWPD母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GaNTWPD母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GaNTWPD母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GaNTWPD母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GaNTWPD母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GaNTWPD母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GaNTWPD母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GaNTWPD母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GaNTWPD母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aNTWPD母片">
  <a:themeElements>
    <a:clrScheme name="1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GaNTWPD母片">
      <a:majorFont>
        <a:latin typeface="Arial"/>
        <a:ea typeface="華康粗黑體"/>
        <a:cs typeface=""/>
      </a:majorFont>
      <a:minorFont>
        <a:latin typeface="Arial"/>
        <a:ea typeface="新細明體"/>
        <a:cs typeface=""/>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1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GaNTWPD母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GaNTWPD母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GaNTWPD母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GaNTWPD母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GaNTWPD母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GaNTWPD母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GaNTWPD母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GaNTWPD母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GaNTWPD母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GaNTWPD母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GaNTWPD母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GaNTWPD母片">
  <a:themeElements>
    <a:clrScheme name="3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GaNTWPD母片">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GaNTWPD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GaNTWPD母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GaNTWPD母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GaNTWPD母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GaNTWPD母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GaNTWPD母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GaNTWPD母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GaNTWPD母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GaNTWPD母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GaNTWPD母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GaNTWPD母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GaNTWPD母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a:spPr>
      <a:bodyPr rtlCol="0" anchor="ctr">
        <a:spAutoFit/>
      </a:bodyPr>
      <a:lstStyle>
        <a:defPPr algn="ctr" eaLnBrk="1" hangingPunct="1">
          <a:spcBef>
            <a:spcPct val="0"/>
          </a:spcBef>
          <a:buFontTx/>
          <a:buNone/>
          <a:defRPr sz="2000" dirty="0">
            <a:solidFill>
              <a:srgbClr val="3232FF"/>
            </a:solidFill>
          </a:defRPr>
        </a:defPPr>
      </a:lstStyle>
    </a:spDef>
    <a:lnDef>
      <a:spPr bwMode="auto">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sz="2000" dirty="0" smtClean="0"/>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佈景主題1">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cene3d>
          <a:camera prst="legacyObliqueTopRight"/>
          <a:lightRig rig="legacyFlat3" dir="b"/>
        </a:scene3d>
        <a:sp3d extrusionH="887400" prstMaterial="legacyWireframe">
          <a:bevelT w="13500" h="13500" prst="angle"/>
          <a:bevelB w="13500" h="13500" prst="angle"/>
          <a:extrusionClr>
            <a:schemeClr val="accent1"/>
          </a:extrusionClr>
        </a:sp3d>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4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cene3d>
          <a:camera prst="legacyObliqueTopRight"/>
          <a:lightRig rig="legacyFlat3" dir="b"/>
        </a:scene3d>
        <a:sp3d extrusionH="887400" prstMaterial="legacyWireframe">
          <a:bevelT w="13500" h="13500" prst="angle"/>
          <a:bevelB w="13500" h="13500" prst="angle"/>
          <a:extrusionClr>
            <a:schemeClr val="accent1"/>
          </a:extrusionClr>
        </a:sp3d>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4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DA821B4D-CEAF-47F9-B189-853896E0F9E7}" vid="{8C8E13DE-165B-43A6-A10C-13452F9BEFDF}"/>
    </a:ext>
  </a:extLst>
</a:theme>
</file>

<file path=ppt/theme/theme8.xml><?xml version="1.0" encoding="utf-8"?>
<a:theme xmlns:a="http://schemas.openxmlformats.org/drawingml/2006/main" name="1_佈景主題1">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a:spPr>
      <a:bodyPr rtlCol="0" anchor="ctr">
        <a:spAutoFit/>
      </a:bodyPr>
      <a:lstStyle>
        <a:defPPr algn="ctr" eaLnBrk="1" hangingPunct="1">
          <a:spcBef>
            <a:spcPct val="0"/>
          </a:spcBef>
          <a:buFontTx/>
          <a:buNone/>
          <a:defRPr sz="2000" dirty="0">
            <a:solidFill>
              <a:srgbClr val="3232FF"/>
            </a:solidFill>
          </a:defRPr>
        </a:defPPr>
      </a:lstStyle>
    </a:spDef>
    <a:lnDef>
      <a:spPr bwMode="auto">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1D7A8086-4CDA-4D16-A2AF-71A830A7A434}" vid="{5335493E-5A10-4EA5-B178-C921C89A48FA}"/>
    </a:ext>
  </a:extLst>
</a:theme>
</file>

<file path=ppt/theme/theme9.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a:spPr>
      <a:bodyPr rtlCol="0" anchor="ctr">
        <a:spAutoFit/>
      </a:bodyPr>
      <a:lstStyle>
        <a:defPPr algn="ctr" eaLnBrk="1" hangingPunct="1">
          <a:spcBef>
            <a:spcPct val="0"/>
          </a:spcBef>
          <a:buFontTx/>
          <a:buNone/>
          <a:defRPr sz="2000" dirty="0">
            <a:solidFill>
              <a:srgbClr val="3232FF"/>
            </a:solidFill>
          </a:defRPr>
        </a:defPPr>
      </a:lstStyle>
    </a:spDef>
    <a:lnDef>
      <a:spPr bwMode="auto">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sz="2000" dirty="0" smtClean="0"/>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Theme1</Template>
  <TotalTime>81877</TotalTime>
  <Words>11416</Words>
  <Application>Microsoft Office PowerPoint</Application>
  <PresentationFormat>寬螢幕</PresentationFormat>
  <Paragraphs>1279</Paragraphs>
  <Slides>70</Slides>
  <Notes>62</Notes>
  <HiddenSlides>0</HiddenSlides>
  <MMClips>0</MMClips>
  <ScaleCrop>false</ScaleCrop>
  <HeadingPairs>
    <vt:vector size="8" baseType="variant">
      <vt:variant>
        <vt:lpstr>使用字型</vt:lpstr>
      </vt:variant>
      <vt:variant>
        <vt:i4>20</vt:i4>
      </vt:variant>
      <vt:variant>
        <vt:lpstr>佈景主題</vt:lpstr>
      </vt:variant>
      <vt:variant>
        <vt:i4>13</vt:i4>
      </vt:variant>
      <vt:variant>
        <vt:lpstr>內嵌 OLE 伺服程式</vt:lpstr>
      </vt:variant>
      <vt:variant>
        <vt:i4>3</vt:i4>
      </vt:variant>
      <vt:variant>
        <vt:lpstr>投影片標題</vt:lpstr>
      </vt:variant>
      <vt:variant>
        <vt:i4>70</vt:i4>
      </vt:variant>
    </vt:vector>
  </HeadingPairs>
  <TitlesOfParts>
    <vt:vector size="106" baseType="lpstr">
      <vt:lpstr>AR MinchoL JIS</vt:lpstr>
      <vt:lpstr>等线</vt:lpstr>
      <vt:lpstr>等线 Light</vt:lpstr>
      <vt:lpstr>MisterEarl BT</vt:lpstr>
      <vt:lpstr>SimSun</vt:lpstr>
      <vt:lpstr>Times-Roman</vt:lpstr>
      <vt:lpstr>華康中楷體</vt:lpstr>
      <vt:lpstr>華康粗黑體</vt:lpstr>
      <vt:lpstr>新細明體</vt:lpstr>
      <vt:lpstr>標楷體</vt:lpstr>
      <vt:lpstr>arial</vt:lpstr>
      <vt:lpstr>arial</vt:lpstr>
      <vt:lpstr>Arial Black</vt:lpstr>
      <vt:lpstr>Calibri</vt:lpstr>
      <vt:lpstr>Cambria Math</vt:lpstr>
      <vt:lpstr>Segoe UI</vt:lpstr>
      <vt:lpstr>Symbol</vt:lpstr>
      <vt:lpstr>Times New Roman</vt:lpstr>
      <vt:lpstr>Trebuchet MS</vt:lpstr>
      <vt:lpstr>Wingdings</vt:lpstr>
      <vt:lpstr>Theme1</vt:lpstr>
      <vt:lpstr>1_GaNTWPD母片</vt:lpstr>
      <vt:lpstr>3_GaNTWPD母片</vt:lpstr>
      <vt:lpstr>2_GaNTWPD母片</vt:lpstr>
      <vt:lpstr>4_GaNTWPD母片</vt:lpstr>
      <vt:lpstr>2_預設簡報設計</vt:lpstr>
      <vt:lpstr>佈景主題1</vt:lpstr>
      <vt:lpstr>1_佈景主題1</vt:lpstr>
      <vt:lpstr>3_預設簡報設計</vt:lpstr>
      <vt:lpstr>4_預設簡報設計</vt:lpstr>
      <vt:lpstr>2_佈景主題1</vt:lpstr>
      <vt:lpstr>3_佈景主題1</vt:lpstr>
      <vt:lpstr>5_預設簡報設計</vt:lpstr>
      <vt:lpstr>點陣圖影像</vt:lpstr>
      <vt:lpstr>PhotoImpact</vt:lpstr>
      <vt:lpstr>Graph</vt:lpstr>
      <vt:lpstr>Avalanche Photodiodes with High-Speed and High-Power Tolerant Performances</vt:lpstr>
      <vt:lpstr>Collaborators</vt:lpstr>
      <vt:lpstr>PowerPoint 簡報</vt:lpstr>
      <vt:lpstr>PowerPoint 簡報</vt:lpstr>
      <vt:lpstr>PowerPoint 簡報</vt:lpstr>
      <vt:lpstr>PowerPoint 簡報</vt:lpstr>
      <vt:lpstr>PowerPoint 簡報</vt:lpstr>
      <vt:lpstr>Chance of 50G PON in next generation wireless communication system  The Evolution of Wireless Communication System  </vt:lpstr>
      <vt:lpstr>New type 5G communication system </vt:lpstr>
      <vt:lpstr>50G Passive Optical Network (PON) used in 5G or 6G</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Gain-bandwidth Product(GBP)</vt:lpstr>
      <vt:lpstr>InAlAs APD V.S. Si-Ge APD</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High-Speed Avalanche Photodiodes with Composite Charge Layer and Flip-Chip Bonding Package for 106 Gbit/sec Transmission</dc:title>
  <dc:creator>NASEEM</dc:creator>
  <cp:lastModifiedBy>Jin-Wei Shi</cp:lastModifiedBy>
  <cp:revision>679</cp:revision>
  <dcterms:created xsi:type="dcterms:W3CDTF">2022-12-19T01:15:03Z</dcterms:created>
  <dcterms:modified xsi:type="dcterms:W3CDTF">2025-03-26T07:13:17Z</dcterms:modified>
</cp:coreProperties>
</file>